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258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80" r:id="rId13"/>
    <p:sldId id="272" r:id="rId14"/>
    <p:sldId id="273" r:id="rId15"/>
    <p:sldId id="282" r:id="rId16"/>
    <p:sldId id="275" r:id="rId17"/>
    <p:sldId id="276" r:id="rId18"/>
    <p:sldId id="277" r:id="rId19"/>
    <p:sldId id="278" r:id="rId20"/>
    <p:sldId id="283" r:id="rId21"/>
  </p:sldIdLst>
  <p:sldSz cx="9144000" cy="6858000" type="screen4x3"/>
  <p:notesSz cx="6756400" cy="9864725"/>
  <p:embeddedFontLst>
    <p:embeddedFont>
      <p:font typeface="휴먼모음T" panose="02030504000101010101" pitchFamily="18" charset="-127"/>
      <p:regular r:id="rId24"/>
    </p:embeddedFont>
    <p:embeddedFont>
      <p:font typeface="휴먼아미체" panose="02030504000101010101" pitchFamily="18" charset="-127"/>
      <p:regular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16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16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16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16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989"/>
    <a:srgbClr val="CCFF99"/>
    <a:srgbClr val="CCFFCC"/>
    <a:srgbClr val="FFDDDD"/>
    <a:srgbClr val="6FCF6F"/>
    <a:srgbClr val="339933"/>
    <a:srgbClr val="00CC99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0587" autoAdjust="0"/>
  </p:normalViewPr>
  <p:slideViewPr>
    <p:cSldViewPr>
      <p:cViewPr>
        <p:scale>
          <a:sx n="70" d="100"/>
          <a:sy n="70" d="100"/>
        </p:scale>
        <p:origin x="-1488" y="-516"/>
      </p:cViewPr>
      <p:guideLst>
        <p:guide orient="horz" pos="73"/>
        <p:guide orient="horz" pos="618"/>
        <p:guide pos="74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94" y="-114"/>
      </p:cViewPr>
      <p:guideLst>
        <p:guide orient="horz" pos="3107"/>
        <p:guide pos="2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73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27463" y="0"/>
            <a:ext cx="29273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B99E14E5-627C-49F8-A0D5-95C64441AA74}" type="datetimeFigureOut">
              <a:rPr lang="ko-KR" altLang="en-US"/>
              <a:pPr>
                <a:defRPr/>
              </a:pPr>
              <a:t>2014-03-07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69425"/>
            <a:ext cx="292735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27463" y="9369425"/>
            <a:ext cx="292735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B5439378-E89D-4AC1-B87F-6E3FADB8C30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61517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73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7" tIns="45578" rIns="91157" bIns="45578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7463" y="0"/>
            <a:ext cx="29273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7" tIns="45578" rIns="91157" bIns="4557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2813" y="741363"/>
            <a:ext cx="4932362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688" y="4687888"/>
            <a:ext cx="5407025" cy="443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7" tIns="45578" rIns="91157" bIns="455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9425"/>
            <a:ext cx="29273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7" tIns="45578" rIns="91157" bIns="45578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7463" y="9369425"/>
            <a:ext cx="29273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7" tIns="45578" rIns="91157" bIns="4557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9604399-FD0C-4E01-AED4-46132B0466F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750180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 txBox="1">
            <a:spLocks/>
          </p:cNvSpPr>
          <p:nvPr userDrawn="1"/>
        </p:nvSpPr>
        <p:spPr bwMode="auto">
          <a:xfrm>
            <a:off x="5651500" y="5157788"/>
            <a:ext cx="3097213" cy="11509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 kumimoji="1" sz="1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>
              <a:spcBef>
                <a:spcPct val="20000"/>
              </a:spcBef>
              <a:buSzPct val="80000"/>
              <a:defRPr/>
            </a:pPr>
            <a:endParaRPr lang="en-US" altLang="ko-KR" sz="200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제목 1"/>
          <p:cNvSpPr>
            <a:spLocks noGrp="1"/>
          </p:cNvSpPr>
          <p:nvPr>
            <p:ph type="ctrTitle"/>
          </p:nvPr>
        </p:nvSpPr>
        <p:spPr>
          <a:xfrm>
            <a:off x="685800" y="1742951"/>
            <a:ext cx="7772400" cy="1254001"/>
          </a:xfrm>
          <a:noFill/>
          <a:ln w="41275">
            <a:noFill/>
          </a:ln>
          <a:effectLst/>
        </p:spPr>
        <p:txBody>
          <a:bodyPr/>
          <a:lstStyle>
            <a:lvl1pPr algn="ctr">
              <a:defRPr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324226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Tx/>
              <a:buSzPct val="40000"/>
              <a:buFont typeface="Wingdings" pitchFamily="2" charset="2"/>
              <a:buChar char="l"/>
              <a:defRPr>
                <a:latin typeface="맑은 고딕" pitchFamily="50" charset="-127"/>
                <a:ea typeface="맑은 고딕" pitchFamily="50" charset="-127"/>
              </a:defRPr>
            </a:lvl1pPr>
            <a:lvl2pPr marL="800100" indent="-342900">
              <a:buClrTx/>
              <a:buSzPct val="40000"/>
              <a:buFont typeface="Wingdings" pitchFamily="2" charset="2"/>
              <a:buChar char="l"/>
              <a:defRPr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buClrTx/>
              <a:buSzPct val="40000"/>
              <a:buFont typeface="Wingdings" pitchFamily="2" charset="2"/>
              <a:buChar char="l"/>
              <a:defRPr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buClrTx/>
              <a:buSzPct val="40000"/>
              <a:buFont typeface="Wingdings" pitchFamily="2" charset="2"/>
              <a:buChar char="l"/>
              <a:defRPr>
                <a:latin typeface="맑은 고딕" pitchFamily="50" charset="-127"/>
                <a:ea typeface="맑은 고딕" pitchFamily="50" charset="-127"/>
              </a:defRPr>
            </a:lvl4pPr>
          </a:lstStyle>
          <a:p>
            <a:pPr lvl="0"/>
            <a:r>
              <a:rPr lang="ko-KR" altLang="en-US" dirty="0" smtClean="0"/>
              <a:t>마스터 텍스트 스타일을 편집합니다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0"/>
            <a:endParaRPr lang="ko-KR" altLang="en-US" dirty="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905" y="234731"/>
            <a:ext cx="6553200" cy="863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en-US" altLang="ko-KR" dirty="0" smtClean="0"/>
              <a:t>Identification</a:t>
            </a:r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6514971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6ED731F2-0E22-4EF8-AC79-9901CAC2E4D7}" type="datetimeFigureOut">
              <a:rPr lang="ko-KR" altLang="en-US"/>
              <a:pPr>
                <a:defRPr/>
              </a:pPr>
              <a:t>2014-03-07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AB1EF797-BE76-4569-A9CA-26718A254B3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14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74DD1D26-4371-4C9D-96B8-9471A991BF43}" type="datetimeFigureOut">
              <a:rPr lang="ko-KR" altLang="en-US"/>
              <a:pPr>
                <a:defRPr/>
              </a:pPr>
              <a:t>2014-03-07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5EE02805-725A-45A7-B3CA-299276472A5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9016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BB9D7DF2-C6EB-4AD3-BE54-28413A2D05CC}" type="datetimeFigureOut">
              <a:rPr lang="ko-KR" altLang="en-US"/>
              <a:pPr>
                <a:defRPr/>
              </a:pPr>
              <a:t>2014-03-07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6B32DA30-F76C-4762-B6DE-1D9C68176EF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215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4C0E2C77-B6C0-4669-BC51-DDD6FBFAC9FF}" type="datetimeFigureOut">
              <a:rPr lang="ko-KR" altLang="en-US"/>
              <a:pPr>
                <a:defRPr/>
              </a:pPr>
              <a:t>2014-03-07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BB068322-4AEB-4B10-A6C2-8E3F7BE8363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018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튤립_내지.jpg"/>
          <p:cNvPicPr>
            <a:picLocks noChangeAspect="1" noChangeArrowheads="1"/>
          </p:cNvPicPr>
          <p:nvPr userDrawn="1"/>
        </p:nvPicPr>
        <p:blipFill>
          <a:blip r:embed="rId8" cstate="print"/>
          <a:srcRect b="277"/>
          <a:stretch>
            <a:fillRect/>
          </a:stretch>
        </p:blipFill>
        <p:spPr bwMode="auto">
          <a:xfrm>
            <a:off x="-19050" y="0"/>
            <a:ext cx="9163050" cy="6858000"/>
          </a:xfrm>
          <a:prstGeom prst="rect">
            <a:avLst/>
          </a:prstGeom>
          <a:noFill/>
        </p:spPr>
      </p:pic>
      <p:sp>
        <p:nvSpPr>
          <p:cNvPr id="1027" name="Rectangle 2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12725" y="234950"/>
            <a:ext cx="65532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dirty="0" smtClean="0"/>
              <a:t>Identification</a:t>
            </a:r>
            <a:endParaRPr lang="ko-KR" altLang="en-US" dirty="0" smtClean="0"/>
          </a:p>
        </p:txBody>
      </p:sp>
      <p:sp>
        <p:nvSpPr>
          <p:cNvPr id="1028" name="Rectangle 6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250825" y="1341438"/>
            <a:ext cx="85979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  <a:endParaRPr lang="en-US" altLang="ko-KR" smtClean="0"/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</p:txBody>
      </p:sp>
      <p:sp>
        <p:nvSpPr>
          <p:cNvPr id="5" name="AutoShape 10"/>
          <p:cNvSpPr>
            <a:spLocks noChangeArrowheads="1"/>
          </p:cNvSpPr>
          <p:nvPr userDrawn="1"/>
        </p:nvSpPr>
        <p:spPr bwMode="auto">
          <a:xfrm>
            <a:off x="214282" y="1071546"/>
            <a:ext cx="8640762" cy="53975"/>
          </a:xfrm>
          <a:prstGeom prst="flowChartProcess">
            <a:avLst/>
          </a:prstGeom>
          <a:gradFill flip="none" rotWithShape="1">
            <a:gsLst>
              <a:gs pos="0">
                <a:srgbClr val="C00000"/>
              </a:gs>
              <a:gs pos="80000">
                <a:srgbClr val="E08080"/>
              </a:gs>
              <a:gs pos="100000">
                <a:schemeClr val="tx1"/>
              </a:gs>
            </a:gsLst>
            <a:lin ang="2700000" scaled="0"/>
            <a:tileRect/>
          </a:gradFill>
          <a:ln w="9525" cap="rnd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sz="16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16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16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16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16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6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6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6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600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32" r:id="rId1"/>
    <p:sldLayoutId id="2147484031" r:id="rId2"/>
    <p:sldLayoutId id="2147484033" r:id="rId3"/>
    <p:sldLayoutId id="2147484034" r:id="rId4"/>
    <p:sldLayoutId id="2147484035" r:id="rId5"/>
    <p:sldLayoutId id="2147484036" r:id="rId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궁서체" panose="02030609000101010101" pitchFamily="17" charset="-127"/>
          <a:ea typeface="궁서체" panose="02030609000101010101" pitchFamily="17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바탕" pitchFamily="18" charset="-127"/>
          <a:ea typeface="바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바탕" pitchFamily="18" charset="-127"/>
          <a:ea typeface="바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바탕" pitchFamily="18" charset="-127"/>
          <a:ea typeface="바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bg1"/>
          </a:solidFill>
          <a:latin typeface="바탕" pitchFamily="18" charset="-127"/>
          <a:ea typeface="바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5400">
          <a:solidFill>
            <a:schemeClr val="tx2"/>
          </a:solidFill>
          <a:latin typeface="휴먼아미체" pitchFamily="18" charset="-127"/>
          <a:ea typeface="휴먼아미체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5400">
          <a:solidFill>
            <a:schemeClr val="tx2"/>
          </a:solidFill>
          <a:latin typeface="휴먼아미체" pitchFamily="18" charset="-127"/>
          <a:ea typeface="휴먼아미체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5400">
          <a:solidFill>
            <a:schemeClr val="tx2"/>
          </a:solidFill>
          <a:latin typeface="휴먼아미체" pitchFamily="18" charset="-127"/>
          <a:ea typeface="휴먼아미체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5400">
          <a:solidFill>
            <a:schemeClr val="tx2"/>
          </a:solidFill>
          <a:latin typeface="휴먼아미체" pitchFamily="18" charset="-127"/>
          <a:ea typeface="휴먼아미체" pitchFamily="18" charset="-127"/>
        </a:defRPr>
      </a:lvl9pPr>
    </p:titleStyle>
    <p:bodyStyle>
      <a:lvl1pPr marL="457200" indent="-4572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SzPct val="40000"/>
        <a:buFont typeface="Arial" charset="0"/>
        <a:buChar char="•"/>
        <a:defRPr kumimoji="1" sz="2800">
          <a:solidFill>
            <a:schemeClr val="bg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8001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SzPct val="40000"/>
        <a:buFont typeface="Wingdings" pitchFamily="2" charset="2"/>
        <a:buChar char="l"/>
        <a:defRPr kumimoji="1" sz="2400">
          <a:solidFill>
            <a:schemeClr val="bg1"/>
          </a:solidFill>
          <a:latin typeface="맑은 고딕" pitchFamily="50" charset="-127"/>
          <a:ea typeface="맑은 고딕" pitchFamily="50" charset="-127"/>
        </a:defRPr>
      </a:lvl2pPr>
      <a:lvl3pPr marL="12573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SzPct val="40000"/>
        <a:buFont typeface="Wingdings" pitchFamily="2" charset="2"/>
        <a:buChar char="l"/>
        <a:defRPr kumimoji="1" sz="2000">
          <a:solidFill>
            <a:schemeClr val="bg1"/>
          </a:solidFill>
          <a:latin typeface="맑은 고딕" pitchFamily="50" charset="-127"/>
          <a:ea typeface="맑은 고딕" pitchFamily="50" charset="-127"/>
        </a:defRPr>
      </a:lvl3pPr>
      <a:lvl4pPr marL="16573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SzPct val="40000"/>
        <a:buFont typeface="Wingdings" pitchFamily="2" charset="2"/>
        <a:buChar char="l"/>
        <a:defRPr kumimoji="1">
          <a:solidFill>
            <a:schemeClr val="bg1"/>
          </a:solidFill>
          <a:latin typeface="맑은 고딕" pitchFamily="50" charset="-127"/>
          <a:ea typeface="맑은 고딕" pitchFamily="50" charset="-127"/>
        </a:defRPr>
      </a:lvl4pPr>
      <a:lvl5pPr marL="1828800" algn="l" rtl="0" eaLnBrk="0" fontAlgn="base" latinLnBrk="1" hangingPunct="0">
        <a:spcBef>
          <a:spcPct val="20000"/>
        </a:spcBef>
        <a:spcAft>
          <a:spcPct val="0"/>
        </a:spcAft>
        <a:buSzPct val="8000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SzPct val="80000"/>
        <a:buBlip>
          <a:blip r:embed="rId9"/>
        </a:buBlip>
        <a:defRPr kumimoji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SzPct val="80000"/>
        <a:buBlip>
          <a:blip r:embed="rId9"/>
        </a:buBlip>
        <a:defRPr kumimoji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SzPct val="80000"/>
        <a:buBlip>
          <a:blip r:embed="rId9"/>
        </a:buBlip>
        <a:defRPr kumimoji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SzPct val="80000"/>
        <a:buBlip>
          <a:blip r:embed="rId9"/>
        </a:buBlip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://www.google.co.kr/url?sa=i&amp;rct=j&amp;q=&amp;esrc=s&amp;source=images&amp;cd=&amp;cad=rja&amp;docid=e04TzigV5k-n2M&amp;tbnid=JOUgRJ15Jx2_xM:&amp;ved=0CAUQjRw&amp;url=http://www.webmd.com/drugs/drug-6591-Sinemet+Oral.aspx?drugid=6591&amp;drugname=Sinemet+Oral&amp;pagenumber=2&amp;ei=yPULU6TIJ8nGlAXm9oGoBw&amp;bvm=bv.61725948,d.dGI&amp;psig=AFQjCNGjWOKAXVe7mtxxqoha_gWonDqbUw&amp;ust=1393379129260288" TargetMode="External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kr/url?sa=i&amp;rct=j&amp;q=&amp;esrc=s&amp;source=images&amp;cd=&amp;cad=rja&amp;docid=0Zesqw3rFQpk3M&amp;tbnid=6ZqUhpXWXlW3nM:&amp;ved=0CAUQjRw&amp;url=http://ndrug.druginfo.co.kr/detail/product.aspx?Pid=1170&amp;ei=L_gLU7HCMonFkgWI54GIBA&amp;bvm=bv.61725948,d.dGI&amp;psig=AFQjCNGreRwzxNS4Y2i8umW_HUHhPWTwnA&amp;ust=1393379757722233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png"/><Relationship Id="rId5" Type="http://schemas.openxmlformats.org/officeDocument/2006/relationships/image" Target="../media/image25.emf"/><Relationship Id="rId4" Type="http://schemas.openxmlformats.org/officeDocument/2006/relationships/package" Target="../embeddings/Microsoft_Word_Document1.docx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튤립_표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1128709"/>
            <a:ext cx="9144000" cy="1800225"/>
          </a:xfrm>
        </p:spPr>
        <p:txBody>
          <a:bodyPr/>
          <a:lstStyle/>
          <a:p>
            <a:pPr>
              <a:defRPr/>
            </a:pPr>
            <a:r>
              <a:rPr lang="ko-KR" altLang="en-US" sz="5400" dirty="0" smtClean="0">
                <a:latin typeface="궁서체" panose="02030609000101010101" pitchFamily="17" charset="-127"/>
                <a:ea typeface="궁서체" panose="02030609000101010101" pitchFamily="17" charset="-127"/>
              </a:rPr>
              <a:t>파킨슨병</a:t>
            </a:r>
            <a:r>
              <a:rPr lang="en-US" altLang="ko-KR" sz="5400" dirty="0" smtClean="0">
                <a:latin typeface="궁서체" panose="02030609000101010101" pitchFamily="17" charset="-127"/>
                <a:ea typeface="궁서체" panose="02030609000101010101" pitchFamily="17" charset="-127"/>
              </a:rPr>
              <a:t>,</a:t>
            </a:r>
            <a:br>
              <a:rPr lang="en-US" altLang="ko-KR" sz="5400" dirty="0" smtClean="0">
                <a:latin typeface="궁서체" panose="02030609000101010101" pitchFamily="17" charset="-127"/>
                <a:ea typeface="궁서체" panose="02030609000101010101" pitchFamily="17" charset="-127"/>
              </a:rPr>
            </a:br>
            <a:r>
              <a:rPr lang="ko-KR" altLang="en-US" sz="5400" dirty="0" smtClean="0">
                <a:latin typeface="궁서체" panose="02030609000101010101" pitchFamily="17" charset="-127"/>
                <a:ea typeface="궁서체" panose="02030609000101010101" pitchFamily="17" charset="-127"/>
              </a:rPr>
              <a:t>어떤 병인가요</a:t>
            </a:r>
            <a:r>
              <a:rPr lang="en-US" altLang="ko-KR" sz="5400" dirty="0" smtClean="0">
                <a:latin typeface="궁서체" panose="02030609000101010101" pitchFamily="17" charset="-127"/>
                <a:ea typeface="궁서체" panose="02030609000101010101" pitchFamily="17" charset="-127"/>
              </a:rPr>
              <a:t>?</a:t>
            </a:r>
            <a:endParaRPr lang="ko-KR" altLang="en-US" sz="5400" dirty="0">
              <a:latin typeface="궁서체" panose="02030609000101010101" pitchFamily="17" charset="-127"/>
              <a:ea typeface="궁서체" panose="02030609000101010101" pitchFamily="17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117128"/>
            <a:ext cx="6553200" cy="863600"/>
          </a:xfrm>
        </p:spPr>
        <p:txBody>
          <a:bodyPr/>
          <a:lstStyle/>
          <a:p>
            <a:r>
              <a:rPr lang="ko-KR" altLang="en-US" sz="3500" dirty="0" smtClean="0"/>
              <a:t>기타 증상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mtClean="0"/>
              <a:t>수면 장애</a:t>
            </a:r>
            <a:r>
              <a:rPr lang="en-US" altLang="ko-KR" smtClean="0"/>
              <a:t>: REM </a:t>
            </a:r>
            <a:r>
              <a:rPr lang="ko-KR" altLang="en-US" smtClean="0"/>
              <a:t>수면 이상운동</a:t>
            </a:r>
            <a:r>
              <a:rPr lang="en-US" altLang="ko-KR" smtClean="0"/>
              <a:t>, </a:t>
            </a:r>
            <a:r>
              <a:rPr lang="ko-KR" altLang="en-US" smtClean="0"/>
              <a:t>불면증</a:t>
            </a:r>
            <a:endParaRPr lang="en-US" altLang="ko-KR" smtClean="0"/>
          </a:p>
          <a:p>
            <a:r>
              <a:rPr lang="ko-KR" altLang="en-US" smtClean="0"/>
              <a:t>후각 기능 이상</a:t>
            </a:r>
          </a:p>
          <a:p>
            <a:r>
              <a:rPr lang="ko-KR" altLang="en-US" smtClean="0"/>
              <a:t>통증</a:t>
            </a:r>
          </a:p>
          <a:p>
            <a:r>
              <a:rPr lang="ko-KR" altLang="en-US" smtClean="0"/>
              <a:t>우울증</a:t>
            </a:r>
          </a:p>
          <a:p>
            <a:r>
              <a:rPr lang="ko-KR" altLang="en-US" smtClean="0"/>
              <a:t>변비</a:t>
            </a:r>
            <a:r>
              <a:rPr lang="en-US" altLang="ko-KR" smtClean="0"/>
              <a:t>, </a:t>
            </a:r>
            <a:r>
              <a:rPr lang="ko-KR" altLang="en-US" smtClean="0"/>
              <a:t>배뇨 장애</a:t>
            </a:r>
            <a:r>
              <a:rPr lang="en-US" altLang="ko-KR" smtClean="0"/>
              <a:t>, </a:t>
            </a:r>
            <a:r>
              <a:rPr lang="ko-KR" altLang="en-US" smtClean="0"/>
              <a:t>땀을 많이 흘리는 것</a:t>
            </a:r>
          </a:p>
          <a:p>
            <a:r>
              <a:rPr lang="ko-KR" altLang="en-US" smtClean="0"/>
              <a:t>침흘림</a:t>
            </a:r>
            <a:endParaRPr lang="ko-KR" altLang="en-US" sz="970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115888"/>
            <a:ext cx="8751888" cy="863600"/>
          </a:xfrm>
        </p:spPr>
        <p:txBody>
          <a:bodyPr/>
          <a:lstStyle/>
          <a:p>
            <a:r>
              <a:rPr lang="ko-KR" altLang="en-US" sz="3500" dirty="0" smtClean="0"/>
              <a:t>얼마나 많은 환자분이 계신가요</a:t>
            </a:r>
            <a:r>
              <a:rPr lang="en-US" altLang="ko-KR" sz="3500" dirty="0" smtClean="0"/>
              <a:t>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mtClean="0"/>
              <a:t>우리나라의 유병률</a:t>
            </a:r>
          </a:p>
          <a:p>
            <a:pPr lvl="1"/>
            <a:r>
              <a:rPr lang="ko-KR" altLang="en-US" smtClean="0"/>
              <a:t>다른 나라와 비슷한 정도의 유병률</a:t>
            </a:r>
            <a:endParaRPr lang="en-US" altLang="ko-KR" smtClean="0"/>
          </a:p>
          <a:p>
            <a:pPr lvl="1"/>
            <a:r>
              <a:rPr lang="en-US" altLang="ko-KR" smtClean="0"/>
              <a:t>60</a:t>
            </a:r>
            <a:r>
              <a:rPr lang="ko-KR" altLang="en-US" smtClean="0"/>
              <a:t>세 이상의 인구에서 약 </a:t>
            </a:r>
            <a:r>
              <a:rPr lang="en-US" altLang="ko-KR" smtClean="0"/>
              <a:t>1.47 % </a:t>
            </a:r>
            <a:r>
              <a:rPr lang="ko-KR" altLang="en-US" smtClean="0"/>
              <a:t>정도</a:t>
            </a:r>
          </a:p>
          <a:p>
            <a:pPr lvl="1"/>
            <a:r>
              <a:rPr lang="ko-KR" altLang="en-US" smtClean="0"/>
              <a:t>이 결과를 기초로 추정하면 </a:t>
            </a:r>
            <a:r>
              <a:rPr lang="en-US" altLang="ko-KR" smtClean="0"/>
              <a:t>60</a:t>
            </a:r>
            <a:r>
              <a:rPr lang="ko-KR" altLang="en-US" smtClean="0"/>
              <a:t>세가 넘는 사람 중에 </a:t>
            </a:r>
            <a:r>
              <a:rPr lang="en-US" altLang="ko-KR" smtClean="0"/>
              <a:t>100</a:t>
            </a:r>
            <a:r>
              <a:rPr lang="ko-KR" altLang="en-US" smtClean="0"/>
              <a:t>명중 </a:t>
            </a:r>
            <a:r>
              <a:rPr lang="en-US" altLang="ko-KR" smtClean="0"/>
              <a:t>1-2</a:t>
            </a:r>
            <a:r>
              <a:rPr lang="ko-KR" altLang="en-US" smtClean="0"/>
              <a:t>명은 파킨슨병을 가지고 있다고 생각할 수 있다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2"/>
          <p:cNvSpPr>
            <a:spLocks noGrp="1"/>
          </p:cNvSpPr>
          <p:nvPr>
            <p:ph type="title"/>
          </p:nvPr>
        </p:nvSpPr>
        <p:spPr>
          <a:xfrm>
            <a:off x="1187152" y="117128"/>
            <a:ext cx="6553200" cy="863600"/>
          </a:xfrm>
        </p:spPr>
        <p:txBody>
          <a:bodyPr/>
          <a:lstStyle/>
          <a:p>
            <a:r>
              <a:rPr lang="ko-KR" altLang="en-US" sz="3500" dirty="0" smtClean="0"/>
              <a:t>파킨슨병의 역사</a:t>
            </a:r>
          </a:p>
        </p:txBody>
      </p:sp>
      <p:pic>
        <p:nvPicPr>
          <p:cNvPr id="18435" name="Picture 7" descr="boekparkins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8" b="5054"/>
          <a:stretch>
            <a:fillRect/>
          </a:stretch>
        </p:blipFill>
        <p:spPr bwMode="auto">
          <a:xfrm>
            <a:off x="2449513" y="1385888"/>
            <a:ext cx="3973512" cy="445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val 3"/>
          <p:cNvSpPr>
            <a:spLocks noChangeArrowheads="1"/>
          </p:cNvSpPr>
          <p:nvPr/>
        </p:nvSpPr>
        <p:spPr bwMode="auto">
          <a:xfrm>
            <a:off x="457200" y="2743200"/>
            <a:ext cx="2819400" cy="2819400"/>
          </a:xfrm>
          <a:prstGeom prst="ellipse">
            <a:avLst/>
          </a:prstGeom>
          <a:gradFill rotWithShape="0">
            <a:gsLst>
              <a:gs pos="0">
                <a:srgbClr val="CCFFFF"/>
              </a:gs>
              <a:gs pos="100000">
                <a:srgbClr val="5E76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ko-KR" altLang="en-US" sz="3200" b="1"/>
              <a:t>도파민</a:t>
            </a: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2590800" y="5181600"/>
            <a:ext cx="228600" cy="762000"/>
          </a:xfrm>
          <a:prstGeom prst="rect">
            <a:avLst/>
          </a:prstGeom>
          <a:gradFill rotWithShape="0">
            <a:gsLst>
              <a:gs pos="0">
                <a:srgbClr val="CCFFFF"/>
              </a:gs>
              <a:gs pos="100000">
                <a:srgbClr val="5E76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>
              <a:solidFill>
                <a:schemeClr val="tx1"/>
              </a:solidFill>
            </a:endParaRP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914400" y="5181600"/>
            <a:ext cx="228600" cy="762000"/>
          </a:xfrm>
          <a:prstGeom prst="rect">
            <a:avLst/>
          </a:prstGeom>
          <a:gradFill rotWithShape="0">
            <a:gsLst>
              <a:gs pos="0">
                <a:srgbClr val="CCFFFF"/>
              </a:gs>
              <a:gs pos="100000">
                <a:srgbClr val="5E76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>
              <a:solidFill>
                <a:schemeClr val="tx1"/>
              </a:solidFill>
            </a:endParaRPr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2971800" y="4800600"/>
            <a:ext cx="28194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>
              <a:solidFill>
                <a:schemeClr val="tx1"/>
              </a:solidFill>
            </a:endParaRPr>
          </a:p>
        </p:txBody>
      </p:sp>
      <p:sp>
        <p:nvSpPr>
          <p:cNvPr id="19462" name="AutoShape 7"/>
          <p:cNvSpPr>
            <a:spLocks noChangeArrowheads="1"/>
          </p:cNvSpPr>
          <p:nvPr/>
        </p:nvSpPr>
        <p:spPr bwMode="auto">
          <a:xfrm>
            <a:off x="5791200" y="4205288"/>
            <a:ext cx="2438400" cy="16002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ko-KR" altLang="en-US" sz="3200" b="1"/>
              <a:t>운동을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ko-KR" altLang="en-US" sz="3200" b="1"/>
              <a:t>부드럽게하는 공장</a:t>
            </a:r>
          </a:p>
        </p:txBody>
      </p:sp>
      <p:sp>
        <p:nvSpPr>
          <p:cNvPr id="19463" name="AutoShape 8"/>
          <p:cNvSpPr>
            <a:spLocks noChangeArrowheads="1"/>
          </p:cNvSpPr>
          <p:nvPr/>
        </p:nvSpPr>
        <p:spPr bwMode="auto">
          <a:xfrm rot="-5400000">
            <a:off x="6008688" y="3497263"/>
            <a:ext cx="762000" cy="685800"/>
          </a:xfrm>
          <a:prstGeom prst="rtTriangle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>
              <a:solidFill>
                <a:schemeClr val="tx1"/>
              </a:solidFill>
            </a:endParaRPr>
          </a:p>
        </p:txBody>
      </p:sp>
      <p:sp>
        <p:nvSpPr>
          <p:cNvPr id="19464" name="AutoShape 9"/>
          <p:cNvSpPr>
            <a:spLocks noChangeArrowheads="1"/>
          </p:cNvSpPr>
          <p:nvPr/>
        </p:nvSpPr>
        <p:spPr bwMode="auto">
          <a:xfrm rot="-5400000">
            <a:off x="6511925" y="3497263"/>
            <a:ext cx="762000" cy="685800"/>
          </a:xfrm>
          <a:prstGeom prst="rtTriangle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>
              <a:solidFill>
                <a:schemeClr val="tx1"/>
              </a:solidFill>
            </a:endParaRPr>
          </a:p>
        </p:txBody>
      </p:sp>
      <p:sp>
        <p:nvSpPr>
          <p:cNvPr id="19465" name="Rectangle 10"/>
          <p:cNvSpPr>
            <a:spLocks noChangeArrowheads="1"/>
          </p:cNvSpPr>
          <p:nvPr/>
        </p:nvSpPr>
        <p:spPr bwMode="auto">
          <a:xfrm>
            <a:off x="7543800" y="2565400"/>
            <a:ext cx="304800" cy="16764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>
              <a:solidFill>
                <a:schemeClr val="tx1"/>
              </a:solidFill>
            </a:endParaRPr>
          </a:p>
        </p:txBody>
      </p:sp>
      <p:sp>
        <p:nvSpPr>
          <p:cNvPr id="19466" name="AutoShape 11"/>
          <p:cNvSpPr>
            <a:spLocks noChangeArrowheads="1"/>
          </p:cNvSpPr>
          <p:nvPr/>
        </p:nvSpPr>
        <p:spPr bwMode="auto">
          <a:xfrm>
            <a:off x="7821613" y="1371600"/>
            <a:ext cx="1143000" cy="990600"/>
          </a:xfrm>
          <a:prstGeom prst="cloudCallout">
            <a:avLst>
              <a:gd name="adj1" fmla="val -43750"/>
              <a:gd name="adj2" fmla="val 70000"/>
            </a:avLst>
          </a:prstGeom>
          <a:solidFill>
            <a:srgbClr val="96969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val 2"/>
          <p:cNvSpPr>
            <a:spLocks noChangeArrowheads="1"/>
          </p:cNvSpPr>
          <p:nvPr/>
        </p:nvSpPr>
        <p:spPr bwMode="auto">
          <a:xfrm>
            <a:off x="457200" y="2960688"/>
            <a:ext cx="2443163" cy="2601912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76767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ko-KR" altLang="en-US" sz="3200" b="1"/>
              <a:t>도파민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209800" y="5257800"/>
            <a:ext cx="198438" cy="633413"/>
          </a:xfrm>
          <a:prstGeom prst="rect">
            <a:avLst/>
          </a:prstGeom>
          <a:solidFill>
            <a:srgbClr val="CC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914400" y="5240338"/>
            <a:ext cx="198438" cy="703262"/>
          </a:xfrm>
          <a:prstGeom prst="rect">
            <a:avLst/>
          </a:prstGeom>
          <a:solidFill>
            <a:srgbClr val="CC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743200" y="4724400"/>
            <a:ext cx="2443163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181600" y="4191000"/>
            <a:ext cx="2667000" cy="1476375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ko-KR" altLang="en-US" sz="3200" b="1"/>
              <a:t>뇌공장</a:t>
            </a:r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 rot="-5400000">
            <a:off x="5355431" y="3636169"/>
            <a:ext cx="703263" cy="593725"/>
          </a:xfrm>
          <a:prstGeom prst="rtTriangle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/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 rot="-5400000">
            <a:off x="5888831" y="3636169"/>
            <a:ext cx="703263" cy="593725"/>
          </a:xfrm>
          <a:prstGeom prst="rtTriangle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/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7010400" y="2971800"/>
            <a:ext cx="415925" cy="15478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/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7696200" y="1785938"/>
            <a:ext cx="547688" cy="576262"/>
          </a:xfrm>
          <a:prstGeom prst="cloudCallout">
            <a:avLst>
              <a:gd name="adj1" fmla="val -132565"/>
              <a:gd name="adj2" fmla="val 141755"/>
            </a:avLst>
          </a:prstGeom>
          <a:solidFill>
            <a:srgbClr val="96969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/>
          </a:p>
        </p:txBody>
      </p:sp>
      <p:sp>
        <p:nvSpPr>
          <p:cNvPr id="20491" name="AutoShape 11"/>
          <p:cNvSpPr>
            <a:spLocks noChangeArrowheads="1"/>
          </p:cNvSpPr>
          <p:nvPr/>
        </p:nvSpPr>
        <p:spPr bwMode="auto">
          <a:xfrm>
            <a:off x="914400" y="3048000"/>
            <a:ext cx="1828800" cy="838200"/>
          </a:xfrm>
          <a:prstGeom prst="lightningBol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/>
          </a:p>
        </p:txBody>
      </p:sp>
      <p:sp>
        <p:nvSpPr>
          <p:cNvPr id="17420" name="Oval 12"/>
          <p:cNvSpPr>
            <a:spLocks noChangeArrowheads="1"/>
          </p:cNvSpPr>
          <p:nvPr/>
        </p:nvSpPr>
        <p:spPr bwMode="auto">
          <a:xfrm>
            <a:off x="1524000" y="5410200"/>
            <a:ext cx="152400" cy="4572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kumimoji="0"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421" name="Oval 13"/>
          <p:cNvSpPr>
            <a:spLocks noChangeArrowheads="1"/>
          </p:cNvSpPr>
          <p:nvPr/>
        </p:nvSpPr>
        <p:spPr bwMode="auto">
          <a:xfrm>
            <a:off x="2514600" y="5105400"/>
            <a:ext cx="152400" cy="4572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kumimoji="0"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422" name="Oval 14"/>
          <p:cNvSpPr>
            <a:spLocks noChangeArrowheads="1"/>
          </p:cNvSpPr>
          <p:nvPr/>
        </p:nvSpPr>
        <p:spPr bwMode="auto">
          <a:xfrm>
            <a:off x="685800" y="4876800"/>
            <a:ext cx="152400" cy="4572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kumimoji="0"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423" name="Oval 15"/>
          <p:cNvSpPr>
            <a:spLocks noChangeArrowheads="1"/>
          </p:cNvSpPr>
          <p:nvPr/>
        </p:nvSpPr>
        <p:spPr bwMode="auto">
          <a:xfrm>
            <a:off x="1752600" y="5562600"/>
            <a:ext cx="152400" cy="4572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kumimoji="0"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>
            <a:off x="533400" y="4724400"/>
            <a:ext cx="2286000" cy="0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97" name="AutoShape 17"/>
          <p:cNvSpPr>
            <a:spLocks noChangeArrowheads="1"/>
          </p:cNvSpPr>
          <p:nvPr/>
        </p:nvSpPr>
        <p:spPr bwMode="auto">
          <a:xfrm>
            <a:off x="533400" y="4419600"/>
            <a:ext cx="1219200" cy="1066800"/>
          </a:xfrm>
          <a:prstGeom prst="lightningBol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/>
          </a:p>
        </p:txBody>
      </p:sp>
      <p:sp>
        <p:nvSpPr>
          <p:cNvPr id="20498" name="AutoShape 18"/>
          <p:cNvSpPr>
            <a:spLocks noChangeArrowheads="1"/>
          </p:cNvSpPr>
          <p:nvPr/>
        </p:nvSpPr>
        <p:spPr bwMode="auto">
          <a:xfrm rot="10800000">
            <a:off x="762000" y="3581400"/>
            <a:ext cx="1524000" cy="609600"/>
          </a:xfrm>
          <a:prstGeom prst="lightningBol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ko-KR" altLang="en-US" sz="1600"/>
          </a:p>
        </p:txBody>
      </p:sp>
      <p:sp>
        <p:nvSpPr>
          <p:cNvPr id="22547" name="AutoShape 19"/>
          <p:cNvSpPr>
            <a:spLocks noChangeArrowheads="1"/>
          </p:cNvSpPr>
          <p:nvPr/>
        </p:nvSpPr>
        <p:spPr bwMode="auto">
          <a:xfrm>
            <a:off x="228600" y="533400"/>
            <a:ext cx="4267200" cy="1600200"/>
          </a:xfrm>
          <a:prstGeom prst="wedgeRoundRectCallout">
            <a:avLst>
              <a:gd name="adj1" fmla="val -18306"/>
              <a:gd name="adj2" fmla="val 95736"/>
              <a:gd name="adj3" fmla="val 16667"/>
            </a:avLst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/>
          <a:lstStyle>
            <a:lvl1pPr marL="457200" indent="-4572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kumimoji="0" lang="ko-KR" altLang="en-US" sz="1600" b="1"/>
              <a:t>도파민을 보충하는 치료 :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ko-KR" altLang="en-US" sz="1600" b="1"/>
              <a:t>- 시네메트, 스타레보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2286000" y="2514600"/>
            <a:ext cx="3200400" cy="2286000"/>
            <a:chOff x="1440" y="1584"/>
            <a:chExt cx="1872" cy="1440"/>
          </a:xfrm>
        </p:grpSpPr>
        <p:sp>
          <p:nvSpPr>
            <p:cNvPr id="20503" name="AutoShape 21"/>
            <p:cNvSpPr>
              <a:spLocks noChangeArrowheads="1"/>
            </p:cNvSpPr>
            <p:nvPr/>
          </p:nvSpPr>
          <p:spPr bwMode="auto">
            <a:xfrm>
              <a:off x="1440" y="1584"/>
              <a:ext cx="1872" cy="1056"/>
            </a:xfrm>
            <a:prstGeom prst="wedgeRoundRectCallout">
              <a:avLst>
                <a:gd name="adj1" fmla="val -29167"/>
                <a:gd name="adj2" fmla="val 77273"/>
                <a:gd name="adj3" fmla="val 16667"/>
              </a:avLst>
            </a:prstGeom>
            <a:solidFill>
              <a:srgbClr val="FFFF99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>
              <a:lvl1pPr marL="457200" indent="-457200" algn="l" eaLnBrk="0" hangingPunct="0">
                <a:spcBef>
                  <a:spcPct val="20000"/>
                </a:spcBef>
                <a:buClr>
                  <a:schemeClr val="tx1"/>
                </a:buClr>
                <a:buSzPct val="40000"/>
                <a:buFont typeface="Arial" charset="0"/>
                <a:buChar char="•"/>
                <a:defRPr kumimoji="1" sz="28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tx1"/>
                </a:buClr>
                <a:buSzPct val="40000"/>
                <a:buFont typeface="Wingdings" pitchFamily="2" charset="2"/>
                <a:buChar char="l"/>
                <a:defRPr kumimoji="1" sz="24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tx1"/>
                </a:buClr>
                <a:buSzPct val="40000"/>
                <a:buFont typeface="Wingdings" pitchFamily="2" charset="2"/>
                <a:buChar char="l"/>
                <a:defRPr kumimoji="1" sz="20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tx1"/>
                </a:buClr>
                <a:buSzPct val="40000"/>
                <a:buFont typeface="Wingdings" pitchFamily="2" charset="2"/>
                <a:buChar char="l"/>
                <a:defRPr kumimoji="1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SzPct val="80000"/>
                <a:buChar char="»"/>
                <a:defRPr kumimoji="1" sz="2000">
                  <a:solidFill>
                    <a:schemeClr val="tx1"/>
                  </a:solidFill>
                  <a:latin typeface="휴먼모음T" pitchFamily="18" charset="-127"/>
                  <a:ea typeface="휴먼모음T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Char char="»"/>
                <a:defRPr kumimoji="1" sz="2000">
                  <a:solidFill>
                    <a:schemeClr val="tx1"/>
                  </a:solidFill>
                  <a:latin typeface="휴먼모음T" pitchFamily="18" charset="-127"/>
                  <a:ea typeface="휴먼모음T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Char char="»"/>
                <a:defRPr kumimoji="1" sz="2000">
                  <a:solidFill>
                    <a:schemeClr val="tx1"/>
                  </a:solidFill>
                  <a:latin typeface="휴먼모음T" pitchFamily="18" charset="-127"/>
                  <a:ea typeface="휴먼모음T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Char char="»"/>
                <a:defRPr kumimoji="1" sz="2000">
                  <a:solidFill>
                    <a:schemeClr val="tx1"/>
                  </a:solidFill>
                  <a:latin typeface="휴먼모음T" pitchFamily="18" charset="-127"/>
                  <a:ea typeface="휴먼모음T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Char char="»"/>
                <a:defRPr kumimoji="1" sz="2000">
                  <a:solidFill>
                    <a:schemeClr val="tx1"/>
                  </a:solidFill>
                  <a:latin typeface="휴먼모음T" pitchFamily="18" charset="-127"/>
                  <a:ea typeface="휴먼모음T" pitchFamily="18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ko-KR" altLang="en-US" sz="2000" b="1"/>
                <a:t>2. 남아 있는 도파민을 최대한 쥐어 짜거나, 시냅스에서 재흠수를 막음.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ko-KR" altLang="en-US" sz="1600" b="1"/>
                <a:t>- 아만타딘</a:t>
              </a:r>
            </a:p>
          </p:txBody>
        </p:sp>
        <p:sp>
          <p:nvSpPr>
            <p:cNvPr id="20504" name="AutoShape 22"/>
            <p:cNvSpPr>
              <a:spLocks noChangeArrowheads="1"/>
            </p:cNvSpPr>
            <p:nvPr/>
          </p:nvSpPr>
          <p:spPr bwMode="auto">
            <a:xfrm>
              <a:off x="1680" y="2832"/>
              <a:ext cx="192" cy="192"/>
            </a:xfrm>
            <a:prstGeom prst="flowChartSummingJunction">
              <a:avLst/>
            </a:prstGeom>
            <a:solidFill>
              <a:srgbClr val="99CC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tx1"/>
                </a:buClr>
                <a:buSzPct val="40000"/>
                <a:buFont typeface="Arial" charset="0"/>
                <a:buChar char="•"/>
                <a:defRPr kumimoji="1" sz="28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tx1"/>
                </a:buClr>
                <a:buSzPct val="40000"/>
                <a:buFont typeface="Wingdings" pitchFamily="2" charset="2"/>
                <a:buChar char="l"/>
                <a:defRPr kumimoji="1" sz="24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tx1"/>
                </a:buClr>
                <a:buSzPct val="40000"/>
                <a:buFont typeface="Wingdings" pitchFamily="2" charset="2"/>
                <a:buChar char="l"/>
                <a:defRPr kumimoji="1" sz="200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tx1"/>
                </a:buClr>
                <a:buSzPct val="40000"/>
                <a:buFont typeface="Wingdings" pitchFamily="2" charset="2"/>
                <a:buChar char="l"/>
                <a:defRPr kumimoji="1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algn="l" eaLnBrk="0" hangingPunct="0">
                <a:spcBef>
                  <a:spcPct val="20000"/>
                </a:spcBef>
                <a:buSzPct val="80000"/>
                <a:buChar char="»"/>
                <a:defRPr kumimoji="1" sz="2000">
                  <a:solidFill>
                    <a:schemeClr val="tx1"/>
                  </a:solidFill>
                  <a:latin typeface="휴먼모음T" pitchFamily="18" charset="-127"/>
                  <a:ea typeface="휴먼모음T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Char char="»"/>
                <a:defRPr kumimoji="1" sz="2000">
                  <a:solidFill>
                    <a:schemeClr val="tx1"/>
                  </a:solidFill>
                  <a:latin typeface="휴먼모음T" pitchFamily="18" charset="-127"/>
                  <a:ea typeface="휴먼모음T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Char char="»"/>
                <a:defRPr kumimoji="1" sz="2000">
                  <a:solidFill>
                    <a:schemeClr val="tx1"/>
                  </a:solidFill>
                  <a:latin typeface="휴먼모음T" pitchFamily="18" charset="-127"/>
                  <a:ea typeface="휴먼모음T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Char char="»"/>
                <a:defRPr kumimoji="1" sz="2000">
                  <a:solidFill>
                    <a:schemeClr val="tx1"/>
                  </a:solidFill>
                  <a:latin typeface="휴먼모음T" pitchFamily="18" charset="-127"/>
                  <a:ea typeface="휴먼모음T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Char char="»"/>
                <a:defRPr kumimoji="1" sz="2000">
                  <a:solidFill>
                    <a:schemeClr val="tx1"/>
                  </a:solidFill>
                  <a:latin typeface="휴먼모음T" pitchFamily="18" charset="-127"/>
                  <a:ea typeface="휴먼모음T" pitchFamily="18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ko-KR" altLang="en-US" sz="1600"/>
            </a:p>
          </p:txBody>
        </p:sp>
      </p:grpSp>
      <p:sp>
        <p:nvSpPr>
          <p:cNvPr id="22551" name="AutoShape 23"/>
          <p:cNvSpPr>
            <a:spLocks noChangeArrowheads="1"/>
          </p:cNvSpPr>
          <p:nvPr/>
        </p:nvSpPr>
        <p:spPr bwMode="auto">
          <a:xfrm rot="10800000">
            <a:off x="2895600" y="5257800"/>
            <a:ext cx="3048000" cy="1243013"/>
          </a:xfrm>
          <a:prstGeom prst="wedgeRoundRectCallout">
            <a:avLst>
              <a:gd name="adj1" fmla="val -26199"/>
              <a:gd name="adj2" fmla="val 63389"/>
              <a:gd name="adj3" fmla="val 16667"/>
            </a:avLst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rot="10800000"/>
          <a:lstStyle>
            <a:lvl1pPr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ko-KR" altLang="en-US" sz="1600" b="1"/>
              <a:t>3. 대체로 다른 도파민성 물질을 공급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ko-KR" altLang="en-US" sz="1600" b="1"/>
              <a:t>- 미라팩스, 리큅</a:t>
            </a:r>
          </a:p>
        </p:txBody>
      </p:sp>
      <p:sp>
        <p:nvSpPr>
          <p:cNvPr id="22552" name="AutoShape 24"/>
          <p:cNvSpPr>
            <a:spLocks noChangeArrowheads="1"/>
          </p:cNvSpPr>
          <p:nvPr/>
        </p:nvSpPr>
        <p:spPr bwMode="auto">
          <a:xfrm>
            <a:off x="2209800" y="1143000"/>
            <a:ext cx="4267200" cy="1285875"/>
          </a:xfrm>
          <a:prstGeom prst="wedgeRoundRectCallout">
            <a:avLst>
              <a:gd name="adj1" fmla="val -61162"/>
              <a:gd name="adj2" fmla="val 94731"/>
              <a:gd name="adj3" fmla="val 16667"/>
            </a:avLst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/>
          <a:lstStyle>
            <a:lvl1pPr marL="457200" indent="-4572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Arial" charset="0"/>
              <a:buChar char="•"/>
              <a:defRPr kumimoji="1" sz="28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4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 sz="2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1"/>
              </a:buClr>
              <a:buSzPct val="40000"/>
              <a:buFont typeface="Wingdings" pitchFamily="2" charset="2"/>
              <a:buChar char="l"/>
              <a:defRPr kumimoji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Char char="»"/>
              <a:defRPr kumimoji="1" sz="200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ko-KR" altLang="en-US" sz="1600" b="1"/>
              <a:t>4. 손상된 신경세포를 보호하는 치료 :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ko-KR" altLang="en-US" sz="1600" b="1"/>
              <a:t>- 유맥스</a:t>
            </a:r>
            <a:r>
              <a:rPr kumimoji="0" lang="en-US" altLang="ko-KR" sz="1600" b="1"/>
              <a:t>, </a:t>
            </a:r>
            <a:r>
              <a:rPr kumimoji="0" lang="ko-KR" altLang="en-US" sz="1600" b="1"/>
              <a:t>라사질린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7" grpId="0" animBg="1" autoUpdateAnimBg="0"/>
      <p:bldP spid="22551" grpId="0" animBg="1" autoUpdateAnimBg="0"/>
      <p:bldP spid="22552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제목 1"/>
          <p:cNvSpPr>
            <a:spLocks noGrp="1"/>
          </p:cNvSpPr>
          <p:nvPr>
            <p:ph type="title"/>
          </p:nvPr>
        </p:nvSpPr>
        <p:spPr>
          <a:xfrm>
            <a:off x="1187152" y="117128"/>
            <a:ext cx="6553200" cy="863600"/>
          </a:xfrm>
        </p:spPr>
        <p:txBody>
          <a:bodyPr/>
          <a:lstStyle/>
          <a:p>
            <a:r>
              <a:rPr lang="ko-KR" altLang="en-US" sz="3500" dirty="0" err="1" smtClean="0"/>
              <a:t>레보도파</a:t>
            </a:r>
            <a:r>
              <a:rPr lang="ko-KR" altLang="en-US" sz="3500" dirty="0" smtClean="0"/>
              <a:t> 계열의 약물</a:t>
            </a:r>
          </a:p>
        </p:txBody>
      </p:sp>
      <p:sp>
        <p:nvSpPr>
          <p:cNvPr id="21507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가장 좋은 효과</a:t>
            </a:r>
            <a:endParaRPr lang="ko-KR" altLang="en-US" sz="1400" dirty="0" smtClean="0"/>
          </a:p>
          <a:p>
            <a:r>
              <a:rPr lang="ko-KR" altLang="en-US" dirty="0" smtClean="0"/>
              <a:t>부작용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구역감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오래 사용시 </a:t>
            </a:r>
            <a:r>
              <a:rPr lang="ko-KR" altLang="en-US" dirty="0" err="1" smtClean="0"/>
              <a:t>이상운동항진증</a:t>
            </a:r>
            <a:endParaRPr lang="en-US" altLang="ko-KR" dirty="0" smtClean="0"/>
          </a:p>
          <a:p>
            <a:r>
              <a:rPr lang="ko-KR" altLang="en-US" dirty="0" smtClean="0"/>
              <a:t>제품 </a:t>
            </a:r>
            <a:r>
              <a:rPr lang="en-US" altLang="ko-KR" smtClean="0"/>
              <a:t>: </a:t>
            </a:r>
            <a:r>
              <a:rPr lang="ko-KR" altLang="en-US" smtClean="0"/>
              <a:t>스타레보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시네메트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마도파</a:t>
            </a:r>
            <a:endParaRPr lang="en-US" altLang="ko-KR" dirty="0" smtClean="0"/>
          </a:p>
          <a:p>
            <a:pPr marL="0" indent="0">
              <a:buNone/>
            </a:pPr>
            <a:endParaRPr lang="ko-KR" altLang="en-US" dirty="0" smtClean="0"/>
          </a:p>
          <a:p>
            <a:endParaRPr lang="ko-KR" altLang="en-US" dirty="0" smtClean="0"/>
          </a:p>
        </p:txBody>
      </p:sp>
      <p:grpSp>
        <p:nvGrpSpPr>
          <p:cNvPr id="21508" name="그룹 9"/>
          <p:cNvGrpSpPr>
            <a:grpSpLocks/>
          </p:cNvGrpSpPr>
          <p:nvPr/>
        </p:nvGrpSpPr>
        <p:grpSpPr bwMode="auto">
          <a:xfrm>
            <a:off x="635863" y="3099462"/>
            <a:ext cx="4656217" cy="2849818"/>
            <a:chOff x="529915" y="2708920"/>
            <a:chExt cx="5191336" cy="3290762"/>
          </a:xfrm>
        </p:grpSpPr>
        <p:pic>
          <p:nvPicPr>
            <p:cNvPr id="21509" name="Picture 10" descr="173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915" y="4809995"/>
              <a:ext cx="2242189" cy="1189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1" name="Picture 2" descr="https://encrypted-tbn0.gstatic.com/images?q=tbn:ANd9GcR4c-Xz-PKIGDGeljXmexewhVqcdhpfAhlMosNgu1EwCnNQaiFu6A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915" y="2708920"/>
              <a:ext cx="1832589" cy="1374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2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871" y="2708920"/>
              <a:ext cx="1944216" cy="1944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685"/>
            <a:stretch>
              <a:fillRect/>
            </a:stretch>
          </p:blipFill>
          <p:spPr bwMode="auto">
            <a:xfrm>
              <a:off x="3275855" y="4930184"/>
              <a:ext cx="2445396" cy="1069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4" name="Picture 8" descr="http://dbscthumb.phinf.naver.net/0601_000_1/20120807191516973_WGIJENQ8D.jpg/A11A0920A021703.jpg?type=m93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82" t="16466" r="14790" b="21327"/>
            <a:stretch>
              <a:fillRect/>
            </a:stretch>
          </p:blipFill>
          <p:spPr bwMode="auto">
            <a:xfrm>
              <a:off x="529915" y="3853592"/>
              <a:ext cx="2043954" cy="956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2" descr="D:\Kang Sunmyung_DB\★IBUS자료\IBUS\☆ 2014 프로젝트\노바티스\2014_레드튤립\☆레드튤립(공식강의파일)\2014_강의파일(수정)\STA_6_strengths.jpg"/>
          <p:cNvPicPr>
            <a:picLocks noChangeAspect="1" noChangeArrowheads="1"/>
          </p:cNvPicPr>
          <p:nvPr/>
        </p:nvPicPr>
        <p:blipFill>
          <a:blip r:embed="rId8" cstate="print"/>
          <a:srcRect l="7407" t="33585" r="52778" b="37628"/>
          <a:stretch>
            <a:fillRect/>
          </a:stretch>
        </p:blipFill>
        <p:spPr bwMode="auto">
          <a:xfrm>
            <a:off x="5472921" y="3099462"/>
            <a:ext cx="3203535" cy="857256"/>
          </a:xfrm>
          <a:prstGeom prst="rect">
            <a:avLst/>
          </a:prstGeom>
          <a:noFill/>
        </p:spPr>
      </p:pic>
      <p:pic>
        <p:nvPicPr>
          <p:cNvPr id="12" name="Picture 2" descr="D:\Kang Sunmyung_DB\★IBUS자료\IBUS\☆ 2014 프로젝트\노바티스\2014_레드튤립\☆레드튤립(공식강의파일)\2014_강의파일(수정)\STA_6_strengths.jpg"/>
          <p:cNvPicPr>
            <a:picLocks noChangeAspect="1" noChangeArrowheads="1"/>
          </p:cNvPicPr>
          <p:nvPr/>
        </p:nvPicPr>
        <p:blipFill>
          <a:blip r:embed="rId8" cstate="print"/>
          <a:srcRect l="50000" t="33585" r="6482" b="37628"/>
          <a:stretch>
            <a:fillRect/>
          </a:stretch>
        </p:blipFill>
        <p:spPr bwMode="auto">
          <a:xfrm>
            <a:off x="5479599" y="4099594"/>
            <a:ext cx="3196571" cy="857256"/>
          </a:xfrm>
          <a:prstGeom prst="rect">
            <a:avLst/>
          </a:prstGeom>
          <a:noFill/>
        </p:spPr>
      </p:pic>
      <p:sp>
        <p:nvSpPr>
          <p:cNvPr id="2" name="직사각형 1"/>
          <p:cNvSpPr/>
          <p:nvPr/>
        </p:nvSpPr>
        <p:spPr bwMode="auto">
          <a:xfrm>
            <a:off x="3018070" y="5023089"/>
            <a:ext cx="2445455" cy="59209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 bwMode="auto">
          <a:xfrm>
            <a:off x="2627784" y="3694599"/>
            <a:ext cx="307958" cy="2254681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4971733" y="4835487"/>
            <a:ext cx="357172" cy="1559389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직사각형 4"/>
          <p:cNvSpPr/>
          <p:nvPr/>
        </p:nvSpPr>
        <p:spPr bwMode="auto">
          <a:xfrm>
            <a:off x="2833876" y="5157192"/>
            <a:ext cx="394049" cy="1224136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116632"/>
            <a:ext cx="8462963" cy="863600"/>
          </a:xfrm>
        </p:spPr>
        <p:txBody>
          <a:bodyPr/>
          <a:lstStyle/>
          <a:p>
            <a:r>
              <a:rPr lang="ko-KR" altLang="en-US" sz="3500" dirty="0" err="1" smtClean="0"/>
              <a:t>도파민과</a:t>
            </a:r>
            <a:r>
              <a:rPr lang="ko-KR" altLang="en-US" sz="3500" dirty="0" smtClean="0"/>
              <a:t> 비슷한 작용을 하는 약물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556792"/>
            <a:ext cx="2971800" cy="3505200"/>
          </a:xfrm>
        </p:spPr>
        <p:txBody>
          <a:bodyPr/>
          <a:lstStyle/>
          <a:p>
            <a:r>
              <a:rPr lang="ko-KR" altLang="en-US" dirty="0" err="1" smtClean="0"/>
              <a:t>파로델</a:t>
            </a:r>
            <a:endParaRPr lang="ko-KR" altLang="en-US" dirty="0" smtClean="0"/>
          </a:p>
          <a:p>
            <a:r>
              <a:rPr lang="ko-KR" altLang="en-US" dirty="0" err="1" smtClean="0"/>
              <a:t>리큅</a:t>
            </a:r>
            <a:endParaRPr lang="ko-KR" altLang="en-US" dirty="0" smtClean="0"/>
          </a:p>
          <a:p>
            <a:r>
              <a:rPr lang="ko-KR" altLang="en-US" dirty="0" err="1" smtClean="0"/>
              <a:t>미라펙스</a:t>
            </a:r>
            <a:endParaRPr lang="en-US" altLang="ko-KR" dirty="0" smtClean="0"/>
          </a:p>
          <a:p>
            <a:r>
              <a:rPr lang="ko-KR" altLang="en-US" dirty="0" err="1" smtClean="0"/>
              <a:t>로티고틴</a:t>
            </a:r>
            <a:endParaRPr lang="ko-KR" altLang="en-US" dirty="0" smtClean="0"/>
          </a:p>
        </p:txBody>
      </p:sp>
      <p:pic>
        <p:nvPicPr>
          <p:cNvPr id="22532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266" y="1579602"/>
            <a:ext cx="2978819" cy="85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3" name="Group 15"/>
          <p:cNvGrpSpPr>
            <a:grpSpLocks/>
          </p:cNvGrpSpPr>
          <p:nvPr/>
        </p:nvGrpSpPr>
        <p:grpSpPr bwMode="auto">
          <a:xfrm>
            <a:off x="3322266" y="3369496"/>
            <a:ext cx="2978819" cy="670765"/>
            <a:chOff x="2245" y="2614"/>
            <a:chExt cx="2449" cy="635"/>
          </a:xfrm>
        </p:grpSpPr>
        <p:pic>
          <p:nvPicPr>
            <p:cNvPr id="22537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5" y="2614"/>
              <a:ext cx="589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8" name="Picture 1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5" y="2614"/>
              <a:ext cx="635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9" name="Picture 1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2614"/>
              <a:ext cx="590" cy="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0" name="Picture 1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0" y="2614"/>
              <a:ext cx="635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53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266" y="2527836"/>
            <a:ext cx="2978819" cy="72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7" t="4079" b="58032"/>
          <a:stretch>
            <a:fillRect/>
          </a:stretch>
        </p:blipFill>
        <p:spPr bwMode="auto">
          <a:xfrm>
            <a:off x="6517109" y="1579602"/>
            <a:ext cx="1695450" cy="1978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36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267" y="4126910"/>
            <a:ext cx="2978818" cy="142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152" y="117128"/>
            <a:ext cx="6553200" cy="863600"/>
          </a:xfrm>
        </p:spPr>
        <p:txBody>
          <a:bodyPr/>
          <a:lstStyle/>
          <a:p>
            <a:r>
              <a:rPr lang="ko-KR" altLang="en-US" sz="3500" smtClean="0"/>
              <a:t>항콜린 약물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484313"/>
            <a:ext cx="8534400" cy="4191000"/>
          </a:xfrm>
        </p:spPr>
        <p:txBody>
          <a:bodyPr/>
          <a:lstStyle/>
          <a:p>
            <a:pPr algn="just"/>
            <a:r>
              <a:rPr lang="ko-KR" altLang="en-US" smtClean="0"/>
              <a:t>주로 떨림에 대한 효과를 인정</a:t>
            </a:r>
          </a:p>
          <a:p>
            <a:pPr algn="just"/>
            <a:r>
              <a:rPr lang="ko-KR" altLang="en-US" smtClean="0"/>
              <a:t>부작용이 많아서…</a:t>
            </a:r>
          </a:p>
          <a:p>
            <a:pPr lvl="1" algn="just"/>
            <a:r>
              <a:rPr lang="ko-KR" altLang="en-US" sz="2000" smtClean="0"/>
              <a:t>입마르고</a:t>
            </a:r>
          </a:p>
          <a:p>
            <a:pPr lvl="1" algn="just"/>
            <a:r>
              <a:rPr lang="ko-KR" altLang="en-US" sz="2000" smtClean="0"/>
              <a:t>변비</a:t>
            </a:r>
          </a:p>
          <a:p>
            <a:pPr lvl="1" algn="just"/>
            <a:r>
              <a:rPr lang="ko-KR" altLang="en-US" sz="2000" smtClean="0"/>
              <a:t>소변보기 힘들고</a:t>
            </a:r>
          </a:p>
          <a:p>
            <a:pPr lvl="1" algn="just"/>
            <a:r>
              <a:rPr lang="ko-KR" altLang="en-US" sz="2000" smtClean="0"/>
              <a:t>때로는 정신이 혼란스럽기도…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288318"/>
            <a:ext cx="2334503" cy="1237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4" descr="http://ndrug.druginfo.co.kr/drugimg/117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28800"/>
            <a:ext cx="2376512" cy="1260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제목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8247063" cy="863600"/>
          </a:xfrm>
        </p:spPr>
        <p:txBody>
          <a:bodyPr/>
          <a:lstStyle/>
          <a:p>
            <a:r>
              <a:rPr lang="en-US" altLang="ko-KR" sz="3500" dirty="0" smtClean="0"/>
              <a:t>Monoamine oxidase B</a:t>
            </a:r>
            <a:r>
              <a:rPr lang="ko-KR" altLang="en-US" sz="3500" dirty="0" smtClean="0"/>
              <a:t> </a:t>
            </a:r>
            <a:r>
              <a:rPr lang="ko-KR" altLang="en-US" sz="3500" dirty="0" err="1" smtClean="0"/>
              <a:t>억제약</a:t>
            </a:r>
            <a:endParaRPr lang="ko-KR" altLang="en-US" sz="3500" dirty="0" smtClean="0"/>
          </a:p>
        </p:txBody>
      </p:sp>
      <p:sp>
        <p:nvSpPr>
          <p:cNvPr id="24579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4475163" cy="4525963"/>
          </a:xfrm>
        </p:spPr>
        <p:txBody>
          <a:bodyPr/>
          <a:lstStyle/>
          <a:p>
            <a:r>
              <a:rPr lang="ko-KR" altLang="en-US" dirty="0" smtClean="0"/>
              <a:t>신경보호효과</a:t>
            </a:r>
            <a:endParaRPr lang="en-US" altLang="ko-KR" dirty="0" smtClean="0"/>
          </a:p>
          <a:p>
            <a:r>
              <a:rPr lang="ko-KR" altLang="en-US" dirty="0" err="1" smtClean="0"/>
              <a:t>마오비</a:t>
            </a:r>
            <a:endParaRPr lang="en-US" altLang="ko-KR" dirty="0" smtClean="0"/>
          </a:p>
          <a:p>
            <a:r>
              <a:rPr lang="ko-KR" altLang="en-US" dirty="0" err="1" smtClean="0"/>
              <a:t>아질렉트</a:t>
            </a:r>
            <a:r>
              <a:rPr lang="en-US" altLang="ko-KR" dirty="0" smtClean="0"/>
              <a:t> (</a:t>
            </a:r>
            <a:r>
              <a:rPr lang="ko-KR" altLang="en-US" smtClean="0"/>
              <a:t>시판예정</a:t>
            </a:r>
            <a:r>
              <a:rPr lang="en-US" altLang="ko-KR" dirty="0" smtClean="0"/>
              <a:t>)</a:t>
            </a:r>
            <a:endParaRPr lang="ko-KR" altLang="en-US" dirty="0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8911031"/>
              </p:ext>
            </p:extLst>
          </p:nvPr>
        </p:nvGraphicFramePr>
        <p:xfrm>
          <a:off x="5284784" y="1628800"/>
          <a:ext cx="4086227" cy="1556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문서" r:id="rId4" imgW="5717562" imgH="2187964" progId="Word.Document.12">
                  <p:embed/>
                </p:oleObj>
              </mc:Choice>
              <mc:Fallback>
                <p:oleObj name="문서" r:id="rId4" imgW="5717562" imgH="2187964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4784" y="1628800"/>
                        <a:ext cx="4086227" cy="15561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그림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852936"/>
            <a:ext cx="2393028" cy="126988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제목 1"/>
          <p:cNvSpPr>
            <a:spLocks noGrp="1"/>
          </p:cNvSpPr>
          <p:nvPr>
            <p:ph type="title"/>
          </p:nvPr>
        </p:nvSpPr>
        <p:spPr>
          <a:xfrm>
            <a:off x="1187152" y="116632"/>
            <a:ext cx="6553200" cy="863600"/>
          </a:xfrm>
        </p:spPr>
        <p:txBody>
          <a:bodyPr/>
          <a:lstStyle/>
          <a:p>
            <a:r>
              <a:rPr lang="ko-KR" altLang="en-US" sz="3500" dirty="0" err="1" smtClean="0"/>
              <a:t>아만타딘</a:t>
            </a:r>
            <a:endParaRPr lang="ko-KR" altLang="en-US" sz="3500" dirty="0" smtClean="0"/>
          </a:p>
        </p:txBody>
      </p:sp>
      <p:sp>
        <p:nvSpPr>
          <p:cNvPr id="2560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초기 환자에서 효과적으로 사용</a:t>
            </a:r>
          </a:p>
          <a:p>
            <a:r>
              <a:rPr lang="ko-KR" altLang="en-US" dirty="0" err="1" smtClean="0"/>
              <a:t>이상운동항진증에서</a:t>
            </a:r>
            <a:r>
              <a:rPr lang="ko-KR" altLang="en-US" dirty="0" smtClean="0"/>
              <a:t> 사용</a:t>
            </a:r>
            <a:endParaRPr lang="en-US" altLang="ko-KR" dirty="0" smtClean="0"/>
          </a:p>
          <a:p>
            <a:r>
              <a:rPr lang="ko-KR" altLang="en-US" dirty="0" smtClean="0"/>
              <a:t>단점</a:t>
            </a:r>
            <a:r>
              <a:rPr lang="en-US" altLang="ko-KR" dirty="0" smtClean="0"/>
              <a:t>: </a:t>
            </a:r>
            <a:r>
              <a:rPr lang="ko-KR" altLang="en-US" dirty="0" smtClean="0"/>
              <a:t>다리나 손 피부에 그물망처럼 얼룩이 생길 수 있음</a:t>
            </a:r>
          </a:p>
        </p:txBody>
      </p:sp>
      <p:pic>
        <p:nvPicPr>
          <p:cNvPr id="25604" name="Picture 7" descr="5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212976"/>
            <a:ext cx="2064990" cy="109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47775"/>
            <a:ext cx="7935913" cy="458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제목 2"/>
          <p:cNvSpPr>
            <a:spLocks noGrp="1"/>
          </p:cNvSpPr>
          <p:nvPr>
            <p:ph type="title"/>
          </p:nvPr>
        </p:nvSpPr>
        <p:spPr>
          <a:xfrm>
            <a:off x="1187152" y="117128"/>
            <a:ext cx="6553200" cy="863600"/>
          </a:xfrm>
        </p:spPr>
        <p:txBody>
          <a:bodyPr/>
          <a:lstStyle/>
          <a:p>
            <a:r>
              <a:rPr lang="ko-KR" altLang="en-US" sz="3500" dirty="0" smtClean="0"/>
              <a:t>먼저 손 떨림부터</a:t>
            </a:r>
            <a:r>
              <a:rPr lang="en-US" altLang="ko-KR" sz="3500" dirty="0" smtClean="0"/>
              <a:t>….</a:t>
            </a:r>
            <a:endParaRPr lang="ko-KR" altLang="en-US" sz="35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\Desktop\튤립_내지(맨뒤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7938"/>
            <a:ext cx="9191626" cy="6875463"/>
          </a:xfrm>
          <a:prstGeom prst="rect">
            <a:avLst/>
          </a:prstGeom>
          <a:noFill/>
        </p:spPr>
      </p:pic>
      <p:sp>
        <p:nvSpPr>
          <p:cNvPr id="5" name="제목 1"/>
          <p:cNvSpPr>
            <a:spLocks noGrp="1"/>
          </p:cNvSpPr>
          <p:nvPr>
            <p:ph type="ctrTitle"/>
          </p:nvPr>
        </p:nvSpPr>
        <p:spPr>
          <a:xfrm>
            <a:off x="2123728" y="1628800"/>
            <a:ext cx="6263035" cy="1800225"/>
          </a:xfrm>
        </p:spPr>
        <p:txBody>
          <a:bodyPr/>
          <a:lstStyle/>
          <a:p>
            <a:pPr algn="l">
              <a:defRPr/>
            </a:pPr>
            <a:r>
              <a:rPr lang="ko-KR" altLang="en-US" dirty="0" smtClean="0">
                <a:latin typeface="궁서체" panose="02030609000101010101" pitchFamily="17" charset="-127"/>
                <a:ea typeface="궁서체" panose="02030609000101010101" pitchFamily="17" charset="-127"/>
              </a:rPr>
              <a:t> </a:t>
            </a:r>
            <a:r>
              <a:rPr lang="ko-KR" altLang="en-US" sz="4800" dirty="0" smtClean="0">
                <a:latin typeface="궁서체" panose="02030609000101010101" pitchFamily="17" charset="-127"/>
                <a:ea typeface="궁서체" panose="02030609000101010101" pitchFamily="17" charset="-127"/>
              </a:rPr>
              <a:t>경청해 주셔서 </a:t>
            </a:r>
            <a:r>
              <a:rPr lang="en-US" altLang="ko-KR" sz="4800" dirty="0" smtClean="0">
                <a:latin typeface="궁서체" panose="02030609000101010101" pitchFamily="17" charset="-127"/>
                <a:ea typeface="궁서체" panose="02030609000101010101" pitchFamily="17" charset="-127"/>
              </a:rPr>
              <a:t/>
            </a:r>
            <a:br>
              <a:rPr lang="en-US" altLang="ko-KR" sz="4800" dirty="0" smtClean="0">
                <a:latin typeface="궁서체" panose="02030609000101010101" pitchFamily="17" charset="-127"/>
                <a:ea typeface="궁서체" panose="02030609000101010101" pitchFamily="17" charset="-127"/>
              </a:rPr>
            </a:br>
            <a:r>
              <a:rPr lang="en-US" altLang="ko-KR" sz="4800" dirty="0">
                <a:latin typeface="궁서체" panose="02030609000101010101" pitchFamily="17" charset="-127"/>
                <a:ea typeface="궁서체" panose="02030609000101010101" pitchFamily="17" charset="-127"/>
              </a:rPr>
              <a:t> </a:t>
            </a:r>
            <a:r>
              <a:rPr lang="en-US" altLang="ko-KR" sz="4800" dirty="0" smtClean="0">
                <a:latin typeface="궁서체" panose="02030609000101010101" pitchFamily="17" charset="-127"/>
                <a:ea typeface="궁서체" panose="02030609000101010101" pitchFamily="17" charset="-127"/>
              </a:rPr>
              <a:t>       </a:t>
            </a:r>
            <a:r>
              <a:rPr lang="ko-KR" altLang="en-US" sz="4800" dirty="0" smtClean="0">
                <a:latin typeface="궁서체" panose="02030609000101010101" pitchFamily="17" charset="-127"/>
                <a:ea typeface="궁서체" panose="02030609000101010101" pitchFamily="17" charset="-127"/>
              </a:rPr>
              <a:t>감사합니다</a:t>
            </a:r>
            <a:r>
              <a:rPr lang="en-US" altLang="ko-KR" sz="4800" dirty="0" smtClean="0">
                <a:latin typeface="궁서체" panose="02030609000101010101" pitchFamily="17" charset="-127"/>
                <a:ea typeface="궁서체" panose="02030609000101010101" pitchFamily="17" charset="-127"/>
              </a:rPr>
              <a:t>.</a:t>
            </a:r>
            <a:endParaRPr lang="ko-KR" altLang="en-US" dirty="0">
              <a:latin typeface="궁서체" panose="02030609000101010101" pitchFamily="17" charset="-127"/>
              <a:ea typeface="궁서체" panose="02030609000101010101" pitchFamily="17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152" y="116632"/>
            <a:ext cx="6553200" cy="863600"/>
          </a:xfrm>
        </p:spPr>
        <p:txBody>
          <a:bodyPr/>
          <a:lstStyle/>
          <a:p>
            <a:r>
              <a:rPr lang="ko-KR" altLang="en-US" sz="3500" dirty="0" err="1" smtClean="0"/>
              <a:t>손떨림의</a:t>
            </a:r>
            <a:r>
              <a:rPr lang="ko-KR" altLang="en-US" sz="3500" dirty="0" smtClean="0"/>
              <a:t> 원인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mtClean="0"/>
              <a:t>약물</a:t>
            </a:r>
          </a:p>
          <a:p>
            <a:r>
              <a:rPr lang="ko-KR" altLang="en-US" smtClean="0"/>
              <a:t>갑상샘 기능 항진증</a:t>
            </a:r>
          </a:p>
          <a:p>
            <a:r>
              <a:rPr lang="ko-KR" altLang="en-US" smtClean="0"/>
              <a:t>불안</a:t>
            </a:r>
          </a:p>
          <a:p>
            <a:r>
              <a:rPr lang="ko-KR" altLang="en-US" smtClean="0"/>
              <a:t>파킨슨병</a:t>
            </a:r>
          </a:p>
          <a:p>
            <a:r>
              <a:rPr lang="ko-KR" altLang="en-US" smtClean="0"/>
              <a:t>본태성 떨림병</a:t>
            </a:r>
          </a:p>
          <a:p>
            <a:r>
              <a:rPr lang="ko-KR" altLang="en-US" smtClean="0"/>
              <a:t>중풍, 종양</a:t>
            </a:r>
            <a:endParaRPr lang="en-US" altLang="ko-KR" smtClean="0"/>
          </a:p>
          <a:p>
            <a:r>
              <a:rPr lang="en-US" altLang="ko-KR" smtClean="0"/>
              <a:t>….</a:t>
            </a:r>
            <a:r>
              <a:rPr lang="ko-KR" altLang="en-US" smtClean="0"/>
              <a:t>..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116632"/>
            <a:ext cx="6553200" cy="863600"/>
          </a:xfrm>
        </p:spPr>
        <p:txBody>
          <a:bodyPr/>
          <a:lstStyle/>
          <a:p>
            <a:r>
              <a:rPr lang="ko-KR" altLang="en-US" sz="3500" dirty="0" err="1" smtClean="0"/>
              <a:t>손떨림의</a:t>
            </a:r>
            <a:r>
              <a:rPr lang="ko-KR" altLang="en-US" sz="3500" dirty="0" smtClean="0"/>
              <a:t> 원인-약물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28800"/>
            <a:ext cx="6858000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187624" y="116632"/>
            <a:ext cx="6553200" cy="863600"/>
          </a:xfrm>
        </p:spPr>
        <p:txBody>
          <a:bodyPr/>
          <a:lstStyle/>
          <a:p>
            <a:r>
              <a:rPr lang="ko-KR" altLang="en-US" sz="3500" dirty="0" err="1" smtClean="0"/>
              <a:t>손떨림의</a:t>
            </a:r>
            <a:r>
              <a:rPr lang="ko-KR" altLang="en-US" sz="3500" dirty="0" smtClean="0"/>
              <a:t> 원인-대사 이상</a:t>
            </a:r>
          </a:p>
        </p:txBody>
      </p:sp>
      <p:pic>
        <p:nvPicPr>
          <p:cNvPr id="11267" name="Picture 10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1341438"/>
            <a:ext cx="6172200" cy="446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116632"/>
            <a:ext cx="8823325" cy="863600"/>
          </a:xfrm>
        </p:spPr>
        <p:txBody>
          <a:bodyPr/>
          <a:lstStyle/>
          <a:p>
            <a:r>
              <a:rPr lang="ko-KR" altLang="en-US" sz="3000" dirty="0" smtClean="0"/>
              <a:t>파킨슨병은 어떤 상태에서 </a:t>
            </a:r>
            <a:r>
              <a:rPr lang="en-US" altLang="ko-KR" sz="3000" dirty="0" smtClean="0"/>
              <a:t/>
            </a:r>
            <a:br>
              <a:rPr lang="en-US" altLang="ko-KR" sz="3000" dirty="0" smtClean="0"/>
            </a:br>
            <a:r>
              <a:rPr lang="ko-KR" altLang="en-US" sz="3000" dirty="0" smtClean="0"/>
              <a:t>손이 더 많이 떨리는가?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dirty="0" smtClean="0"/>
              <a:t>가만히 다른 일에 집중할 때 더 많이 떨린다. (</a:t>
            </a:r>
            <a:r>
              <a:rPr lang="en-US" altLang="ko-KR" dirty="0" smtClean="0"/>
              <a:t>TV </a:t>
            </a:r>
            <a:r>
              <a:rPr lang="ko-KR" altLang="en-US" dirty="0" smtClean="0"/>
              <a:t>시청)</a:t>
            </a:r>
          </a:p>
          <a:p>
            <a:pPr marL="0" indent="0">
              <a:buFont typeface="Arial" charset="0"/>
              <a:buNone/>
              <a:defRPr/>
            </a:pPr>
            <a:endParaRPr lang="ko-KR" altLang="en-US" dirty="0" smtClean="0"/>
          </a:p>
        </p:txBody>
      </p:sp>
      <p:sp>
        <p:nvSpPr>
          <p:cNvPr id="12292" name="내용 개체 틀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Tx/>
              <a:buSzPct val="100000"/>
            </a:pPr>
            <a:r>
              <a:rPr lang="ko-KR" altLang="en-US" smtClean="0"/>
              <a:t>동영상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76142" y="116632"/>
            <a:ext cx="6553200" cy="863600"/>
          </a:xfrm>
        </p:spPr>
        <p:txBody>
          <a:bodyPr/>
          <a:lstStyle/>
          <a:p>
            <a:r>
              <a:rPr lang="ko-KR" altLang="en-US" sz="3500" dirty="0" smtClean="0"/>
              <a:t>파킨슨병이란 ?</a:t>
            </a:r>
          </a:p>
        </p:txBody>
      </p:sp>
      <p:sp>
        <p:nvSpPr>
          <p:cNvPr id="13315" name="내용 개체 틀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ClrTx/>
              <a:buSzPct val="100000"/>
            </a:pPr>
            <a:r>
              <a:rPr lang="ko-KR" altLang="en-US" smtClean="0"/>
              <a:t>동영상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ClrTx/>
              <a:buSzPct val="100000"/>
            </a:pPr>
            <a:r>
              <a:rPr lang="ko-KR" altLang="en-US" smtClean="0"/>
              <a:t>떨림</a:t>
            </a:r>
            <a:endParaRPr lang="en-US" altLang="ko-KR" smtClean="0"/>
          </a:p>
          <a:p>
            <a:pPr>
              <a:buClrTx/>
              <a:buSzPct val="100000"/>
            </a:pPr>
            <a:r>
              <a:rPr lang="ko-KR" altLang="en-US" smtClean="0"/>
              <a:t>동작이 느려지고..</a:t>
            </a:r>
            <a:endParaRPr lang="en-US" altLang="ko-KR" smtClean="0"/>
          </a:p>
          <a:p>
            <a:pPr>
              <a:buClrTx/>
              <a:buSzPct val="100000"/>
            </a:pPr>
            <a:r>
              <a:rPr lang="ko-KR" altLang="en-US" smtClean="0"/>
              <a:t>몸이 뻣뻣해지고</a:t>
            </a:r>
            <a:endParaRPr lang="en-US" altLang="ko-KR" smtClean="0"/>
          </a:p>
          <a:p>
            <a:pPr>
              <a:buClrTx/>
              <a:buSzPct val="100000"/>
            </a:pPr>
            <a:r>
              <a:rPr lang="ko-KR" altLang="en-US" smtClean="0"/>
              <a:t>걷는데 불편감</a:t>
            </a:r>
            <a:endParaRPr lang="en-US" altLang="ko-KR" smtClean="0"/>
          </a:p>
          <a:p>
            <a:pPr lvl="1">
              <a:buClrTx/>
              <a:buSzPct val="100000"/>
              <a:buFont typeface="Arial" charset="0"/>
              <a:buChar char="•"/>
            </a:pPr>
            <a:r>
              <a:rPr lang="ko-KR" altLang="en-US" sz="2000" smtClean="0"/>
              <a:t>자꾸 몸이 앞으로 쏠리고 종종 걸음이 되요</a:t>
            </a:r>
            <a:endParaRPr lang="en-US" altLang="ko-KR" sz="2000" smtClean="0"/>
          </a:p>
          <a:p>
            <a:pPr lvl="1">
              <a:buClrTx/>
              <a:buSzPct val="100000"/>
              <a:buFont typeface="Arial" charset="0"/>
              <a:buChar char="•"/>
            </a:pPr>
            <a:r>
              <a:rPr lang="ko-KR" altLang="en-US" sz="2000" smtClean="0"/>
              <a:t>다리가 끌려요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4"/>
          <p:cNvSpPr>
            <a:spLocks noGrp="1"/>
          </p:cNvSpPr>
          <p:nvPr>
            <p:ph type="title"/>
          </p:nvPr>
        </p:nvSpPr>
        <p:spPr>
          <a:xfrm>
            <a:off x="1187450" y="117128"/>
            <a:ext cx="8391525" cy="863600"/>
          </a:xfrm>
        </p:spPr>
        <p:txBody>
          <a:bodyPr/>
          <a:lstStyle/>
          <a:p>
            <a:r>
              <a:rPr lang="ko-KR" altLang="en-US" sz="3500" smtClean="0"/>
              <a:t>파킨슨병 증상이 나타나는 경우들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ko-KR" altLang="en-US" dirty="0" smtClean="0"/>
              <a:t>파킨슨병</a:t>
            </a:r>
            <a:endParaRPr lang="en-US" altLang="ko-KR" dirty="0" smtClean="0"/>
          </a:p>
          <a:p>
            <a:pPr>
              <a:defRPr/>
            </a:pPr>
            <a:endParaRPr lang="ko-KR" altLang="en-US" dirty="0" smtClean="0"/>
          </a:p>
          <a:p>
            <a:pPr>
              <a:defRPr/>
            </a:pPr>
            <a:r>
              <a:rPr lang="ko-KR" altLang="en-US" dirty="0" smtClean="0"/>
              <a:t>이차적 원인들에 의한 </a:t>
            </a:r>
            <a:r>
              <a:rPr lang="ko-KR" altLang="en-US" dirty="0" err="1" smtClean="0"/>
              <a:t>파킨슨증</a:t>
            </a:r>
            <a:endParaRPr lang="ko-KR" altLang="en-US" dirty="0" smtClean="0"/>
          </a:p>
          <a:p>
            <a:pPr>
              <a:buFont typeface="Wingdings" pitchFamily="2" charset="2"/>
              <a:buNone/>
              <a:defRPr/>
            </a:pPr>
            <a:r>
              <a:rPr lang="en-US" altLang="ko-KR" dirty="0" smtClean="0"/>
              <a:t>  (</a:t>
            </a:r>
            <a:r>
              <a:rPr lang="ko-KR" altLang="en-US" dirty="0" smtClean="0"/>
              <a:t>독성물질 중독</a:t>
            </a:r>
            <a:r>
              <a:rPr lang="en-US" altLang="ko-KR" dirty="0" smtClean="0"/>
              <a:t>, </a:t>
            </a:r>
            <a:r>
              <a:rPr lang="ko-KR" altLang="en-US" b="1" dirty="0" smtClean="0">
                <a:solidFill>
                  <a:srgbClr val="FF0000"/>
                </a:solidFill>
              </a:rPr>
              <a:t>약물</a:t>
            </a:r>
            <a:r>
              <a:rPr lang="en-US" altLang="ko-KR" dirty="0" smtClean="0"/>
              <a:t>, </a:t>
            </a:r>
            <a:r>
              <a:rPr lang="ko-KR" altLang="en-US" dirty="0" smtClean="0"/>
              <a:t>뇌의 외상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뇌졸중</a:t>
            </a:r>
            <a:r>
              <a:rPr lang="en-US" altLang="ko-KR" dirty="0" smtClean="0"/>
              <a:t>, </a:t>
            </a:r>
            <a:r>
              <a:rPr lang="ko-KR" altLang="en-US" dirty="0" smtClean="0"/>
              <a:t>뇌종양</a:t>
            </a:r>
            <a:r>
              <a:rPr lang="en-US" altLang="ko-KR" dirty="0" smtClean="0"/>
              <a:t>, </a:t>
            </a:r>
            <a:r>
              <a:rPr lang="ko-KR" altLang="en-US" dirty="0" smtClean="0"/>
              <a:t>뇌염 등</a:t>
            </a:r>
            <a:r>
              <a:rPr lang="en-US" altLang="ko-KR" dirty="0" smtClean="0"/>
              <a:t>)</a:t>
            </a:r>
          </a:p>
          <a:p>
            <a:pPr>
              <a:buFont typeface="Wingdings" pitchFamily="2" charset="2"/>
              <a:buNone/>
              <a:defRPr/>
            </a:pPr>
            <a:endParaRPr lang="en-US" altLang="ko-KR" dirty="0" smtClean="0"/>
          </a:p>
          <a:p>
            <a:pPr>
              <a:defRPr/>
            </a:pPr>
            <a:r>
              <a:rPr lang="ko-KR" altLang="en-US" dirty="0" err="1" smtClean="0"/>
              <a:t>파킨슨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복합병</a:t>
            </a:r>
            <a:endParaRPr lang="ko-KR" altLang="en-US" dirty="0" smtClean="0"/>
          </a:p>
          <a:p>
            <a:pPr lvl="1">
              <a:defRPr/>
            </a:pPr>
            <a:r>
              <a:rPr lang="ko-KR" altLang="en-US" dirty="0" smtClean="0"/>
              <a:t>다발성뇌신경계위축</a:t>
            </a:r>
          </a:p>
          <a:p>
            <a:pPr lvl="1">
              <a:defRPr/>
            </a:pPr>
            <a:r>
              <a:rPr lang="ko-KR" altLang="en-US" dirty="0" err="1" smtClean="0"/>
              <a:t>진행성핵상신경마비</a:t>
            </a:r>
            <a:endParaRPr lang="ko-KR" altLang="en-US" dirty="0" smtClean="0"/>
          </a:p>
          <a:p>
            <a:pPr lvl="1">
              <a:defRPr/>
            </a:pPr>
            <a:r>
              <a:rPr lang="ko-KR" altLang="en-US" dirty="0" err="1" smtClean="0"/>
              <a:t>미만성루이소체병</a:t>
            </a:r>
            <a:r>
              <a:rPr lang="ko-KR" altLang="en-US" dirty="0" smtClean="0"/>
              <a:t> 등</a:t>
            </a:r>
            <a:endParaRPr lang="ko-KR" alt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1187450" y="117128"/>
            <a:ext cx="6553200" cy="863600"/>
          </a:xfrm>
        </p:spPr>
        <p:txBody>
          <a:bodyPr/>
          <a:lstStyle/>
          <a:p>
            <a:r>
              <a:rPr lang="ko-KR" altLang="en-US" sz="3500" dirty="0" smtClean="0"/>
              <a:t>파킨슨병 환자의 자세</a:t>
            </a: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412875"/>
            <a:ext cx="5072063" cy="458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기본 디자인">
  <a:themeElements>
    <a:clrScheme name="2_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기본 디자인">
      <a:majorFont>
        <a:latin typeface="휴먼아미체"/>
        <a:ea typeface="휴먼아미체"/>
        <a:cs typeface=""/>
      </a:majorFont>
      <a:minorFont>
        <a:latin typeface="휴먼모음T"/>
        <a:ea typeface="휴먼모음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2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고대 산부인과</Template>
  <TotalTime>7352</TotalTime>
  <Words>297</Words>
  <Application>Microsoft Office PowerPoint</Application>
  <PresentationFormat>화면 슬라이드 쇼(4:3)</PresentationFormat>
  <Paragraphs>85</Paragraphs>
  <Slides>20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30" baseType="lpstr">
      <vt:lpstr>Arial</vt:lpstr>
      <vt:lpstr>휴먼모음T</vt:lpstr>
      <vt:lpstr>휴먼아미체</vt:lpstr>
      <vt:lpstr>바탕</vt:lpstr>
      <vt:lpstr>궁서체</vt:lpstr>
      <vt:lpstr>맑은 고딕</vt:lpstr>
      <vt:lpstr>Wingdings</vt:lpstr>
      <vt:lpstr>굴림</vt:lpstr>
      <vt:lpstr>2_기본 디자인</vt:lpstr>
      <vt:lpstr>문서</vt:lpstr>
      <vt:lpstr>파킨슨병, 어떤 병인가요?</vt:lpstr>
      <vt:lpstr>먼저 손 떨림부터….</vt:lpstr>
      <vt:lpstr>손떨림의 원인</vt:lpstr>
      <vt:lpstr>손떨림의 원인-약물</vt:lpstr>
      <vt:lpstr>손떨림의 원인-대사 이상</vt:lpstr>
      <vt:lpstr>파킨슨병은 어떤 상태에서  손이 더 많이 떨리는가?</vt:lpstr>
      <vt:lpstr>파킨슨병이란 ?</vt:lpstr>
      <vt:lpstr>파킨슨병 증상이 나타나는 경우들</vt:lpstr>
      <vt:lpstr>파킨슨병 환자의 자세</vt:lpstr>
      <vt:lpstr>기타 증상</vt:lpstr>
      <vt:lpstr>얼마나 많은 환자분이 계신가요?</vt:lpstr>
      <vt:lpstr>파킨슨병의 역사</vt:lpstr>
      <vt:lpstr>PowerPoint 프레젠테이션</vt:lpstr>
      <vt:lpstr>PowerPoint 프레젠테이션</vt:lpstr>
      <vt:lpstr>레보도파 계열의 약물</vt:lpstr>
      <vt:lpstr>도파민과 비슷한 작용을 하는 약물</vt:lpstr>
      <vt:lpstr>항콜린 약물</vt:lpstr>
      <vt:lpstr>Monoamine oxidase B 억제약</vt:lpstr>
      <vt:lpstr>아만타딘</vt:lpstr>
      <vt:lpstr> 경청해 주셔서          감사합니다.</vt:lpstr>
    </vt:vector>
  </TitlesOfParts>
  <Company>CGS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CGSComputer</dc:creator>
  <cp:lastModifiedBy>Lee, Jihee</cp:lastModifiedBy>
  <cp:revision>932</cp:revision>
  <dcterms:created xsi:type="dcterms:W3CDTF">2007-10-29T14:19:28Z</dcterms:created>
  <dcterms:modified xsi:type="dcterms:W3CDTF">2014-03-07T01:51:49Z</dcterms:modified>
</cp:coreProperties>
</file>