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63" r:id="rId4"/>
    <p:sldId id="259" r:id="rId5"/>
    <p:sldId id="260" r:id="rId6"/>
    <p:sldId id="264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90" r:id="rId15"/>
    <p:sldId id="271" r:id="rId16"/>
    <p:sldId id="272" r:id="rId17"/>
    <p:sldId id="275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77" r:id="rId28"/>
    <p:sldId id="278" r:id="rId29"/>
    <p:sldId id="280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pieChart>
        <c:varyColors val="1"/>
        <c:ser>
          <c:idx val="0"/>
          <c:order val="0"/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ko-KR" altLang="en-US" dirty="0" smtClean="0"/>
                      <a:t>기타</a:t>
                    </a:r>
                    <a:r>
                      <a:rPr lang="en-US" altLang="ko-KR" dirty="0" smtClean="0"/>
                      <a:t>(</a:t>
                    </a:r>
                    <a:r>
                      <a:rPr lang="ko-KR" altLang="en-US" dirty="0" smtClean="0"/>
                      <a:t>균형장애 연하장애 등</a:t>
                    </a:r>
                    <a:r>
                      <a:rPr lang="en-US" altLang="ko-KR" dirty="0" smtClean="0"/>
                      <a:t>,2</a:t>
                    </a:r>
                    <a:r>
                      <a:rPr lang="en-US" altLang="ko-KR" dirty="0"/>
                      <a:t>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Sheet1!$A$1:$A$6</c:f>
              <c:strCache>
                <c:ptCount val="6"/>
                <c:pt idx="0">
                  <c:v>한쪽 마비</c:v>
                </c:pt>
                <c:pt idx="1">
                  <c:v>언어 장애</c:v>
                </c:pt>
                <c:pt idx="2">
                  <c:v>어지럼증</c:v>
                </c:pt>
                <c:pt idx="3">
                  <c:v>시각장애</c:v>
                </c:pt>
                <c:pt idx="4">
                  <c:v>극심한 두통</c:v>
                </c:pt>
                <c:pt idx="5">
                  <c:v>기타</c:v>
                </c:pt>
              </c:strCache>
            </c:strRef>
          </c:cat>
          <c:val>
            <c:numRef>
              <c:f>Sheet1!$B$1:$B$6</c:f>
              <c:numCache>
                <c:formatCode>0%</c:formatCode>
                <c:ptCount val="6"/>
                <c:pt idx="0">
                  <c:v>0.55000000000000004</c:v>
                </c:pt>
                <c:pt idx="1">
                  <c:v>0.28000000000000008</c:v>
                </c:pt>
                <c:pt idx="2">
                  <c:v>0.11000000000000008</c:v>
                </c:pt>
                <c:pt idx="3">
                  <c:v>3.0000000000000037E-2</c:v>
                </c:pt>
                <c:pt idx="4">
                  <c:v>2.0000000000000025E-2</c:v>
                </c:pt>
                <c:pt idx="5">
                  <c:v>2.0000000000000025E-2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2000"/>
      </a:pPr>
      <a:endParaRPr lang="ko-KR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BE2EF-E65A-40BA-B66A-7B7710BDB6CB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pPr latinLnBrk="1"/>
          <a:endParaRPr lang="ko-KR" altLang="en-US"/>
        </a:p>
      </dgm:t>
    </dgm:pt>
    <dgm:pt modelId="{64FE6A2A-D6B5-419C-8555-57B1FEB774B7}">
      <dgm:prSet/>
      <dgm:spPr/>
      <dgm:t>
        <a:bodyPr/>
        <a:lstStyle/>
        <a:p>
          <a:pPr rtl="0" latinLnBrk="1"/>
          <a:r>
            <a:rPr lang="ko-KR" dirty="0" smtClean="0">
              <a:solidFill>
                <a:schemeClr val="tx1"/>
              </a:solidFill>
            </a:rPr>
            <a:t>높은 </a:t>
          </a:r>
          <a:r>
            <a:rPr lang="ko-KR" dirty="0" err="1" smtClean="0">
              <a:solidFill>
                <a:schemeClr val="tx1"/>
              </a:solidFill>
            </a:rPr>
            <a:t>발병율</a:t>
          </a:r>
          <a:endParaRPr lang="en-US" dirty="0">
            <a:solidFill>
              <a:schemeClr val="tx1"/>
            </a:solidFill>
          </a:endParaRPr>
        </a:p>
      </dgm:t>
    </dgm:pt>
    <dgm:pt modelId="{8E0A7A87-B175-4FE3-BCDA-645B4953EBAF}" type="parTrans" cxnId="{A5997783-73B1-4993-A17F-4D6FECE7E016}">
      <dgm:prSet/>
      <dgm:spPr/>
      <dgm:t>
        <a:bodyPr/>
        <a:lstStyle/>
        <a:p>
          <a:pPr latinLnBrk="1"/>
          <a:endParaRPr lang="ko-KR" altLang="en-US"/>
        </a:p>
      </dgm:t>
    </dgm:pt>
    <dgm:pt modelId="{29DED3FB-0E0B-4939-9A6C-81574D0AD7BF}" type="sibTrans" cxnId="{A5997783-73B1-4993-A17F-4D6FECE7E016}">
      <dgm:prSet/>
      <dgm:spPr/>
      <dgm:t>
        <a:bodyPr/>
        <a:lstStyle/>
        <a:p>
          <a:pPr latinLnBrk="1"/>
          <a:endParaRPr lang="ko-KR" altLang="en-US"/>
        </a:p>
      </dgm:t>
    </dgm:pt>
    <dgm:pt modelId="{706A908B-3055-437C-8D06-4D97BCDE2E21}">
      <dgm:prSet/>
      <dgm:spPr/>
      <dgm:t>
        <a:bodyPr/>
        <a:lstStyle/>
        <a:p>
          <a:pPr rtl="0" latinLnBrk="1"/>
          <a:r>
            <a:rPr lang="ko-KR" dirty="0" smtClean="0">
              <a:solidFill>
                <a:schemeClr val="tx1"/>
              </a:solidFill>
            </a:rPr>
            <a:t>많은 후유증</a:t>
          </a:r>
          <a:endParaRPr lang="en-US" dirty="0">
            <a:solidFill>
              <a:schemeClr val="tx1"/>
            </a:solidFill>
          </a:endParaRPr>
        </a:p>
      </dgm:t>
    </dgm:pt>
    <dgm:pt modelId="{D992C63E-6011-4EB9-8656-4177ABBED5F9}" type="parTrans" cxnId="{C2B80129-4AF1-430E-AB8B-E9256975DEFC}">
      <dgm:prSet/>
      <dgm:spPr/>
      <dgm:t>
        <a:bodyPr/>
        <a:lstStyle/>
        <a:p>
          <a:pPr latinLnBrk="1"/>
          <a:endParaRPr lang="ko-KR" altLang="en-US"/>
        </a:p>
      </dgm:t>
    </dgm:pt>
    <dgm:pt modelId="{2ECFE810-C021-49E5-A9F2-C5AED83BD92F}" type="sibTrans" cxnId="{C2B80129-4AF1-430E-AB8B-E9256975DEFC}">
      <dgm:prSet/>
      <dgm:spPr/>
      <dgm:t>
        <a:bodyPr/>
        <a:lstStyle/>
        <a:p>
          <a:pPr latinLnBrk="1"/>
          <a:endParaRPr lang="ko-KR" altLang="en-US"/>
        </a:p>
      </dgm:t>
    </dgm:pt>
    <dgm:pt modelId="{D23E45BC-64CC-4E43-8DF0-E0C759902060}">
      <dgm:prSet/>
      <dgm:spPr/>
      <dgm:t>
        <a:bodyPr/>
        <a:lstStyle/>
        <a:p>
          <a:pPr rtl="0" latinLnBrk="1"/>
          <a:r>
            <a:rPr lang="ko-KR" dirty="0" smtClean="0">
              <a:solidFill>
                <a:schemeClr val="tx1"/>
              </a:solidFill>
            </a:rPr>
            <a:t>높은 </a:t>
          </a:r>
          <a:r>
            <a:rPr lang="ko-KR" dirty="0" err="1" smtClean="0">
              <a:solidFill>
                <a:schemeClr val="tx1"/>
              </a:solidFill>
            </a:rPr>
            <a:t>사망율</a:t>
          </a:r>
          <a:endParaRPr lang="ko-KR" dirty="0">
            <a:solidFill>
              <a:schemeClr val="tx1"/>
            </a:solidFill>
          </a:endParaRPr>
        </a:p>
      </dgm:t>
    </dgm:pt>
    <dgm:pt modelId="{7861F73F-6A00-4631-B164-9A5DF4715C07}" type="parTrans" cxnId="{B06CB3EC-5825-4265-9FB1-608106877552}">
      <dgm:prSet/>
      <dgm:spPr/>
      <dgm:t>
        <a:bodyPr/>
        <a:lstStyle/>
        <a:p>
          <a:pPr latinLnBrk="1"/>
          <a:endParaRPr lang="ko-KR" altLang="en-US"/>
        </a:p>
      </dgm:t>
    </dgm:pt>
    <dgm:pt modelId="{8A53C4B2-B559-4C49-858B-4E78D05F5DCA}" type="sibTrans" cxnId="{B06CB3EC-5825-4265-9FB1-608106877552}">
      <dgm:prSet/>
      <dgm:spPr/>
      <dgm:t>
        <a:bodyPr/>
        <a:lstStyle/>
        <a:p>
          <a:pPr latinLnBrk="1"/>
          <a:endParaRPr lang="ko-KR" altLang="en-US"/>
        </a:p>
      </dgm:t>
    </dgm:pt>
    <dgm:pt modelId="{10EFEFE2-3888-48B0-9EE6-7BC074005085}" type="pres">
      <dgm:prSet presAssocID="{3AFBE2EF-E65A-40BA-B66A-7B7710BDB6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5870BB-E45B-42F8-BF99-8068E53B5381}" type="pres">
      <dgm:prSet presAssocID="{64FE6A2A-D6B5-419C-8555-57B1FEB774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3EE944-51BE-44CC-95AF-3EC6CD04E587}" type="pres">
      <dgm:prSet presAssocID="{29DED3FB-0E0B-4939-9A6C-81574D0AD7BF}" presName="spacer" presStyleCnt="0"/>
      <dgm:spPr/>
    </dgm:pt>
    <dgm:pt modelId="{E34D59A6-06C8-4167-9B13-BD2F66F51533}" type="pres">
      <dgm:prSet presAssocID="{706A908B-3055-437C-8D06-4D97BCDE2E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413AFD-0245-4845-8D19-82D30299657C}" type="pres">
      <dgm:prSet presAssocID="{2ECFE810-C021-49E5-A9F2-C5AED83BD92F}" presName="spacer" presStyleCnt="0"/>
      <dgm:spPr/>
    </dgm:pt>
    <dgm:pt modelId="{48D182A7-BF2B-4046-A00A-A6CA004BB593}" type="pres">
      <dgm:prSet presAssocID="{D23E45BC-64CC-4E43-8DF0-E0C759902060}" presName="parentText" presStyleLbl="node1" presStyleIdx="2" presStyleCnt="3" custLinFactY="75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F593DD7-2B9A-4F8D-B6CA-A80B87421F3D}" type="presOf" srcId="{64FE6A2A-D6B5-419C-8555-57B1FEB774B7}" destId="{CE5870BB-E45B-42F8-BF99-8068E53B5381}" srcOrd="0" destOrd="0" presId="urn:microsoft.com/office/officeart/2005/8/layout/vList2"/>
    <dgm:cxn modelId="{B06CB3EC-5825-4265-9FB1-608106877552}" srcId="{3AFBE2EF-E65A-40BA-B66A-7B7710BDB6CB}" destId="{D23E45BC-64CC-4E43-8DF0-E0C759902060}" srcOrd="2" destOrd="0" parTransId="{7861F73F-6A00-4631-B164-9A5DF4715C07}" sibTransId="{8A53C4B2-B559-4C49-858B-4E78D05F5DCA}"/>
    <dgm:cxn modelId="{4C3B806A-55E3-4792-A247-FDCCCECB7335}" type="presOf" srcId="{3AFBE2EF-E65A-40BA-B66A-7B7710BDB6CB}" destId="{10EFEFE2-3888-48B0-9EE6-7BC074005085}" srcOrd="0" destOrd="0" presId="urn:microsoft.com/office/officeart/2005/8/layout/vList2"/>
    <dgm:cxn modelId="{D55BA988-6167-46A4-BAFA-3AE113FBDF1E}" type="presOf" srcId="{D23E45BC-64CC-4E43-8DF0-E0C759902060}" destId="{48D182A7-BF2B-4046-A00A-A6CA004BB593}" srcOrd="0" destOrd="0" presId="urn:microsoft.com/office/officeart/2005/8/layout/vList2"/>
    <dgm:cxn modelId="{A4D340A6-6941-4FE7-8EA8-A4216B11A7FB}" type="presOf" srcId="{706A908B-3055-437C-8D06-4D97BCDE2E21}" destId="{E34D59A6-06C8-4167-9B13-BD2F66F51533}" srcOrd="0" destOrd="0" presId="urn:microsoft.com/office/officeart/2005/8/layout/vList2"/>
    <dgm:cxn modelId="{C2B80129-4AF1-430E-AB8B-E9256975DEFC}" srcId="{3AFBE2EF-E65A-40BA-B66A-7B7710BDB6CB}" destId="{706A908B-3055-437C-8D06-4D97BCDE2E21}" srcOrd="1" destOrd="0" parTransId="{D992C63E-6011-4EB9-8656-4177ABBED5F9}" sibTransId="{2ECFE810-C021-49E5-A9F2-C5AED83BD92F}"/>
    <dgm:cxn modelId="{A5997783-73B1-4993-A17F-4D6FECE7E016}" srcId="{3AFBE2EF-E65A-40BA-B66A-7B7710BDB6CB}" destId="{64FE6A2A-D6B5-419C-8555-57B1FEB774B7}" srcOrd="0" destOrd="0" parTransId="{8E0A7A87-B175-4FE3-BCDA-645B4953EBAF}" sibTransId="{29DED3FB-0E0B-4939-9A6C-81574D0AD7BF}"/>
    <dgm:cxn modelId="{A8FFE8B3-E6BE-4BA7-B9E8-26E54BC986DE}" type="presParOf" srcId="{10EFEFE2-3888-48B0-9EE6-7BC074005085}" destId="{CE5870BB-E45B-42F8-BF99-8068E53B5381}" srcOrd="0" destOrd="0" presId="urn:microsoft.com/office/officeart/2005/8/layout/vList2"/>
    <dgm:cxn modelId="{55F41124-6621-4A42-9BB6-E30018E44152}" type="presParOf" srcId="{10EFEFE2-3888-48B0-9EE6-7BC074005085}" destId="{EA3EE944-51BE-44CC-95AF-3EC6CD04E587}" srcOrd="1" destOrd="0" presId="urn:microsoft.com/office/officeart/2005/8/layout/vList2"/>
    <dgm:cxn modelId="{6DCF48BC-D914-4A2B-8DF3-4D3345F3FBEB}" type="presParOf" srcId="{10EFEFE2-3888-48B0-9EE6-7BC074005085}" destId="{E34D59A6-06C8-4167-9B13-BD2F66F51533}" srcOrd="2" destOrd="0" presId="urn:microsoft.com/office/officeart/2005/8/layout/vList2"/>
    <dgm:cxn modelId="{46FF508A-1B30-4351-9FAD-81CB62E0F094}" type="presParOf" srcId="{10EFEFE2-3888-48B0-9EE6-7BC074005085}" destId="{34413AFD-0245-4845-8D19-82D30299657C}" srcOrd="3" destOrd="0" presId="urn:microsoft.com/office/officeart/2005/8/layout/vList2"/>
    <dgm:cxn modelId="{26AA4517-8163-4658-AC02-47D603A14001}" type="presParOf" srcId="{10EFEFE2-3888-48B0-9EE6-7BC074005085}" destId="{48D182A7-BF2B-4046-A00A-A6CA004BB593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0845C6-B854-468A-8F28-730B6C54D7FC}" type="doc">
      <dgm:prSet loTypeId="urn:microsoft.com/office/officeart/2005/8/layout/vList5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pPr latinLnBrk="1"/>
          <a:endParaRPr lang="ko-KR" altLang="en-US"/>
        </a:p>
      </dgm:t>
    </dgm:pt>
    <dgm:pt modelId="{A970D507-2EAC-4E75-A520-76B73EF2D5A9}">
      <dgm:prSet/>
      <dgm:spPr/>
      <dgm:t>
        <a:bodyPr/>
        <a:lstStyle/>
        <a:p>
          <a:pPr rtl="0" latinLnBrk="1"/>
          <a:r>
            <a:rPr lang="ko-KR" dirty="0" smtClean="0"/>
            <a:t>中</a:t>
          </a:r>
          <a:r>
            <a:rPr lang="en-US" dirty="0" smtClean="0"/>
            <a:t> </a:t>
          </a:r>
          <a:endParaRPr lang="ko-KR" dirty="0"/>
        </a:p>
      </dgm:t>
    </dgm:pt>
    <dgm:pt modelId="{D2EF645D-FCEC-4667-A661-DBC056C01704}" type="parTrans" cxnId="{6F3452EB-FEE1-4525-925D-1AF22D7C815C}">
      <dgm:prSet/>
      <dgm:spPr/>
      <dgm:t>
        <a:bodyPr/>
        <a:lstStyle/>
        <a:p>
          <a:pPr latinLnBrk="1"/>
          <a:endParaRPr lang="ko-KR" altLang="en-US"/>
        </a:p>
      </dgm:t>
    </dgm:pt>
    <dgm:pt modelId="{9A8FA357-3E26-41FF-90BF-91402F5710BA}" type="sibTrans" cxnId="{6F3452EB-FEE1-4525-925D-1AF22D7C815C}">
      <dgm:prSet/>
      <dgm:spPr/>
      <dgm:t>
        <a:bodyPr/>
        <a:lstStyle/>
        <a:p>
          <a:pPr latinLnBrk="1"/>
          <a:endParaRPr lang="ko-KR" altLang="en-US"/>
        </a:p>
      </dgm:t>
    </dgm:pt>
    <dgm:pt modelId="{A736CB00-2BFC-4541-B86D-90CE3EDC288F}">
      <dgm:prSet/>
      <dgm:spPr/>
      <dgm:t>
        <a:bodyPr/>
        <a:lstStyle/>
        <a:p>
          <a:pPr rtl="0" latinLnBrk="1"/>
          <a:r>
            <a:rPr lang="ko-KR" b="0" dirty="0" smtClean="0"/>
            <a:t>가운데</a:t>
          </a:r>
          <a:r>
            <a:rPr lang="en-US" b="0" dirty="0" smtClean="0"/>
            <a:t>, </a:t>
          </a:r>
          <a:r>
            <a:rPr lang="ko-KR" b="0" dirty="0" smtClean="0"/>
            <a:t>적중하다</a:t>
          </a:r>
          <a:endParaRPr lang="ko-KR" dirty="0"/>
        </a:p>
      </dgm:t>
    </dgm:pt>
    <dgm:pt modelId="{8CAE3855-3C36-44C7-B019-7D71E419A99B}" type="parTrans" cxnId="{363D8C58-C8BF-48E4-ABF2-D2C9600AC8E0}">
      <dgm:prSet/>
      <dgm:spPr/>
      <dgm:t>
        <a:bodyPr/>
        <a:lstStyle/>
        <a:p>
          <a:pPr latinLnBrk="1"/>
          <a:endParaRPr lang="ko-KR" altLang="en-US"/>
        </a:p>
      </dgm:t>
    </dgm:pt>
    <dgm:pt modelId="{6372138A-7236-4CB8-8233-D711D3F6E44F}" type="sibTrans" cxnId="{363D8C58-C8BF-48E4-ABF2-D2C9600AC8E0}">
      <dgm:prSet/>
      <dgm:spPr/>
      <dgm:t>
        <a:bodyPr/>
        <a:lstStyle/>
        <a:p>
          <a:pPr latinLnBrk="1"/>
          <a:endParaRPr lang="ko-KR" altLang="en-US"/>
        </a:p>
      </dgm:t>
    </dgm:pt>
    <dgm:pt modelId="{33D925C3-A6DB-4D36-A1B4-54EF4E3D81F4}">
      <dgm:prSet/>
      <dgm:spPr/>
      <dgm:t>
        <a:bodyPr/>
        <a:lstStyle/>
        <a:p>
          <a:pPr rtl="0" latinLnBrk="1"/>
          <a:r>
            <a:rPr lang="ko-KR" dirty="0" smtClean="0"/>
            <a:t>風 </a:t>
          </a:r>
          <a:endParaRPr lang="ko-KR" dirty="0"/>
        </a:p>
      </dgm:t>
    </dgm:pt>
    <dgm:pt modelId="{9D5ED5B2-6C01-4E85-AB32-7E4B815AB1BF}" type="parTrans" cxnId="{ACDD7DAB-AF99-411F-967C-18FC230EDB37}">
      <dgm:prSet/>
      <dgm:spPr/>
      <dgm:t>
        <a:bodyPr/>
        <a:lstStyle/>
        <a:p>
          <a:pPr latinLnBrk="1"/>
          <a:endParaRPr lang="ko-KR" altLang="en-US"/>
        </a:p>
      </dgm:t>
    </dgm:pt>
    <dgm:pt modelId="{5EEB1D6F-FF46-4D8D-B6D1-294F695109E2}" type="sibTrans" cxnId="{ACDD7DAB-AF99-411F-967C-18FC230EDB37}">
      <dgm:prSet/>
      <dgm:spPr/>
      <dgm:t>
        <a:bodyPr/>
        <a:lstStyle/>
        <a:p>
          <a:pPr latinLnBrk="1"/>
          <a:endParaRPr lang="ko-KR" altLang="en-US"/>
        </a:p>
      </dgm:t>
    </dgm:pt>
    <dgm:pt modelId="{25E49283-F186-4CC2-B309-203EE4725649}">
      <dgm:prSet/>
      <dgm:spPr/>
      <dgm:t>
        <a:bodyPr/>
        <a:lstStyle/>
        <a:p>
          <a:pPr rtl="0" latinLnBrk="1"/>
          <a:r>
            <a:rPr lang="ko-KR" b="0" dirty="0" smtClean="0">
              <a:solidFill>
                <a:schemeClr val="tx1"/>
              </a:solidFill>
            </a:rPr>
            <a:t>바람</a:t>
          </a:r>
          <a:endParaRPr lang="ko-KR" dirty="0">
            <a:solidFill>
              <a:schemeClr val="tx1"/>
            </a:solidFill>
          </a:endParaRPr>
        </a:p>
      </dgm:t>
    </dgm:pt>
    <dgm:pt modelId="{9BF17C61-8D20-4DFB-A2C8-015C593B83F6}" type="parTrans" cxnId="{201AF631-F6D7-4397-B534-74105648F40E}">
      <dgm:prSet/>
      <dgm:spPr/>
      <dgm:t>
        <a:bodyPr/>
        <a:lstStyle/>
        <a:p>
          <a:pPr latinLnBrk="1"/>
          <a:endParaRPr lang="ko-KR" altLang="en-US"/>
        </a:p>
      </dgm:t>
    </dgm:pt>
    <dgm:pt modelId="{EE12A549-B339-44B9-8213-2D6719299947}" type="sibTrans" cxnId="{201AF631-F6D7-4397-B534-74105648F40E}">
      <dgm:prSet/>
      <dgm:spPr/>
      <dgm:t>
        <a:bodyPr/>
        <a:lstStyle/>
        <a:p>
          <a:pPr latinLnBrk="1"/>
          <a:endParaRPr lang="ko-KR" altLang="en-US"/>
        </a:p>
      </dgm:t>
    </dgm:pt>
    <dgm:pt modelId="{4145D2DB-B112-45B2-92AC-E26DD84A05C7}" type="pres">
      <dgm:prSet presAssocID="{A30845C6-B854-468A-8F28-730B6C54D7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D5CB063-B748-4953-8DD7-E3F346EF6CC8}" type="pres">
      <dgm:prSet presAssocID="{A970D507-2EAC-4E75-A520-76B73EF2D5A9}" presName="linNode" presStyleCnt="0"/>
      <dgm:spPr/>
    </dgm:pt>
    <dgm:pt modelId="{E21FC3F3-ACB8-48AA-8D7C-78940D3381D3}" type="pres">
      <dgm:prSet presAssocID="{A970D507-2EAC-4E75-A520-76B73EF2D5A9}" presName="parentText" presStyleLbl="node1" presStyleIdx="0" presStyleCnt="2" custScaleX="41189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541782-C7BC-43F9-9724-B2F722700EED}" type="pres">
      <dgm:prSet presAssocID="{A970D507-2EAC-4E75-A520-76B73EF2D5A9}" presName="descendantText" presStyleLbl="alignAccFollowNode1" presStyleIdx="0" presStyleCnt="2" custScaleX="17435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D7FE67-7F0B-4828-95CE-AA2C5361A7C4}" type="pres">
      <dgm:prSet presAssocID="{9A8FA357-3E26-41FF-90BF-91402F5710BA}" presName="sp" presStyleCnt="0"/>
      <dgm:spPr/>
    </dgm:pt>
    <dgm:pt modelId="{86F45CBF-8D40-4E31-8407-A5C90308756E}" type="pres">
      <dgm:prSet presAssocID="{33D925C3-A6DB-4D36-A1B4-54EF4E3D81F4}" presName="linNode" presStyleCnt="0"/>
      <dgm:spPr/>
    </dgm:pt>
    <dgm:pt modelId="{2BA79FCC-8AEC-4A45-93A0-D62E5A7DB7D0}" type="pres">
      <dgm:prSet presAssocID="{33D925C3-A6DB-4D36-A1B4-54EF4E3D81F4}" presName="parentText" presStyleLbl="node1" presStyleIdx="1" presStyleCnt="2" custScaleX="41189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22754C-A875-4D4F-A407-B5DA4FA2C1C5}" type="pres">
      <dgm:prSet presAssocID="{33D925C3-A6DB-4D36-A1B4-54EF4E3D81F4}" presName="descendantText" presStyleLbl="alignAccFollowNode1" presStyleIdx="1" presStyleCnt="2" custScaleX="17435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43B815D-4834-4D5B-9FB8-84EB7C51962B}" type="presOf" srcId="{A30845C6-B854-468A-8F28-730B6C54D7FC}" destId="{4145D2DB-B112-45B2-92AC-E26DD84A05C7}" srcOrd="0" destOrd="0" presId="urn:microsoft.com/office/officeart/2005/8/layout/vList5"/>
    <dgm:cxn modelId="{83CBAA26-6B1B-4D1E-87A2-97D66479C561}" type="presOf" srcId="{A736CB00-2BFC-4541-B86D-90CE3EDC288F}" destId="{90541782-C7BC-43F9-9724-B2F722700EED}" srcOrd="0" destOrd="0" presId="urn:microsoft.com/office/officeart/2005/8/layout/vList5"/>
    <dgm:cxn modelId="{ACDD7DAB-AF99-411F-967C-18FC230EDB37}" srcId="{A30845C6-B854-468A-8F28-730B6C54D7FC}" destId="{33D925C3-A6DB-4D36-A1B4-54EF4E3D81F4}" srcOrd="1" destOrd="0" parTransId="{9D5ED5B2-6C01-4E85-AB32-7E4B815AB1BF}" sibTransId="{5EEB1D6F-FF46-4D8D-B6D1-294F695109E2}"/>
    <dgm:cxn modelId="{084A563D-3ABF-4944-8CFA-59AE398A549D}" type="presOf" srcId="{33D925C3-A6DB-4D36-A1B4-54EF4E3D81F4}" destId="{2BA79FCC-8AEC-4A45-93A0-D62E5A7DB7D0}" srcOrd="0" destOrd="0" presId="urn:microsoft.com/office/officeart/2005/8/layout/vList5"/>
    <dgm:cxn modelId="{363D8C58-C8BF-48E4-ABF2-D2C9600AC8E0}" srcId="{A970D507-2EAC-4E75-A520-76B73EF2D5A9}" destId="{A736CB00-2BFC-4541-B86D-90CE3EDC288F}" srcOrd="0" destOrd="0" parTransId="{8CAE3855-3C36-44C7-B019-7D71E419A99B}" sibTransId="{6372138A-7236-4CB8-8233-D711D3F6E44F}"/>
    <dgm:cxn modelId="{6F3452EB-FEE1-4525-925D-1AF22D7C815C}" srcId="{A30845C6-B854-468A-8F28-730B6C54D7FC}" destId="{A970D507-2EAC-4E75-A520-76B73EF2D5A9}" srcOrd="0" destOrd="0" parTransId="{D2EF645D-FCEC-4667-A661-DBC056C01704}" sibTransId="{9A8FA357-3E26-41FF-90BF-91402F5710BA}"/>
    <dgm:cxn modelId="{C27115FB-B74C-4120-B7A6-62CD12848681}" type="presOf" srcId="{A970D507-2EAC-4E75-A520-76B73EF2D5A9}" destId="{E21FC3F3-ACB8-48AA-8D7C-78940D3381D3}" srcOrd="0" destOrd="0" presId="urn:microsoft.com/office/officeart/2005/8/layout/vList5"/>
    <dgm:cxn modelId="{201AF631-F6D7-4397-B534-74105648F40E}" srcId="{33D925C3-A6DB-4D36-A1B4-54EF4E3D81F4}" destId="{25E49283-F186-4CC2-B309-203EE4725649}" srcOrd="0" destOrd="0" parTransId="{9BF17C61-8D20-4DFB-A2C8-015C593B83F6}" sibTransId="{EE12A549-B339-44B9-8213-2D6719299947}"/>
    <dgm:cxn modelId="{7D5207EB-8E9A-41C4-906A-6BF88F2425C7}" type="presOf" srcId="{25E49283-F186-4CC2-B309-203EE4725649}" destId="{0722754C-A875-4D4F-A407-B5DA4FA2C1C5}" srcOrd="0" destOrd="0" presId="urn:microsoft.com/office/officeart/2005/8/layout/vList5"/>
    <dgm:cxn modelId="{DAF79C02-18F9-4BE6-990C-5C388F7C08BC}" type="presParOf" srcId="{4145D2DB-B112-45B2-92AC-E26DD84A05C7}" destId="{3D5CB063-B748-4953-8DD7-E3F346EF6CC8}" srcOrd="0" destOrd="0" presId="urn:microsoft.com/office/officeart/2005/8/layout/vList5"/>
    <dgm:cxn modelId="{6BA1E406-4CE0-4D7E-8D03-89776C92EE10}" type="presParOf" srcId="{3D5CB063-B748-4953-8DD7-E3F346EF6CC8}" destId="{E21FC3F3-ACB8-48AA-8D7C-78940D3381D3}" srcOrd="0" destOrd="0" presId="urn:microsoft.com/office/officeart/2005/8/layout/vList5"/>
    <dgm:cxn modelId="{626AD8E4-CCEE-4CFB-9C37-008B3C03A184}" type="presParOf" srcId="{3D5CB063-B748-4953-8DD7-E3F346EF6CC8}" destId="{90541782-C7BC-43F9-9724-B2F722700EED}" srcOrd="1" destOrd="0" presId="urn:microsoft.com/office/officeart/2005/8/layout/vList5"/>
    <dgm:cxn modelId="{5AB0FB67-C257-4D02-89A7-CAB7E6F0192F}" type="presParOf" srcId="{4145D2DB-B112-45B2-92AC-E26DD84A05C7}" destId="{89D7FE67-7F0B-4828-95CE-AA2C5361A7C4}" srcOrd="1" destOrd="0" presId="urn:microsoft.com/office/officeart/2005/8/layout/vList5"/>
    <dgm:cxn modelId="{FDE2BF08-046C-475D-851A-2301FA1FC13C}" type="presParOf" srcId="{4145D2DB-B112-45B2-92AC-E26DD84A05C7}" destId="{86F45CBF-8D40-4E31-8407-A5C90308756E}" srcOrd="2" destOrd="0" presId="urn:microsoft.com/office/officeart/2005/8/layout/vList5"/>
    <dgm:cxn modelId="{91DA5CBE-E1DD-44F5-B7AE-A2903DB32CD8}" type="presParOf" srcId="{86F45CBF-8D40-4E31-8407-A5C90308756E}" destId="{2BA79FCC-8AEC-4A45-93A0-D62E5A7DB7D0}" srcOrd="0" destOrd="0" presId="urn:microsoft.com/office/officeart/2005/8/layout/vList5"/>
    <dgm:cxn modelId="{26EE79B3-D5AB-4FD5-8992-748888F47797}" type="presParOf" srcId="{86F45CBF-8D40-4E31-8407-A5C90308756E}" destId="{0722754C-A875-4D4F-A407-B5DA4FA2C1C5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DE7B9E-BA05-49B4-9220-914F650DE8CE}" type="doc">
      <dgm:prSet loTypeId="urn:microsoft.com/office/officeart/2005/8/layout/h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25F475DA-3028-48A0-8061-8FA9365D6057}">
      <dgm:prSet/>
      <dgm:spPr/>
      <dgm:t>
        <a:bodyPr/>
        <a:lstStyle/>
        <a:p>
          <a:pPr rtl="0" latinLnBrk="1"/>
          <a:r>
            <a:rPr lang="ko-KR" dirty="0" smtClean="0"/>
            <a:t>중풍증상이 아닌데 </a:t>
          </a:r>
          <a:r>
            <a:rPr lang="en-US" altLang="ko-KR" dirty="0" smtClean="0"/>
            <a:t/>
          </a:r>
          <a:br>
            <a:rPr lang="en-US" altLang="ko-KR" dirty="0" smtClean="0"/>
          </a:br>
          <a:r>
            <a:rPr lang="ko-KR" dirty="0" smtClean="0"/>
            <a:t>오해하는 경우</a:t>
          </a:r>
          <a:endParaRPr lang="ko-KR" dirty="0"/>
        </a:p>
      </dgm:t>
    </dgm:pt>
    <dgm:pt modelId="{92F38471-6181-4E65-81DD-458506CDBBD9}" type="parTrans" cxnId="{C18ABC06-C61D-4686-8CD1-A6B1A2E3B9CC}">
      <dgm:prSet/>
      <dgm:spPr/>
      <dgm:t>
        <a:bodyPr/>
        <a:lstStyle/>
        <a:p>
          <a:pPr latinLnBrk="1"/>
          <a:endParaRPr lang="ko-KR" altLang="en-US"/>
        </a:p>
      </dgm:t>
    </dgm:pt>
    <dgm:pt modelId="{658EF488-21D9-4F58-9494-7779D289F5F7}" type="sibTrans" cxnId="{C18ABC06-C61D-4686-8CD1-A6B1A2E3B9CC}">
      <dgm:prSet/>
      <dgm:spPr/>
      <dgm:t>
        <a:bodyPr/>
        <a:lstStyle/>
        <a:p>
          <a:pPr latinLnBrk="1"/>
          <a:endParaRPr lang="ko-KR" altLang="en-US"/>
        </a:p>
      </dgm:t>
    </dgm:pt>
    <dgm:pt modelId="{CE32D4EF-FBA9-4427-949B-BF75060069CB}">
      <dgm:prSet/>
      <dgm:spPr/>
      <dgm:t>
        <a:bodyPr/>
        <a:lstStyle/>
        <a:p>
          <a:pPr rtl="0" latinLnBrk="1"/>
          <a:r>
            <a:rPr lang="ko-KR" dirty="0" smtClean="0">
              <a:solidFill>
                <a:srgbClr val="FF0000"/>
              </a:solidFill>
            </a:rPr>
            <a:t>머리가 아파요</a:t>
          </a:r>
          <a:r>
            <a:rPr lang="en-US" altLang="ko-KR" dirty="0" smtClean="0">
              <a:solidFill>
                <a:srgbClr val="FF0000"/>
              </a:solidFill>
            </a:rPr>
            <a:t>.</a:t>
          </a:r>
          <a:endParaRPr lang="ko-KR" dirty="0">
            <a:solidFill>
              <a:srgbClr val="FF0000"/>
            </a:solidFill>
          </a:endParaRPr>
        </a:p>
      </dgm:t>
    </dgm:pt>
    <dgm:pt modelId="{43D6BE0C-ECE1-4411-A657-465FC8A5D4B2}" type="parTrans" cxnId="{7B0F8474-A76C-4B2C-9EB9-FCF37B0F2B0F}">
      <dgm:prSet/>
      <dgm:spPr/>
      <dgm:t>
        <a:bodyPr/>
        <a:lstStyle/>
        <a:p>
          <a:pPr latinLnBrk="1"/>
          <a:endParaRPr lang="ko-KR" altLang="en-US"/>
        </a:p>
      </dgm:t>
    </dgm:pt>
    <dgm:pt modelId="{DCA3CB0D-C426-4FE0-ADEE-F057B0E4D1E3}" type="sibTrans" cxnId="{7B0F8474-A76C-4B2C-9EB9-FCF37B0F2B0F}">
      <dgm:prSet/>
      <dgm:spPr/>
      <dgm:t>
        <a:bodyPr/>
        <a:lstStyle/>
        <a:p>
          <a:pPr latinLnBrk="1"/>
          <a:endParaRPr lang="ko-KR" altLang="en-US"/>
        </a:p>
      </dgm:t>
    </dgm:pt>
    <dgm:pt modelId="{37E851A5-2C85-4B1A-8A7F-D1649D99B67A}">
      <dgm:prSet/>
      <dgm:spPr/>
      <dgm:t>
        <a:bodyPr/>
        <a:lstStyle/>
        <a:p>
          <a:pPr rtl="0" latinLnBrk="1"/>
          <a:r>
            <a:rPr lang="ko-KR" dirty="0" smtClean="0">
              <a:solidFill>
                <a:srgbClr val="FF0000"/>
              </a:solidFill>
            </a:rPr>
            <a:t>머리가 어지러워요</a:t>
          </a:r>
          <a:r>
            <a:rPr lang="en-US" altLang="ko-KR" dirty="0" smtClean="0">
              <a:solidFill>
                <a:srgbClr val="FF0000"/>
              </a:solidFill>
            </a:rPr>
            <a:t>.</a:t>
          </a:r>
          <a:endParaRPr lang="ko-KR" dirty="0">
            <a:solidFill>
              <a:srgbClr val="FF0000"/>
            </a:solidFill>
          </a:endParaRPr>
        </a:p>
      </dgm:t>
    </dgm:pt>
    <dgm:pt modelId="{D18A529C-3FBE-4CB9-8BD2-B8DFFD4E0F14}" type="parTrans" cxnId="{3A01A0ED-95DD-4614-96EC-2006340B77BD}">
      <dgm:prSet/>
      <dgm:spPr/>
      <dgm:t>
        <a:bodyPr/>
        <a:lstStyle/>
        <a:p>
          <a:pPr latinLnBrk="1"/>
          <a:endParaRPr lang="ko-KR" altLang="en-US"/>
        </a:p>
      </dgm:t>
    </dgm:pt>
    <dgm:pt modelId="{30B30F76-860B-445C-B212-94D6906709CB}" type="sibTrans" cxnId="{3A01A0ED-95DD-4614-96EC-2006340B77BD}">
      <dgm:prSet/>
      <dgm:spPr/>
      <dgm:t>
        <a:bodyPr/>
        <a:lstStyle/>
        <a:p>
          <a:pPr latinLnBrk="1"/>
          <a:endParaRPr lang="ko-KR" altLang="en-US"/>
        </a:p>
      </dgm:t>
    </dgm:pt>
    <dgm:pt modelId="{83BF054D-3DEE-41E9-A03F-EA6BB8BD42A5}">
      <dgm:prSet/>
      <dgm:spPr/>
      <dgm:t>
        <a:bodyPr/>
        <a:lstStyle/>
        <a:p>
          <a:pPr rtl="0" latinLnBrk="1"/>
          <a:r>
            <a:rPr lang="ko-KR" dirty="0" smtClean="0"/>
            <a:t>눈이 떨려요</a:t>
          </a:r>
          <a:r>
            <a:rPr lang="en-US" dirty="0" smtClean="0"/>
            <a:t>.</a:t>
          </a:r>
          <a:endParaRPr lang="ko-KR" dirty="0"/>
        </a:p>
      </dgm:t>
    </dgm:pt>
    <dgm:pt modelId="{C17E9FF7-E1AF-48CD-A335-630CAFC27479}" type="parTrans" cxnId="{574794A7-8E26-4A1D-9134-96558826BEA9}">
      <dgm:prSet/>
      <dgm:spPr/>
      <dgm:t>
        <a:bodyPr/>
        <a:lstStyle/>
        <a:p>
          <a:pPr latinLnBrk="1"/>
          <a:endParaRPr lang="ko-KR" altLang="en-US"/>
        </a:p>
      </dgm:t>
    </dgm:pt>
    <dgm:pt modelId="{078643A2-C6DB-4C3F-80D0-18E542A28CBF}" type="sibTrans" cxnId="{574794A7-8E26-4A1D-9134-96558826BEA9}">
      <dgm:prSet/>
      <dgm:spPr/>
      <dgm:t>
        <a:bodyPr/>
        <a:lstStyle/>
        <a:p>
          <a:pPr latinLnBrk="1"/>
          <a:endParaRPr lang="ko-KR" altLang="en-US"/>
        </a:p>
      </dgm:t>
    </dgm:pt>
    <dgm:pt modelId="{534C2E41-D66F-42B5-86B9-439A57D278A7}">
      <dgm:prSet/>
      <dgm:spPr/>
      <dgm:t>
        <a:bodyPr/>
        <a:lstStyle/>
        <a:p>
          <a:pPr rtl="0" latinLnBrk="1"/>
          <a:r>
            <a:rPr lang="ko-KR" smtClean="0"/>
            <a:t>얼굴이 떨려요</a:t>
          </a:r>
          <a:r>
            <a:rPr lang="en-US" smtClean="0"/>
            <a:t>. </a:t>
          </a:r>
          <a:endParaRPr lang="ko-KR"/>
        </a:p>
      </dgm:t>
    </dgm:pt>
    <dgm:pt modelId="{54F1A2A0-81D3-40EE-8194-8CAB62506EB1}" type="parTrans" cxnId="{8E78F0EE-4963-45A5-BB4A-C39D7729F318}">
      <dgm:prSet/>
      <dgm:spPr/>
      <dgm:t>
        <a:bodyPr/>
        <a:lstStyle/>
        <a:p>
          <a:pPr latinLnBrk="1"/>
          <a:endParaRPr lang="ko-KR" altLang="en-US"/>
        </a:p>
      </dgm:t>
    </dgm:pt>
    <dgm:pt modelId="{C55E14B6-AF6A-4288-89CC-CF8097803D0F}" type="sibTrans" cxnId="{8E78F0EE-4963-45A5-BB4A-C39D7729F318}">
      <dgm:prSet/>
      <dgm:spPr/>
      <dgm:t>
        <a:bodyPr/>
        <a:lstStyle/>
        <a:p>
          <a:pPr latinLnBrk="1"/>
          <a:endParaRPr lang="ko-KR" altLang="en-US"/>
        </a:p>
      </dgm:t>
    </dgm:pt>
    <dgm:pt modelId="{D056102E-E540-4436-B762-83C7E5BC655F}">
      <dgm:prSet/>
      <dgm:spPr/>
      <dgm:t>
        <a:bodyPr/>
        <a:lstStyle/>
        <a:p>
          <a:pPr rtl="0" latinLnBrk="1"/>
          <a:r>
            <a:rPr lang="ko-KR" smtClean="0"/>
            <a:t>가슴이 두근거려요</a:t>
          </a:r>
          <a:r>
            <a:rPr lang="en-US" smtClean="0"/>
            <a:t>. </a:t>
          </a:r>
          <a:endParaRPr lang="ko-KR"/>
        </a:p>
      </dgm:t>
    </dgm:pt>
    <dgm:pt modelId="{E65E4D0F-89C0-49B4-A5CA-8D6A2757434A}" type="parTrans" cxnId="{8ADC235B-A468-4714-9CD3-A4538C81EFEA}">
      <dgm:prSet/>
      <dgm:spPr/>
      <dgm:t>
        <a:bodyPr/>
        <a:lstStyle/>
        <a:p>
          <a:pPr latinLnBrk="1"/>
          <a:endParaRPr lang="ko-KR" altLang="en-US"/>
        </a:p>
      </dgm:t>
    </dgm:pt>
    <dgm:pt modelId="{1CF8B973-3E2E-4C84-88C0-B85B8C17A21D}" type="sibTrans" cxnId="{8ADC235B-A468-4714-9CD3-A4538C81EFEA}">
      <dgm:prSet/>
      <dgm:spPr/>
      <dgm:t>
        <a:bodyPr/>
        <a:lstStyle/>
        <a:p>
          <a:pPr latinLnBrk="1"/>
          <a:endParaRPr lang="ko-KR" altLang="en-US"/>
        </a:p>
      </dgm:t>
    </dgm:pt>
    <dgm:pt modelId="{AEF4E44A-CF7C-466C-9559-DE908B6DEF94}">
      <dgm:prSet/>
      <dgm:spPr/>
      <dgm:t>
        <a:bodyPr/>
        <a:lstStyle/>
        <a:p>
          <a:pPr rtl="0" latinLnBrk="1"/>
          <a:r>
            <a:rPr lang="ko-KR" smtClean="0"/>
            <a:t>손이 떨려요</a:t>
          </a:r>
          <a:r>
            <a:rPr lang="en-US" smtClean="0"/>
            <a:t>. </a:t>
          </a:r>
          <a:endParaRPr lang="ko-KR"/>
        </a:p>
      </dgm:t>
    </dgm:pt>
    <dgm:pt modelId="{332377BF-A3FB-49F8-B22D-5A84EAF12CFF}" type="parTrans" cxnId="{D58F913E-CB14-44E0-B0D9-96C8621D4012}">
      <dgm:prSet/>
      <dgm:spPr/>
      <dgm:t>
        <a:bodyPr/>
        <a:lstStyle/>
        <a:p>
          <a:pPr latinLnBrk="1"/>
          <a:endParaRPr lang="ko-KR" altLang="en-US"/>
        </a:p>
      </dgm:t>
    </dgm:pt>
    <dgm:pt modelId="{7AD45AEE-CCB1-4A02-BBFE-589CBCA67D50}" type="sibTrans" cxnId="{D58F913E-CB14-44E0-B0D9-96C8621D4012}">
      <dgm:prSet/>
      <dgm:spPr/>
      <dgm:t>
        <a:bodyPr/>
        <a:lstStyle/>
        <a:p>
          <a:pPr latinLnBrk="1"/>
          <a:endParaRPr lang="ko-KR" altLang="en-US"/>
        </a:p>
      </dgm:t>
    </dgm:pt>
    <dgm:pt modelId="{12F7FAD3-0841-40C9-9891-BFFC43B557A6}">
      <dgm:prSet/>
      <dgm:spPr/>
      <dgm:t>
        <a:bodyPr/>
        <a:lstStyle/>
        <a:p>
          <a:pPr rtl="0" latinLnBrk="1"/>
          <a:r>
            <a:rPr lang="ko-KR" dirty="0" smtClean="0"/>
            <a:t>중풍증상인데</a:t>
          </a:r>
          <a:r>
            <a:rPr lang="en-US" dirty="0" smtClean="0"/>
            <a:t>, </a:t>
          </a:r>
          <a:br>
            <a:rPr lang="en-US" dirty="0" smtClean="0"/>
          </a:br>
          <a:r>
            <a:rPr lang="ko-KR" dirty="0" smtClean="0"/>
            <a:t>잘 모르는 경우</a:t>
          </a:r>
          <a:endParaRPr lang="ko-KR" dirty="0"/>
        </a:p>
      </dgm:t>
    </dgm:pt>
    <dgm:pt modelId="{C0305A09-9AB6-4823-B102-7AECAC9C2C46}" type="parTrans" cxnId="{566CD6BD-D12C-4BE3-B5CE-A11DCB5F9AD7}">
      <dgm:prSet/>
      <dgm:spPr/>
      <dgm:t>
        <a:bodyPr/>
        <a:lstStyle/>
        <a:p>
          <a:pPr latinLnBrk="1"/>
          <a:endParaRPr lang="ko-KR" altLang="en-US"/>
        </a:p>
      </dgm:t>
    </dgm:pt>
    <dgm:pt modelId="{85078B89-E01E-4FDB-95C3-6A41A5891957}" type="sibTrans" cxnId="{566CD6BD-D12C-4BE3-B5CE-A11DCB5F9AD7}">
      <dgm:prSet/>
      <dgm:spPr/>
      <dgm:t>
        <a:bodyPr/>
        <a:lstStyle/>
        <a:p>
          <a:pPr latinLnBrk="1"/>
          <a:endParaRPr lang="ko-KR" altLang="en-US"/>
        </a:p>
      </dgm:t>
    </dgm:pt>
    <dgm:pt modelId="{5840649C-44BB-48BC-9549-EA754A8D9D8F}">
      <dgm:prSet/>
      <dgm:spPr/>
      <dgm:t>
        <a:bodyPr/>
        <a:lstStyle/>
        <a:p>
          <a:pPr rtl="0" latinLnBrk="1"/>
          <a:r>
            <a:rPr lang="ko-KR" dirty="0" smtClean="0">
              <a:solidFill>
                <a:srgbClr val="FF0000"/>
              </a:solidFill>
            </a:rPr>
            <a:t>머리가 아파요</a:t>
          </a:r>
          <a:r>
            <a:rPr lang="en-US" dirty="0" smtClean="0">
              <a:solidFill>
                <a:srgbClr val="FF0000"/>
              </a:solidFill>
            </a:rPr>
            <a:t>.</a:t>
          </a:r>
          <a:endParaRPr lang="ko-KR" dirty="0">
            <a:solidFill>
              <a:srgbClr val="FF0000"/>
            </a:solidFill>
          </a:endParaRPr>
        </a:p>
      </dgm:t>
    </dgm:pt>
    <dgm:pt modelId="{2FD92026-5987-477A-88A5-AD3A70FD14F1}" type="parTrans" cxnId="{5ADC83DA-75FD-46F3-B043-11A0A4D58353}">
      <dgm:prSet/>
      <dgm:spPr/>
      <dgm:t>
        <a:bodyPr/>
        <a:lstStyle/>
        <a:p>
          <a:pPr latinLnBrk="1"/>
          <a:endParaRPr lang="ko-KR" altLang="en-US"/>
        </a:p>
      </dgm:t>
    </dgm:pt>
    <dgm:pt modelId="{BBC717FB-EDD9-45E4-927F-C09231FB141B}" type="sibTrans" cxnId="{5ADC83DA-75FD-46F3-B043-11A0A4D58353}">
      <dgm:prSet/>
      <dgm:spPr/>
      <dgm:t>
        <a:bodyPr/>
        <a:lstStyle/>
        <a:p>
          <a:pPr latinLnBrk="1"/>
          <a:endParaRPr lang="ko-KR" altLang="en-US"/>
        </a:p>
      </dgm:t>
    </dgm:pt>
    <dgm:pt modelId="{9A1BB0B3-4701-46E3-A1C2-9116F026EA30}">
      <dgm:prSet/>
      <dgm:spPr/>
      <dgm:t>
        <a:bodyPr/>
        <a:lstStyle/>
        <a:p>
          <a:pPr rtl="0" latinLnBrk="1"/>
          <a:r>
            <a:rPr lang="ko-KR" dirty="0" smtClean="0">
              <a:solidFill>
                <a:srgbClr val="FF0000"/>
              </a:solidFill>
            </a:rPr>
            <a:t>머리가 어지러워요</a:t>
          </a:r>
          <a:r>
            <a:rPr lang="en-US" altLang="ko-KR" dirty="0" smtClean="0">
              <a:solidFill>
                <a:srgbClr val="FF0000"/>
              </a:solidFill>
            </a:rPr>
            <a:t>.</a:t>
          </a:r>
          <a:endParaRPr lang="ko-KR" dirty="0">
            <a:solidFill>
              <a:srgbClr val="FF0000"/>
            </a:solidFill>
          </a:endParaRPr>
        </a:p>
      </dgm:t>
    </dgm:pt>
    <dgm:pt modelId="{4CA3F8E0-34F6-4DE8-92FE-E34C4DA2AE11}" type="parTrans" cxnId="{D96A3581-774A-4DAA-ADBF-971CF889109E}">
      <dgm:prSet/>
      <dgm:spPr/>
      <dgm:t>
        <a:bodyPr/>
        <a:lstStyle/>
        <a:p>
          <a:pPr latinLnBrk="1"/>
          <a:endParaRPr lang="ko-KR" altLang="en-US"/>
        </a:p>
      </dgm:t>
    </dgm:pt>
    <dgm:pt modelId="{A041B396-96D2-4088-A559-D7D8240AB572}" type="sibTrans" cxnId="{D96A3581-774A-4DAA-ADBF-971CF889109E}">
      <dgm:prSet/>
      <dgm:spPr/>
      <dgm:t>
        <a:bodyPr/>
        <a:lstStyle/>
        <a:p>
          <a:pPr latinLnBrk="1"/>
          <a:endParaRPr lang="ko-KR" altLang="en-US"/>
        </a:p>
      </dgm:t>
    </dgm:pt>
    <dgm:pt modelId="{F83E010D-4551-40B0-B8D4-21B9AEC24B71}">
      <dgm:prSet/>
      <dgm:spPr/>
      <dgm:t>
        <a:bodyPr/>
        <a:lstStyle/>
        <a:p>
          <a:pPr rtl="0" latinLnBrk="1"/>
          <a:r>
            <a:rPr lang="ko-KR" dirty="0" smtClean="0"/>
            <a:t>물건이 두</a:t>
          </a:r>
          <a:r>
            <a:rPr lang="en-US" altLang="ko-KR" dirty="0" smtClean="0"/>
            <a:t> </a:t>
          </a:r>
          <a:r>
            <a:rPr lang="ko-KR" dirty="0" smtClean="0"/>
            <a:t>개로 보여요</a:t>
          </a:r>
          <a:r>
            <a:rPr lang="en-US" dirty="0" smtClean="0"/>
            <a:t>.</a:t>
          </a:r>
          <a:endParaRPr lang="ko-KR" dirty="0"/>
        </a:p>
      </dgm:t>
    </dgm:pt>
    <dgm:pt modelId="{C5BA5384-9EEF-45AD-A854-9E7E3A50F4A5}" type="parTrans" cxnId="{BBF04E0C-5F84-41B4-9366-8AEFFA838DCC}">
      <dgm:prSet/>
      <dgm:spPr/>
      <dgm:t>
        <a:bodyPr/>
        <a:lstStyle/>
        <a:p>
          <a:pPr latinLnBrk="1"/>
          <a:endParaRPr lang="ko-KR" altLang="en-US"/>
        </a:p>
      </dgm:t>
    </dgm:pt>
    <dgm:pt modelId="{B4C97358-EBCC-477C-924C-AD1E8A1F07B8}" type="sibTrans" cxnId="{BBF04E0C-5F84-41B4-9366-8AEFFA838DCC}">
      <dgm:prSet/>
      <dgm:spPr/>
      <dgm:t>
        <a:bodyPr/>
        <a:lstStyle/>
        <a:p>
          <a:pPr latinLnBrk="1"/>
          <a:endParaRPr lang="ko-KR" altLang="en-US"/>
        </a:p>
      </dgm:t>
    </dgm:pt>
    <dgm:pt modelId="{FDDE8681-711F-4598-AF83-18059B8DA688}">
      <dgm:prSet/>
      <dgm:spPr/>
      <dgm:t>
        <a:bodyPr/>
        <a:lstStyle/>
        <a:p>
          <a:pPr rtl="0" latinLnBrk="1"/>
          <a:r>
            <a:rPr lang="ko-KR" smtClean="0"/>
            <a:t>내 살이 아닌것 같아요</a:t>
          </a:r>
          <a:r>
            <a:rPr lang="en-US" smtClean="0"/>
            <a:t>.</a:t>
          </a:r>
          <a:endParaRPr lang="ko-KR"/>
        </a:p>
      </dgm:t>
    </dgm:pt>
    <dgm:pt modelId="{E14ED997-03A8-4A36-94AC-6801666B5BE8}" type="parTrans" cxnId="{9871E53D-75F5-4C8A-9552-AB6CFBBBD570}">
      <dgm:prSet/>
      <dgm:spPr/>
      <dgm:t>
        <a:bodyPr/>
        <a:lstStyle/>
        <a:p>
          <a:pPr latinLnBrk="1"/>
          <a:endParaRPr lang="ko-KR" altLang="en-US"/>
        </a:p>
      </dgm:t>
    </dgm:pt>
    <dgm:pt modelId="{5BF095D7-D3DE-48C6-A5FD-53F9C40F1C90}" type="sibTrans" cxnId="{9871E53D-75F5-4C8A-9552-AB6CFBBBD570}">
      <dgm:prSet/>
      <dgm:spPr/>
      <dgm:t>
        <a:bodyPr/>
        <a:lstStyle/>
        <a:p>
          <a:pPr latinLnBrk="1"/>
          <a:endParaRPr lang="ko-KR" altLang="en-US"/>
        </a:p>
      </dgm:t>
    </dgm:pt>
    <dgm:pt modelId="{FD2EFB7F-0E7F-4EFC-BB32-94167177B98A}">
      <dgm:prSet/>
      <dgm:spPr/>
      <dgm:t>
        <a:bodyPr/>
        <a:lstStyle/>
        <a:p>
          <a:pPr rtl="0" latinLnBrk="1"/>
          <a:r>
            <a:rPr lang="ko-KR" smtClean="0"/>
            <a:t>술취한 것처럼 걸어요</a:t>
          </a:r>
          <a:r>
            <a:rPr lang="en-US" smtClean="0"/>
            <a:t>.</a:t>
          </a:r>
          <a:endParaRPr lang="ko-KR"/>
        </a:p>
      </dgm:t>
    </dgm:pt>
    <dgm:pt modelId="{4555C661-ACD2-4A82-8E44-26C8996CB7D0}" type="parTrans" cxnId="{C1925D18-D7B9-4239-B40A-F9BCC0E88E37}">
      <dgm:prSet/>
      <dgm:spPr/>
      <dgm:t>
        <a:bodyPr/>
        <a:lstStyle/>
        <a:p>
          <a:pPr latinLnBrk="1"/>
          <a:endParaRPr lang="ko-KR" altLang="en-US"/>
        </a:p>
      </dgm:t>
    </dgm:pt>
    <dgm:pt modelId="{16BA05EA-A1C7-4DC2-8AE5-9AA41BA33405}" type="sibTrans" cxnId="{C1925D18-D7B9-4239-B40A-F9BCC0E88E37}">
      <dgm:prSet/>
      <dgm:spPr/>
      <dgm:t>
        <a:bodyPr/>
        <a:lstStyle/>
        <a:p>
          <a:pPr latinLnBrk="1"/>
          <a:endParaRPr lang="ko-KR" altLang="en-US"/>
        </a:p>
      </dgm:t>
    </dgm:pt>
    <dgm:pt modelId="{D5382A89-3025-42E0-9BA3-7A1327D244E1}">
      <dgm:prSet/>
      <dgm:spPr/>
      <dgm:t>
        <a:bodyPr/>
        <a:lstStyle/>
        <a:p>
          <a:pPr rtl="0" latinLnBrk="1"/>
          <a:r>
            <a:rPr lang="ko-KR" dirty="0" smtClean="0"/>
            <a:t>물건을 만져도 </a:t>
          </a:r>
          <a:r>
            <a:rPr lang="ko-KR" altLang="en-US" dirty="0" smtClean="0"/>
            <a:t>무슨 물건인지 </a:t>
          </a:r>
          <a:r>
            <a:rPr lang="ko-KR" dirty="0" smtClean="0"/>
            <a:t>잘 모르겠어요</a:t>
          </a:r>
          <a:r>
            <a:rPr lang="en-US" dirty="0" smtClean="0"/>
            <a:t>. </a:t>
          </a:r>
          <a:endParaRPr lang="ko-KR" dirty="0"/>
        </a:p>
      </dgm:t>
    </dgm:pt>
    <dgm:pt modelId="{A52DCA4F-C862-41C9-BD8C-AB7A24290ECA}" type="parTrans" cxnId="{3C9140CE-31EA-40C4-AA25-CC6CF91908B6}">
      <dgm:prSet/>
      <dgm:spPr/>
      <dgm:t>
        <a:bodyPr/>
        <a:lstStyle/>
        <a:p>
          <a:pPr latinLnBrk="1"/>
          <a:endParaRPr lang="ko-KR" altLang="en-US"/>
        </a:p>
      </dgm:t>
    </dgm:pt>
    <dgm:pt modelId="{102DB3B0-3340-40A0-9ED4-E76B32696998}" type="sibTrans" cxnId="{3C9140CE-31EA-40C4-AA25-CC6CF91908B6}">
      <dgm:prSet/>
      <dgm:spPr/>
      <dgm:t>
        <a:bodyPr/>
        <a:lstStyle/>
        <a:p>
          <a:pPr latinLnBrk="1"/>
          <a:endParaRPr lang="ko-KR" altLang="en-US"/>
        </a:p>
      </dgm:t>
    </dgm:pt>
    <dgm:pt modelId="{0A182991-7D8A-46CE-A3E0-32D762C06363}">
      <dgm:prSet/>
      <dgm:spPr/>
      <dgm:t>
        <a:bodyPr/>
        <a:lstStyle/>
        <a:p>
          <a:pPr rtl="0" latinLnBrk="1"/>
          <a:r>
            <a:rPr lang="ko-KR" smtClean="0"/>
            <a:t>하품이 자주 나요</a:t>
          </a:r>
          <a:r>
            <a:rPr lang="en-US" smtClean="0"/>
            <a:t>. </a:t>
          </a:r>
          <a:endParaRPr lang="ko-KR"/>
        </a:p>
      </dgm:t>
    </dgm:pt>
    <dgm:pt modelId="{15646549-6F8D-4018-B293-9491C1A53174}" type="parTrans" cxnId="{E53C1611-8B5C-4A24-AAF4-CA36673AFC4D}">
      <dgm:prSet/>
      <dgm:spPr/>
      <dgm:t>
        <a:bodyPr/>
        <a:lstStyle/>
        <a:p>
          <a:pPr latinLnBrk="1"/>
          <a:endParaRPr lang="ko-KR" altLang="en-US"/>
        </a:p>
      </dgm:t>
    </dgm:pt>
    <dgm:pt modelId="{16CAED14-FF61-49D0-99D5-934AE2383463}" type="sibTrans" cxnId="{E53C1611-8B5C-4A24-AAF4-CA36673AFC4D}">
      <dgm:prSet/>
      <dgm:spPr/>
      <dgm:t>
        <a:bodyPr/>
        <a:lstStyle/>
        <a:p>
          <a:pPr latinLnBrk="1"/>
          <a:endParaRPr lang="ko-KR" altLang="en-US"/>
        </a:p>
      </dgm:t>
    </dgm:pt>
    <dgm:pt modelId="{D54103AA-1A37-4859-9253-7DE4F0871FF9}">
      <dgm:prSet/>
      <dgm:spPr/>
      <dgm:t>
        <a:bodyPr/>
        <a:lstStyle/>
        <a:p>
          <a:pPr rtl="0" latinLnBrk="1"/>
          <a:r>
            <a:rPr lang="ko-KR" smtClean="0"/>
            <a:t>목소리가 어눌해요</a:t>
          </a:r>
          <a:r>
            <a:rPr lang="en-US" smtClean="0"/>
            <a:t>. </a:t>
          </a:r>
          <a:endParaRPr lang="ko-KR"/>
        </a:p>
      </dgm:t>
    </dgm:pt>
    <dgm:pt modelId="{6D54EF69-3DB4-412A-8F98-D89C47817E5C}" type="parTrans" cxnId="{B1E81532-9EC3-4842-9D07-6966A011D54B}">
      <dgm:prSet/>
      <dgm:spPr/>
      <dgm:t>
        <a:bodyPr/>
        <a:lstStyle/>
        <a:p>
          <a:pPr latinLnBrk="1"/>
          <a:endParaRPr lang="ko-KR" altLang="en-US"/>
        </a:p>
      </dgm:t>
    </dgm:pt>
    <dgm:pt modelId="{7FE3120D-0F7C-4254-B572-3E6495C0B4F2}" type="sibTrans" cxnId="{B1E81532-9EC3-4842-9D07-6966A011D54B}">
      <dgm:prSet/>
      <dgm:spPr/>
      <dgm:t>
        <a:bodyPr/>
        <a:lstStyle/>
        <a:p>
          <a:pPr latinLnBrk="1"/>
          <a:endParaRPr lang="ko-KR" altLang="en-US"/>
        </a:p>
      </dgm:t>
    </dgm:pt>
    <dgm:pt modelId="{835872B2-B116-43D7-8038-114FD076AD45}" type="pres">
      <dgm:prSet presAssocID="{A5DE7B9E-BA05-49B4-9220-914F650DE8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301526-97B1-491B-874B-302E7C44B98B}" type="pres">
      <dgm:prSet presAssocID="{25F475DA-3028-48A0-8061-8FA9365D6057}" presName="composite" presStyleCnt="0"/>
      <dgm:spPr/>
    </dgm:pt>
    <dgm:pt modelId="{D288B9FA-C6B1-4239-B88F-69127745F7AE}" type="pres">
      <dgm:prSet presAssocID="{25F475DA-3028-48A0-8061-8FA9365D605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66616E-AA92-4BEC-9109-675343A33DCF}" type="pres">
      <dgm:prSet presAssocID="{25F475DA-3028-48A0-8061-8FA9365D605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EF7ED3-BCAC-4964-9F64-23B17DF8DD21}" type="pres">
      <dgm:prSet presAssocID="{658EF488-21D9-4F58-9494-7779D289F5F7}" presName="space" presStyleCnt="0"/>
      <dgm:spPr/>
    </dgm:pt>
    <dgm:pt modelId="{3FA9E8D2-346C-42C8-AFC9-2D4033DA2F52}" type="pres">
      <dgm:prSet presAssocID="{12F7FAD3-0841-40C9-9891-BFFC43B557A6}" presName="composite" presStyleCnt="0"/>
      <dgm:spPr/>
    </dgm:pt>
    <dgm:pt modelId="{039B52D2-308E-4D9A-9E0C-1EFE67331884}" type="pres">
      <dgm:prSet presAssocID="{12F7FAD3-0841-40C9-9891-BFFC43B557A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8A14C03-E7E8-4529-9FE7-7CB093B1A725}" type="pres">
      <dgm:prSet presAssocID="{12F7FAD3-0841-40C9-9891-BFFC43B557A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1EF902E-30D9-4ED5-AD29-318929549940}" type="presOf" srcId="{CE32D4EF-FBA9-4427-949B-BF75060069CB}" destId="{D166616E-AA92-4BEC-9109-675343A33DCF}" srcOrd="0" destOrd="0" presId="urn:microsoft.com/office/officeart/2005/8/layout/hList1"/>
    <dgm:cxn modelId="{23183EEC-1D2D-4B60-9612-04FD9F0F1FC5}" type="presOf" srcId="{D54103AA-1A37-4859-9253-7DE4F0871FF9}" destId="{98A14C03-E7E8-4529-9FE7-7CB093B1A725}" srcOrd="0" destOrd="7" presId="urn:microsoft.com/office/officeart/2005/8/layout/hList1"/>
    <dgm:cxn modelId="{AB0BBFA1-C927-4116-A3FA-CB108570DFF2}" type="presOf" srcId="{83BF054D-3DEE-41E9-A03F-EA6BB8BD42A5}" destId="{D166616E-AA92-4BEC-9109-675343A33DCF}" srcOrd="0" destOrd="2" presId="urn:microsoft.com/office/officeart/2005/8/layout/hList1"/>
    <dgm:cxn modelId="{4E57C8EA-7F4D-4478-BFB0-8DD9E01D6F9D}" type="presOf" srcId="{FD2EFB7F-0E7F-4EFC-BB32-94167177B98A}" destId="{98A14C03-E7E8-4529-9FE7-7CB093B1A725}" srcOrd="0" destOrd="4" presId="urn:microsoft.com/office/officeart/2005/8/layout/hList1"/>
    <dgm:cxn modelId="{13D4482E-4842-4E4D-8205-0594B9DCB243}" type="presOf" srcId="{AEF4E44A-CF7C-466C-9559-DE908B6DEF94}" destId="{D166616E-AA92-4BEC-9109-675343A33DCF}" srcOrd="0" destOrd="5" presId="urn:microsoft.com/office/officeart/2005/8/layout/hList1"/>
    <dgm:cxn modelId="{8ADC235B-A468-4714-9CD3-A4538C81EFEA}" srcId="{25F475DA-3028-48A0-8061-8FA9365D6057}" destId="{D056102E-E540-4436-B762-83C7E5BC655F}" srcOrd="4" destOrd="0" parTransId="{E65E4D0F-89C0-49B4-A5CA-8D6A2757434A}" sibTransId="{1CF8B973-3E2E-4C84-88C0-B85B8C17A21D}"/>
    <dgm:cxn modelId="{190CF444-F587-4966-8FE4-7C5D968BFFDA}" type="presOf" srcId="{F83E010D-4551-40B0-B8D4-21B9AEC24B71}" destId="{98A14C03-E7E8-4529-9FE7-7CB093B1A725}" srcOrd="0" destOrd="2" presId="urn:microsoft.com/office/officeart/2005/8/layout/hList1"/>
    <dgm:cxn modelId="{F4383BA5-0B56-4E4E-9FEE-4536DEEA27EC}" type="presOf" srcId="{9A1BB0B3-4701-46E3-A1C2-9116F026EA30}" destId="{98A14C03-E7E8-4529-9FE7-7CB093B1A725}" srcOrd="0" destOrd="1" presId="urn:microsoft.com/office/officeart/2005/8/layout/hList1"/>
    <dgm:cxn modelId="{9871E53D-75F5-4C8A-9552-AB6CFBBBD570}" srcId="{12F7FAD3-0841-40C9-9891-BFFC43B557A6}" destId="{FDDE8681-711F-4598-AF83-18059B8DA688}" srcOrd="3" destOrd="0" parTransId="{E14ED997-03A8-4A36-94AC-6801666B5BE8}" sibTransId="{5BF095D7-D3DE-48C6-A5FD-53F9C40F1C90}"/>
    <dgm:cxn modelId="{B1E81532-9EC3-4842-9D07-6966A011D54B}" srcId="{12F7FAD3-0841-40C9-9891-BFFC43B557A6}" destId="{D54103AA-1A37-4859-9253-7DE4F0871FF9}" srcOrd="7" destOrd="0" parTransId="{6D54EF69-3DB4-412A-8F98-D89C47817E5C}" sibTransId="{7FE3120D-0F7C-4254-B572-3E6495C0B4F2}"/>
    <dgm:cxn modelId="{574794A7-8E26-4A1D-9134-96558826BEA9}" srcId="{25F475DA-3028-48A0-8061-8FA9365D6057}" destId="{83BF054D-3DEE-41E9-A03F-EA6BB8BD42A5}" srcOrd="2" destOrd="0" parTransId="{C17E9FF7-E1AF-48CD-A335-630CAFC27479}" sibTransId="{078643A2-C6DB-4C3F-80D0-18E542A28CBF}"/>
    <dgm:cxn modelId="{D96A3581-774A-4DAA-ADBF-971CF889109E}" srcId="{12F7FAD3-0841-40C9-9891-BFFC43B557A6}" destId="{9A1BB0B3-4701-46E3-A1C2-9116F026EA30}" srcOrd="1" destOrd="0" parTransId="{4CA3F8E0-34F6-4DE8-92FE-E34C4DA2AE11}" sibTransId="{A041B396-96D2-4088-A559-D7D8240AB572}"/>
    <dgm:cxn modelId="{692368E7-E3B2-4977-9A9C-3D53505F25E7}" type="presOf" srcId="{D5382A89-3025-42E0-9BA3-7A1327D244E1}" destId="{98A14C03-E7E8-4529-9FE7-7CB093B1A725}" srcOrd="0" destOrd="5" presId="urn:microsoft.com/office/officeart/2005/8/layout/hList1"/>
    <dgm:cxn modelId="{8E78F0EE-4963-45A5-BB4A-C39D7729F318}" srcId="{25F475DA-3028-48A0-8061-8FA9365D6057}" destId="{534C2E41-D66F-42B5-86B9-439A57D278A7}" srcOrd="3" destOrd="0" parTransId="{54F1A2A0-81D3-40EE-8194-8CAB62506EB1}" sibTransId="{C55E14B6-AF6A-4288-89CC-CF8097803D0F}"/>
    <dgm:cxn modelId="{CA4CE4BE-46E3-4B8B-9220-A3E1522D507B}" type="presOf" srcId="{534C2E41-D66F-42B5-86B9-439A57D278A7}" destId="{D166616E-AA92-4BEC-9109-675343A33DCF}" srcOrd="0" destOrd="3" presId="urn:microsoft.com/office/officeart/2005/8/layout/hList1"/>
    <dgm:cxn modelId="{2ED50640-47B8-47EF-B15F-BEE29B1C24D0}" type="presOf" srcId="{37E851A5-2C85-4B1A-8A7F-D1649D99B67A}" destId="{D166616E-AA92-4BEC-9109-675343A33DCF}" srcOrd="0" destOrd="1" presId="urn:microsoft.com/office/officeart/2005/8/layout/hList1"/>
    <dgm:cxn modelId="{E53C1611-8B5C-4A24-AAF4-CA36673AFC4D}" srcId="{12F7FAD3-0841-40C9-9891-BFFC43B557A6}" destId="{0A182991-7D8A-46CE-A3E0-32D762C06363}" srcOrd="6" destOrd="0" parTransId="{15646549-6F8D-4018-B293-9491C1A53174}" sibTransId="{16CAED14-FF61-49D0-99D5-934AE2383463}"/>
    <dgm:cxn modelId="{F90587AD-85F5-4CBD-9AD6-06929EF999EE}" type="presOf" srcId="{5840649C-44BB-48BC-9549-EA754A8D9D8F}" destId="{98A14C03-E7E8-4529-9FE7-7CB093B1A725}" srcOrd="0" destOrd="0" presId="urn:microsoft.com/office/officeart/2005/8/layout/hList1"/>
    <dgm:cxn modelId="{4658FDA0-E342-47EF-B77D-A520B0603F73}" type="presOf" srcId="{D056102E-E540-4436-B762-83C7E5BC655F}" destId="{D166616E-AA92-4BEC-9109-675343A33DCF}" srcOrd="0" destOrd="4" presId="urn:microsoft.com/office/officeart/2005/8/layout/hList1"/>
    <dgm:cxn modelId="{7B0F8474-A76C-4B2C-9EB9-FCF37B0F2B0F}" srcId="{25F475DA-3028-48A0-8061-8FA9365D6057}" destId="{CE32D4EF-FBA9-4427-949B-BF75060069CB}" srcOrd="0" destOrd="0" parTransId="{43D6BE0C-ECE1-4411-A657-465FC8A5D4B2}" sibTransId="{DCA3CB0D-C426-4FE0-ADEE-F057B0E4D1E3}"/>
    <dgm:cxn modelId="{8CBF6700-FD8E-433C-883A-BD2D3382A8E2}" type="presOf" srcId="{0A182991-7D8A-46CE-A3E0-32D762C06363}" destId="{98A14C03-E7E8-4529-9FE7-7CB093B1A725}" srcOrd="0" destOrd="6" presId="urn:microsoft.com/office/officeart/2005/8/layout/hList1"/>
    <dgm:cxn modelId="{BBF04E0C-5F84-41B4-9366-8AEFFA838DCC}" srcId="{12F7FAD3-0841-40C9-9891-BFFC43B557A6}" destId="{F83E010D-4551-40B0-B8D4-21B9AEC24B71}" srcOrd="2" destOrd="0" parTransId="{C5BA5384-9EEF-45AD-A854-9E7E3A50F4A5}" sibTransId="{B4C97358-EBCC-477C-924C-AD1E8A1F07B8}"/>
    <dgm:cxn modelId="{C1925D18-D7B9-4239-B40A-F9BCC0E88E37}" srcId="{12F7FAD3-0841-40C9-9891-BFFC43B557A6}" destId="{FD2EFB7F-0E7F-4EFC-BB32-94167177B98A}" srcOrd="4" destOrd="0" parTransId="{4555C661-ACD2-4A82-8E44-26C8996CB7D0}" sibTransId="{16BA05EA-A1C7-4DC2-8AE5-9AA41BA33405}"/>
    <dgm:cxn modelId="{3C9140CE-31EA-40C4-AA25-CC6CF91908B6}" srcId="{12F7FAD3-0841-40C9-9891-BFFC43B557A6}" destId="{D5382A89-3025-42E0-9BA3-7A1327D244E1}" srcOrd="5" destOrd="0" parTransId="{A52DCA4F-C862-41C9-BD8C-AB7A24290ECA}" sibTransId="{102DB3B0-3340-40A0-9ED4-E76B32696998}"/>
    <dgm:cxn modelId="{566CD6BD-D12C-4BE3-B5CE-A11DCB5F9AD7}" srcId="{A5DE7B9E-BA05-49B4-9220-914F650DE8CE}" destId="{12F7FAD3-0841-40C9-9891-BFFC43B557A6}" srcOrd="1" destOrd="0" parTransId="{C0305A09-9AB6-4823-B102-7AECAC9C2C46}" sibTransId="{85078B89-E01E-4FDB-95C3-6A41A5891957}"/>
    <dgm:cxn modelId="{D58F913E-CB14-44E0-B0D9-96C8621D4012}" srcId="{25F475DA-3028-48A0-8061-8FA9365D6057}" destId="{AEF4E44A-CF7C-466C-9559-DE908B6DEF94}" srcOrd="5" destOrd="0" parTransId="{332377BF-A3FB-49F8-B22D-5A84EAF12CFF}" sibTransId="{7AD45AEE-CCB1-4A02-BBFE-589CBCA67D50}"/>
    <dgm:cxn modelId="{A8D1599E-645B-472B-8B56-E0665B600362}" type="presOf" srcId="{12F7FAD3-0841-40C9-9891-BFFC43B557A6}" destId="{039B52D2-308E-4D9A-9E0C-1EFE67331884}" srcOrd="0" destOrd="0" presId="urn:microsoft.com/office/officeart/2005/8/layout/hList1"/>
    <dgm:cxn modelId="{3A01A0ED-95DD-4614-96EC-2006340B77BD}" srcId="{25F475DA-3028-48A0-8061-8FA9365D6057}" destId="{37E851A5-2C85-4B1A-8A7F-D1649D99B67A}" srcOrd="1" destOrd="0" parTransId="{D18A529C-3FBE-4CB9-8BD2-B8DFFD4E0F14}" sibTransId="{30B30F76-860B-445C-B212-94D6906709CB}"/>
    <dgm:cxn modelId="{C18ABC06-C61D-4686-8CD1-A6B1A2E3B9CC}" srcId="{A5DE7B9E-BA05-49B4-9220-914F650DE8CE}" destId="{25F475DA-3028-48A0-8061-8FA9365D6057}" srcOrd="0" destOrd="0" parTransId="{92F38471-6181-4E65-81DD-458506CDBBD9}" sibTransId="{658EF488-21D9-4F58-9494-7779D289F5F7}"/>
    <dgm:cxn modelId="{DB544571-68DC-4310-9CF8-676B292772D2}" type="presOf" srcId="{25F475DA-3028-48A0-8061-8FA9365D6057}" destId="{D288B9FA-C6B1-4239-B88F-69127745F7AE}" srcOrd="0" destOrd="0" presId="urn:microsoft.com/office/officeart/2005/8/layout/hList1"/>
    <dgm:cxn modelId="{AD8E3AF4-AD57-4B32-A9A1-1CF1909BFC0A}" type="presOf" srcId="{FDDE8681-711F-4598-AF83-18059B8DA688}" destId="{98A14C03-E7E8-4529-9FE7-7CB093B1A725}" srcOrd="0" destOrd="3" presId="urn:microsoft.com/office/officeart/2005/8/layout/hList1"/>
    <dgm:cxn modelId="{BFE77871-0783-49F0-9A9D-F7F90ED741C8}" type="presOf" srcId="{A5DE7B9E-BA05-49B4-9220-914F650DE8CE}" destId="{835872B2-B116-43D7-8038-114FD076AD45}" srcOrd="0" destOrd="0" presId="urn:microsoft.com/office/officeart/2005/8/layout/hList1"/>
    <dgm:cxn modelId="{5ADC83DA-75FD-46F3-B043-11A0A4D58353}" srcId="{12F7FAD3-0841-40C9-9891-BFFC43B557A6}" destId="{5840649C-44BB-48BC-9549-EA754A8D9D8F}" srcOrd="0" destOrd="0" parTransId="{2FD92026-5987-477A-88A5-AD3A70FD14F1}" sibTransId="{BBC717FB-EDD9-45E4-927F-C09231FB141B}"/>
    <dgm:cxn modelId="{BE6862AB-D730-4D6A-95A6-37406D3347CA}" type="presParOf" srcId="{835872B2-B116-43D7-8038-114FD076AD45}" destId="{7C301526-97B1-491B-874B-302E7C44B98B}" srcOrd="0" destOrd="0" presId="urn:microsoft.com/office/officeart/2005/8/layout/hList1"/>
    <dgm:cxn modelId="{0310721C-90E8-438A-8AE5-2F00DEF58A14}" type="presParOf" srcId="{7C301526-97B1-491B-874B-302E7C44B98B}" destId="{D288B9FA-C6B1-4239-B88F-69127745F7AE}" srcOrd="0" destOrd="0" presId="urn:microsoft.com/office/officeart/2005/8/layout/hList1"/>
    <dgm:cxn modelId="{558C8825-1684-46EA-A520-68E90FDB2103}" type="presParOf" srcId="{7C301526-97B1-491B-874B-302E7C44B98B}" destId="{D166616E-AA92-4BEC-9109-675343A33DCF}" srcOrd="1" destOrd="0" presId="urn:microsoft.com/office/officeart/2005/8/layout/hList1"/>
    <dgm:cxn modelId="{C5323616-4EFB-4533-8866-7392EEC25807}" type="presParOf" srcId="{835872B2-B116-43D7-8038-114FD076AD45}" destId="{D6EF7ED3-BCAC-4964-9F64-23B17DF8DD21}" srcOrd="1" destOrd="0" presId="urn:microsoft.com/office/officeart/2005/8/layout/hList1"/>
    <dgm:cxn modelId="{EAB795AC-47B4-4CDF-B7F6-111A296B3B46}" type="presParOf" srcId="{835872B2-B116-43D7-8038-114FD076AD45}" destId="{3FA9E8D2-346C-42C8-AFC9-2D4033DA2F52}" srcOrd="2" destOrd="0" presId="urn:microsoft.com/office/officeart/2005/8/layout/hList1"/>
    <dgm:cxn modelId="{7F94593D-ACB4-402A-BEBE-B137A83E11AD}" type="presParOf" srcId="{3FA9E8D2-346C-42C8-AFC9-2D4033DA2F52}" destId="{039B52D2-308E-4D9A-9E0C-1EFE67331884}" srcOrd="0" destOrd="0" presId="urn:microsoft.com/office/officeart/2005/8/layout/hList1"/>
    <dgm:cxn modelId="{A714E9D6-9F2D-4E12-85A1-F80B0B525FFE}" type="presParOf" srcId="{3FA9E8D2-346C-42C8-AFC9-2D4033DA2F52}" destId="{98A14C03-E7E8-4529-9FE7-7CB093B1A725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870BB-E45B-42F8-BF99-8068E53B5381}">
      <dsp:nvSpPr>
        <dsp:cNvPr id="0" name=""/>
        <dsp:cNvSpPr/>
      </dsp:nvSpPr>
      <dsp:spPr>
        <a:xfrm>
          <a:off x="0" y="43710"/>
          <a:ext cx="2857519" cy="37644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>
              <a:solidFill>
                <a:schemeClr val="tx1"/>
              </a:solidFill>
            </a:rPr>
            <a:t>높은 </a:t>
          </a:r>
          <a:r>
            <a:rPr lang="ko-KR" sz="1200" kern="1200" dirty="0" err="1" smtClean="0">
              <a:solidFill>
                <a:schemeClr val="tx1"/>
              </a:solidFill>
            </a:rPr>
            <a:t>발병율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18377" y="62087"/>
        <a:ext cx="2820765" cy="339693"/>
      </dsp:txXfrm>
    </dsp:sp>
    <dsp:sp modelId="{E34D59A6-06C8-4167-9B13-BD2F66F51533}">
      <dsp:nvSpPr>
        <dsp:cNvPr id="0" name=""/>
        <dsp:cNvSpPr/>
      </dsp:nvSpPr>
      <dsp:spPr>
        <a:xfrm>
          <a:off x="0" y="454718"/>
          <a:ext cx="2857519" cy="376447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>
              <a:solidFill>
                <a:schemeClr val="tx1"/>
              </a:solidFill>
            </a:rPr>
            <a:t>많은 후유증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18377" y="473095"/>
        <a:ext cx="2820765" cy="339693"/>
      </dsp:txXfrm>
    </dsp:sp>
    <dsp:sp modelId="{48D182A7-BF2B-4046-A00A-A6CA004BB593}">
      <dsp:nvSpPr>
        <dsp:cNvPr id="0" name=""/>
        <dsp:cNvSpPr/>
      </dsp:nvSpPr>
      <dsp:spPr>
        <a:xfrm>
          <a:off x="0" y="865725"/>
          <a:ext cx="2857519" cy="376447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>
              <a:solidFill>
                <a:schemeClr val="tx1"/>
              </a:solidFill>
            </a:rPr>
            <a:t>높은 </a:t>
          </a:r>
          <a:r>
            <a:rPr lang="ko-KR" sz="1200" kern="1200" dirty="0" err="1" smtClean="0">
              <a:solidFill>
                <a:schemeClr val="tx1"/>
              </a:solidFill>
            </a:rPr>
            <a:t>사망율</a:t>
          </a:r>
          <a:endParaRPr lang="ko-KR" sz="1200" kern="1200" dirty="0">
            <a:solidFill>
              <a:schemeClr val="tx1"/>
            </a:solidFill>
          </a:endParaRPr>
        </a:p>
      </dsp:txBody>
      <dsp:txXfrm>
        <a:off x="18377" y="884102"/>
        <a:ext cx="2820765" cy="339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41782-C7BC-43F9-9724-B2F722700EED}">
      <dsp:nvSpPr>
        <dsp:cNvPr id="0" name=""/>
        <dsp:cNvSpPr/>
      </dsp:nvSpPr>
      <dsp:spPr>
        <a:xfrm rot="5400000">
          <a:off x="2327181" y="-1723095"/>
          <a:ext cx="501790" cy="407346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800" b="0" kern="1200" dirty="0" smtClean="0"/>
            <a:t>가운데</a:t>
          </a:r>
          <a:r>
            <a:rPr lang="en-US" sz="1800" b="0" kern="1200" dirty="0" smtClean="0"/>
            <a:t>, </a:t>
          </a:r>
          <a:r>
            <a:rPr lang="ko-KR" sz="1800" b="0" kern="1200" dirty="0" smtClean="0"/>
            <a:t>적중하다</a:t>
          </a:r>
          <a:endParaRPr lang="ko-KR" sz="1800" kern="1200" dirty="0"/>
        </a:p>
      </dsp:txBody>
      <dsp:txXfrm rot="-5400000">
        <a:off x="541347" y="87234"/>
        <a:ext cx="4048965" cy="452800"/>
      </dsp:txXfrm>
    </dsp:sp>
    <dsp:sp modelId="{E21FC3F3-ACB8-48AA-8D7C-78940D3381D3}">
      <dsp:nvSpPr>
        <dsp:cNvPr id="0" name=""/>
        <dsp:cNvSpPr/>
      </dsp:nvSpPr>
      <dsp:spPr>
        <a:xfrm>
          <a:off x="59" y="15"/>
          <a:ext cx="541287" cy="62723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300" kern="1200" dirty="0" smtClean="0"/>
            <a:t>中</a:t>
          </a:r>
          <a:r>
            <a:rPr lang="en-US" sz="2300" kern="1200" dirty="0" smtClean="0"/>
            <a:t> </a:t>
          </a:r>
          <a:endParaRPr lang="ko-KR" sz="2300" kern="1200" dirty="0"/>
        </a:p>
      </dsp:txBody>
      <dsp:txXfrm>
        <a:off x="26482" y="26438"/>
        <a:ext cx="488441" cy="574392"/>
      </dsp:txXfrm>
    </dsp:sp>
    <dsp:sp modelId="{0722754C-A875-4D4F-A407-B5DA4FA2C1C5}">
      <dsp:nvSpPr>
        <dsp:cNvPr id="0" name=""/>
        <dsp:cNvSpPr/>
      </dsp:nvSpPr>
      <dsp:spPr>
        <a:xfrm rot="5400000">
          <a:off x="2327181" y="-1064495"/>
          <a:ext cx="501790" cy="407346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800" b="0" kern="1200" dirty="0" smtClean="0">
              <a:solidFill>
                <a:schemeClr val="tx1"/>
              </a:solidFill>
            </a:rPr>
            <a:t>바람</a:t>
          </a:r>
          <a:endParaRPr lang="ko-KR" sz="1800" kern="1200" dirty="0">
            <a:solidFill>
              <a:schemeClr val="tx1"/>
            </a:solidFill>
          </a:endParaRPr>
        </a:p>
      </dsp:txBody>
      <dsp:txXfrm rot="-5400000">
        <a:off x="541347" y="745834"/>
        <a:ext cx="4048965" cy="452800"/>
      </dsp:txXfrm>
    </dsp:sp>
    <dsp:sp modelId="{2BA79FCC-8AEC-4A45-93A0-D62E5A7DB7D0}">
      <dsp:nvSpPr>
        <dsp:cNvPr id="0" name=""/>
        <dsp:cNvSpPr/>
      </dsp:nvSpPr>
      <dsp:spPr>
        <a:xfrm>
          <a:off x="59" y="658615"/>
          <a:ext cx="541287" cy="62723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300" kern="1200" dirty="0" smtClean="0"/>
            <a:t>風 </a:t>
          </a:r>
          <a:endParaRPr lang="ko-KR" sz="2300" kern="1200" dirty="0"/>
        </a:p>
      </dsp:txBody>
      <dsp:txXfrm>
        <a:off x="26482" y="685038"/>
        <a:ext cx="488441" cy="5743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8B9FA-C6B1-4239-B88F-69127745F7AE}">
      <dsp:nvSpPr>
        <dsp:cNvPr id="0" name=""/>
        <dsp:cNvSpPr/>
      </dsp:nvSpPr>
      <dsp:spPr>
        <a:xfrm>
          <a:off x="39" y="65643"/>
          <a:ext cx="3773439" cy="9268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kern="1200" dirty="0" smtClean="0"/>
            <a:t>중풍증상이 아닌데 </a:t>
          </a:r>
          <a:r>
            <a:rPr lang="en-US" altLang="ko-KR" sz="1900" kern="1200" dirty="0" smtClean="0"/>
            <a:t/>
          </a:r>
          <a:br>
            <a:rPr lang="en-US" altLang="ko-KR" sz="1900" kern="1200" dirty="0" smtClean="0"/>
          </a:br>
          <a:r>
            <a:rPr lang="ko-KR" sz="1900" kern="1200" dirty="0" smtClean="0"/>
            <a:t>오해하는 경우</a:t>
          </a:r>
          <a:endParaRPr lang="ko-KR" sz="1900" kern="1200" dirty="0"/>
        </a:p>
      </dsp:txBody>
      <dsp:txXfrm>
        <a:off x="39" y="65643"/>
        <a:ext cx="3773439" cy="926808"/>
      </dsp:txXfrm>
    </dsp:sp>
    <dsp:sp modelId="{D166616E-AA92-4BEC-9109-675343A33DCF}">
      <dsp:nvSpPr>
        <dsp:cNvPr id="0" name=""/>
        <dsp:cNvSpPr/>
      </dsp:nvSpPr>
      <dsp:spPr>
        <a:xfrm>
          <a:off x="39" y="992451"/>
          <a:ext cx="3773439" cy="412350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>
              <a:solidFill>
                <a:srgbClr val="FF0000"/>
              </a:solidFill>
            </a:rPr>
            <a:t>머리가 아파요</a:t>
          </a:r>
          <a:r>
            <a:rPr lang="en-US" altLang="ko-KR" sz="1900" kern="1200" dirty="0" smtClean="0">
              <a:solidFill>
                <a:srgbClr val="FF0000"/>
              </a:solidFill>
            </a:rPr>
            <a:t>.</a:t>
          </a:r>
          <a:endParaRPr lang="ko-KR" sz="1900" kern="1200" dirty="0">
            <a:solidFill>
              <a:srgbClr val="FF0000"/>
            </a:solidFill>
          </a:endParaRPr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>
              <a:solidFill>
                <a:srgbClr val="FF0000"/>
              </a:solidFill>
            </a:rPr>
            <a:t>머리가 어지러워요</a:t>
          </a:r>
          <a:r>
            <a:rPr lang="en-US" altLang="ko-KR" sz="1900" kern="1200" dirty="0" smtClean="0">
              <a:solidFill>
                <a:srgbClr val="FF0000"/>
              </a:solidFill>
            </a:rPr>
            <a:t>.</a:t>
          </a:r>
          <a:endParaRPr lang="ko-KR" sz="1900" kern="1200" dirty="0">
            <a:solidFill>
              <a:srgbClr val="FF0000"/>
            </a:solidFill>
          </a:endParaRPr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/>
            <a:t>눈이 떨려요</a:t>
          </a:r>
          <a:r>
            <a:rPr lang="en-US" sz="1900" kern="1200" dirty="0" smtClean="0"/>
            <a:t>.</a:t>
          </a:r>
          <a:endParaRPr lang="ko-KR" sz="1900" kern="1200" dirty="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얼굴이 떨려요</a:t>
          </a:r>
          <a:r>
            <a:rPr lang="en-US" sz="1900" kern="1200" smtClean="0"/>
            <a:t>. </a:t>
          </a:r>
          <a:endParaRPr lang="ko-KR" sz="1900" kern="120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가슴이 두근거려요</a:t>
          </a:r>
          <a:r>
            <a:rPr lang="en-US" sz="1900" kern="1200" smtClean="0"/>
            <a:t>. </a:t>
          </a:r>
          <a:endParaRPr lang="ko-KR" sz="1900" kern="120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손이 떨려요</a:t>
          </a:r>
          <a:r>
            <a:rPr lang="en-US" sz="1900" kern="1200" smtClean="0"/>
            <a:t>. </a:t>
          </a:r>
          <a:endParaRPr lang="ko-KR" sz="1900" kern="1200"/>
        </a:p>
      </dsp:txBody>
      <dsp:txXfrm>
        <a:off x="39" y="992451"/>
        <a:ext cx="3773439" cy="4123504"/>
      </dsp:txXfrm>
    </dsp:sp>
    <dsp:sp modelId="{039B52D2-308E-4D9A-9E0C-1EFE67331884}">
      <dsp:nvSpPr>
        <dsp:cNvPr id="0" name=""/>
        <dsp:cNvSpPr/>
      </dsp:nvSpPr>
      <dsp:spPr>
        <a:xfrm>
          <a:off x="4301760" y="65643"/>
          <a:ext cx="3773439" cy="926808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kern="1200" dirty="0" smtClean="0"/>
            <a:t>중풍증상인데</a:t>
          </a:r>
          <a:r>
            <a:rPr lang="en-US" sz="1900" kern="1200" dirty="0" smtClean="0"/>
            <a:t>, </a:t>
          </a:r>
          <a:br>
            <a:rPr lang="en-US" sz="1900" kern="1200" dirty="0" smtClean="0"/>
          </a:br>
          <a:r>
            <a:rPr lang="ko-KR" sz="1900" kern="1200" dirty="0" smtClean="0"/>
            <a:t>잘 모르는 경우</a:t>
          </a:r>
          <a:endParaRPr lang="ko-KR" sz="1900" kern="1200" dirty="0"/>
        </a:p>
      </dsp:txBody>
      <dsp:txXfrm>
        <a:off x="4301760" y="65643"/>
        <a:ext cx="3773439" cy="926808"/>
      </dsp:txXfrm>
    </dsp:sp>
    <dsp:sp modelId="{98A14C03-E7E8-4529-9FE7-7CB093B1A725}">
      <dsp:nvSpPr>
        <dsp:cNvPr id="0" name=""/>
        <dsp:cNvSpPr/>
      </dsp:nvSpPr>
      <dsp:spPr>
        <a:xfrm>
          <a:off x="4301760" y="992451"/>
          <a:ext cx="3773439" cy="4123504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>
              <a:solidFill>
                <a:srgbClr val="FF0000"/>
              </a:solidFill>
            </a:rPr>
            <a:t>머리가 아파요</a:t>
          </a:r>
          <a:r>
            <a:rPr lang="en-US" sz="1900" kern="1200" dirty="0" smtClean="0">
              <a:solidFill>
                <a:srgbClr val="FF0000"/>
              </a:solidFill>
            </a:rPr>
            <a:t>.</a:t>
          </a:r>
          <a:endParaRPr lang="ko-KR" sz="1900" kern="1200" dirty="0">
            <a:solidFill>
              <a:srgbClr val="FF0000"/>
            </a:solidFill>
          </a:endParaRPr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>
              <a:solidFill>
                <a:srgbClr val="FF0000"/>
              </a:solidFill>
            </a:rPr>
            <a:t>머리가 어지러워요</a:t>
          </a:r>
          <a:r>
            <a:rPr lang="en-US" altLang="ko-KR" sz="1900" kern="1200" dirty="0" smtClean="0">
              <a:solidFill>
                <a:srgbClr val="FF0000"/>
              </a:solidFill>
            </a:rPr>
            <a:t>.</a:t>
          </a:r>
          <a:endParaRPr lang="ko-KR" sz="1900" kern="1200" dirty="0">
            <a:solidFill>
              <a:srgbClr val="FF0000"/>
            </a:solidFill>
          </a:endParaRPr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/>
            <a:t>물건이 두</a:t>
          </a:r>
          <a:r>
            <a:rPr lang="en-US" altLang="ko-KR" sz="1900" kern="1200" dirty="0" smtClean="0"/>
            <a:t> </a:t>
          </a:r>
          <a:r>
            <a:rPr lang="ko-KR" sz="1900" kern="1200" dirty="0" smtClean="0"/>
            <a:t>개로 보여요</a:t>
          </a:r>
          <a:r>
            <a:rPr lang="en-US" sz="1900" kern="1200" dirty="0" smtClean="0"/>
            <a:t>.</a:t>
          </a:r>
          <a:endParaRPr lang="ko-KR" sz="1900" kern="1200" dirty="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내 살이 아닌것 같아요</a:t>
          </a:r>
          <a:r>
            <a:rPr lang="en-US" sz="1900" kern="1200" smtClean="0"/>
            <a:t>.</a:t>
          </a:r>
          <a:endParaRPr lang="ko-KR" sz="1900" kern="120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술취한 것처럼 걸어요</a:t>
          </a:r>
          <a:r>
            <a:rPr lang="en-US" sz="1900" kern="1200" smtClean="0"/>
            <a:t>.</a:t>
          </a:r>
          <a:endParaRPr lang="ko-KR" sz="1900" kern="120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dirty="0" smtClean="0"/>
            <a:t>물건을 만져도 </a:t>
          </a:r>
          <a:r>
            <a:rPr lang="ko-KR" altLang="en-US" sz="1900" kern="1200" dirty="0" smtClean="0"/>
            <a:t>무슨 물건인지 </a:t>
          </a:r>
          <a:r>
            <a:rPr lang="ko-KR" sz="1900" kern="1200" dirty="0" smtClean="0"/>
            <a:t>잘 모르겠어요</a:t>
          </a:r>
          <a:r>
            <a:rPr lang="en-US" sz="1900" kern="1200" dirty="0" smtClean="0"/>
            <a:t>. </a:t>
          </a:r>
          <a:endParaRPr lang="ko-KR" sz="1900" kern="1200" dirty="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하품이 자주 나요</a:t>
          </a:r>
          <a:r>
            <a:rPr lang="en-US" sz="1900" kern="1200" smtClean="0"/>
            <a:t>. </a:t>
          </a:r>
          <a:endParaRPr lang="ko-KR" sz="1900" kern="1200"/>
        </a:p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목소리가 어눌해요</a:t>
          </a:r>
          <a:r>
            <a:rPr lang="en-US" sz="1900" kern="1200" smtClean="0"/>
            <a:t>. </a:t>
          </a:r>
          <a:endParaRPr lang="ko-KR" sz="1900" kern="1200"/>
        </a:p>
      </dsp:txBody>
      <dsp:txXfrm>
        <a:off x="4301760" y="992451"/>
        <a:ext cx="3773439" cy="4123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0.84543</cdr:x>
      <cdr:y>0.15852</cdr:y>
    </cdr:from>
    <cdr:to>
      <cdr:x>1</cdr:x>
      <cdr:y>0.39822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818298" y="810440"/>
          <a:ext cx="1246598" cy="122546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CF11E-2825-4179-8C96-DD92091F4867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90C31-08DD-40FA-BC55-B7FD961B60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1060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46653F-2D2D-46DD-BCC5-4D860EC9A90E}" type="slidenum">
              <a:rPr lang="ko-KR" altLang="en-US" b="0"/>
              <a:pPr eaLnBrk="1" hangingPunct="1"/>
              <a:t>3</a:t>
            </a:fld>
            <a:endParaRPr lang="en-US" altLang="ko-KR" b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 발병 했을 경우</a:t>
            </a:r>
          </a:p>
          <a:p>
            <a:pPr eaLnBrk="1" hangingPunct="1"/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28%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에서는 사망하고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</a:p>
          <a:p>
            <a:pPr eaLnBrk="1" hangingPunct="1"/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15~30%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에서는 중증으로 몇 년동안이 활동이 불가능하고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</a:p>
          <a:p>
            <a:pPr eaLnBrk="1" hangingPunct="1"/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50~70%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는 경미하게 활동하거나 또는 좋아질수가 있다고 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이만큼 중풍은 한번 발병하게 되면 그 결과는 아주 무섭다고 할 수 있습니다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중풍치료의 가장 중요한 원칙은 예방입니다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16336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CE891-9081-49ED-8519-621A0489A8A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1901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CBF3D7D-9C49-49D5-B391-6B487307B600}" type="slidenum">
              <a:rPr lang="ko-KR" altLang="en-US" b="0"/>
              <a:pPr eaLnBrk="1" hangingPunct="1"/>
              <a:t>10</a:t>
            </a:fld>
            <a:endParaRPr lang="en-US" altLang="ko-KR" b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양의학적으로는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시기별 유형별로 치료방법이 틀려지게 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뇌경색 급성기에는 혈전용해치료 항응고제 항혈소판제 등을 이용한 치료를 하며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뇌출혈 급성기에는 부위별 크기별로 약물치료를 할것인지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수술치료를 할것인지 결정하게 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회복기 및 후유증기에는 중풍의 재발을 막기 위해 항응고제 항혈소판제 등을 투여하거나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혈압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혈당 등을 조절하기 위한 노력을 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835000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374E4C-3F38-428C-95F3-697D6F95BC4B}" type="slidenum">
              <a:rPr lang="ko-KR" altLang="en-US" b="0"/>
              <a:pPr eaLnBrk="1" hangingPunct="1"/>
              <a:t>11</a:t>
            </a:fld>
            <a:endParaRPr lang="en-US" altLang="ko-KR" b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한의학에서는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여러가지 한의학적 진단방법을 동원하여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병의 원인을 파악하고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여러 증상들을 파악하여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진단을 내리고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변증별로 체질별로 치료를 하게 되는데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한의학의 가장 큰 장점은 바로 개개인이 가진 증상에 따라 개인별 맞춤치료를 하는 것입니다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609519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AC0D42-E38A-47F3-B856-76C45DB0C37D}" type="slidenum">
              <a:rPr lang="ko-KR" altLang="en-US" b="0"/>
              <a:pPr eaLnBrk="1" hangingPunct="1"/>
              <a:t>12</a:t>
            </a:fld>
            <a:endParaRPr lang="en-US" altLang="ko-KR" b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중풍환자에 대해서는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침치료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(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약침치료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전기침치료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),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뜸치료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부항치료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테이핑치료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한약치료등을 이용해 치료합니다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endParaRPr lang="en-US" altLang="ko-KR" smtClean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중풍에는 침을 맞아야 한다고 하는데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왜 침을 맞아야 하는지 설명해 드리겠습니다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239664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90F64FD-379C-4C24-B570-5A07D265BB46}" type="slidenum">
              <a:rPr lang="ko-KR" altLang="en-US" b="0"/>
              <a:pPr eaLnBrk="1" hangingPunct="1"/>
              <a:t>13</a:t>
            </a:fld>
            <a:endParaRPr lang="en-US" altLang="ko-KR" b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침은 한의학적으로 기혈순환을 원활하게 해주며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한열허실의 균형을 조절해 주는 역할을 합니다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endParaRPr lang="ko-KR" altLang="en-US" sz="1000" smtClean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최근 중풍환자에 대한 침연구를 살펴보면 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2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가지 작용기전이 있습니다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endParaRPr lang="en-US" altLang="ko-KR" sz="1000" smtClean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hangingPunct="1"/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1. 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침을 맞으면 뇌로 가는 혈액의 양이 증가한다는 것입니다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뇌경색으로 뇌혈관이 막혀서 혈액 공급이 중단되게 되면 막힌 혈관에 의해서만 혈액을 공급받던 중심부는 심하게 손상되지만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,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중심부 주변에는 다른 혈관에 의해서도 약간의 혈액을 공급받아 뇌세포가 완전히 손상되지 않는 부분이 있습니다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이러한 부분을 뇌경색주변부라고 하는데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,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여기에서 파괴되지는 않았지만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혈액공급이 충분하지 못해 정상적인 기능을 하지 못하고 있는데 침치료로 뇌의 혈액순환이 증가되면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이 세포들의 기능이 정상적으로 돌아오면서 기능이 회복된다는 것입니다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endParaRPr lang="en-US" altLang="ko-KR" sz="1000" smtClean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hangingPunct="1"/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2.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뇌의 가소성을 촉진시킨다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뇌의 가소성이란 뇌세포가 빠른속도로 새로운 회로망을 구축해 죽은 뇌세포의 기능을 대신해 줌으로써 팔다리의 기능이나 언어기능 등이 회복되게 되는데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이러한 뇌가 가진 재조직 능력을 전문용어로 뇌의 재조직화 혹은 뇌의 가소성이라 합니다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z="1000" smtClean="0">
                <a:latin typeface="Arial" panose="020B0604020202020204" pitchFamily="34" charset="0"/>
                <a:ea typeface="굴림" panose="020B0600000101010101" pitchFamily="50" charset="-127"/>
              </a:rPr>
              <a:t>침을 맞게 되면 이러한 뇌의 가소성이 증가됩니다</a:t>
            </a:r>
            <a:r>
              <a:rPr lang="en-US" altLang="ko-KR" sz="1000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endParaRPr lang="en-US" altLang="ko-KR" sz="1000" smtClean="0"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2912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0DEBA2-11EE-4B8A-964F-97D73A595E9B}" type="slidenum">
              <a:rPr lang="ko-KR" altLang="en-US" b="0"/>
              <a:pPr eaLnBrk="1" hangingPunct="1"/>
              <a:t>16</a:t>
            </a:fld>
            <a:endParaRPr lang="en-US" altLang="ko-KR" b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갑자기 쓰러지는 환자를 발견하거나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본인이 중풍이 느껴진다면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반드시 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119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를 호출하여 가장 가까운 중풍전문 병원으로 가야만합니다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중풍은 예방이 최선입니다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중풍은 생명을 위협하는 응급질환이며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빠르게 악화될 수 있는 병입니다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  <a:p>
            <a:pPr eaLnBrk="1" hangingPunct="1"/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그렇기 때문에 최대한 빨리 치료를 받는 것이 중요합니다</a:t>
            </a: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993714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309320"/>
            <a:ext cx="21240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4367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6919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85905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7696200" cy="563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4038600" cy="23241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038600" cy="23241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3241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3241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556375"/>
            <a:ext cx="2133600" cy="2444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7162800" y="152400"/>
            <a:ext cx="1752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3429000" y="655637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9D2B8BFE-B404-42BB-A0F4-C6974E682DD1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242609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1734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28524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4012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8031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196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07759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312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9312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45801-D8B3-42A2-A2AB-D766BF56E394}" type="datetimeFigureOut">
              <a:rPr lang="ko-KR" altLang="en-US" smtClean="0"/>
              <a:pPr/>
              <a:t>2014-06-27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36C01-6988-42EB-8C4E-1EB649387C3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309320"/>
            <a:ext cx="21240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7742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c.naver.com/view.nhn?doc_id=9265173&amp;dir_id=0&amp;page=0&amp;query=%EC%A4%91%ED%92%8D%EC%B9%A0%EC%B2%98%ED%98%88%20%EC%9E%90%EC%B9%A8%EC%9D%B4%20%EB%87%8C%ED%98%88%EB%A5%98%EC%97%90%20%EB%AF%B8%EC%B9%98%EB%8A%94%20%EC%98%81%ED%96%A5&amp;ndsCategoryId=10636" TargetMode="External"/><Relationship Id="rId2" Type="http://schemas.openxmlformats.org/officeDocument/2006/relationships/hyperlink" Target="http://academic.naver.com/view.nhn?doc_id=11375848&amp;dir_id=0&amp;page=0&amp;query=%EC%A4%91%ED%92%8D%EC%B9%A0%EC%B2%98%ED%98%88%20%EC%9E%90%EC%B9%A8%EC%9D%B4%20%EB%87%8C%ED%98%88%EB%A5%98%EC%97%90%20%EB%AF%B8%EC%B9%98%EB%8A%94%20%EC%98%81%ED%96%A5&amp;ndsCategoryId=10635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academic.naver.com/view.nhn?doc_id=12889399&amp;dir_id=0&amp;field=0&amp;unFold=false&amp;gk_adt=0&amp;sort=0&amp;qvt=1&amp;query=%EC%A4%91%ED%92%8D%EC%B9%A0%EC%B2%98%ED%98%88%20%EC%9E%90%EC%B9%A8%EC%9D%B4%20%EB%87%8C%ED%98%88%EB%A5%98%EC%97%90%20%EB%AF%B8%EC%B9%98%EB%8A%94%20%EC%98%81%ED%96%A5&amp;gk_qvt=0&amp;citedSearch=false&amp;page.page=2&amp;ndsCategoryId=10635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oleObject" Target="../embeddings/Microsoft_Office_Excel_97-2003_____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5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4.jpeg"/><Relationship Id="rId9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2.xls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hyperlink" Target="http://www.mr-tip.com/exam_gifs/brain_mri_transversal_t2_002.jpg" TargetMode="External"/><Relationship Id="rId7" Type="http://schemas.openxmlformats.org/officeDocument/2006/relationships/hyperlink" Target="http://images.google.co.kr/imgres?imgurl=http://www.m.ehime-u.ac.jp/school/radiology/mra/3T-MRA.jpg&amp;imgrefurl=http://www.m.ehime-u.ac.jp/school/radiology/mra/&amp;h=807&amp;w=718&amp;sz=166&amp;hl=ko&amp;start=5&amp;um=1&amp;tbnid=oUj3kSlDYxIfiM:&amp;tbnh=143&amp;tbnw=127&amp;prev=/images?q=mra&amp;svnum=10&amp;um=1&amp;complete=1&amp;hl=ko&amp;lr=&amp;newwindow=1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홍성노인전문병원</a:t>
            </a:r>
            <a:endParaRPr lang="en-US" altLang="ko-KR" dirty="0" smtClean="0"/>
          </a:p>
          <a:p>
            <a:r>
              <a:rPr lang="ko-KR" altLang="en-US" dirty="0" smtClean="0"/>
              <a:t>신종훈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1656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ea typeface="굴림" pitchFamily="50" charset="-127"/>
              </a:rPr>
              <a:t>중풍의 양의학적 치료</a:t>
            </a:r>
          </a:p>
        </p:txBody>
      </p:sp>
      <p:sp>
        <p:nvSpPr>
          <p:cNvPr id="222211" name="AutoShape 3"/>
          <p:cNvSpPr>
            <a:spLocks noChangeArrowheads="1"/>
          </p:cNvSpPr>
          <p:nvPr/>
        </p:nvSpPr>
        <p:spPr bwMode="gray">
          <a:xfrm>
            <a:off x="685800" y="1981200"/>
            <a:ext cx="3563938" cy="12954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6471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2" name="AutoShape 4"/>
          <p:cNvSpPr>
            <a:spLocks noChangeArrowheads="1"/>
          </p:cNvSpPr>
          <p:nvPr/>
        </p:nvSpPr>
        <p:spPr bwMode="gray">
          <a:xfrm>
            <a:off x="814388" y="2101850"/>
            <a:ext cx="1131887" cy="10636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3" name="Freeform 5"/>
          <p:cNvSpPr>
            <a:spLocks/>
          </p:cNvSpPr>
          <p:nvPr/>
        </p:nvSpPr>
        <p:spPr bwMode="gray">
          <a:xfrm>
            <a:off x="885825" y="2170113"/>
            <a:ext cx="563563" cy="531812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54510"/>
                  <a:invGamma/>
                </a:schemeClr>
              </a:gs>
              <a:gs pos="50000">
                <a:schemeClr val="accent1">
                  <a:alpha val="0"/>
                </a:schemeClr>
              </a:gs>
              <a:gs pos="100000">
                <a:schemeClr val="accent1">
                  <a:gamma/>
                  <a:tint val="54510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4" name="Text Box 6"/>
          <p:cNvSpPr txBox="1">
            <a:spLocks noChangeArrowheads="1"/>
          </p:cNvSpPr>
          <p:nvPr/>
        </p:nvSpPr>
        <p:spPr bwMode="gray">
          <a:xfrm>
            <a:off x="825500" y="2209800"/>
            <a:ext cx="10795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ko-KR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뇌경색</a:t>
            </a:r>
          </a:p>
          <a:p>
            <a:pPr algn="ctr" eaLnBrk="0" hangingPunct="0">
              <a:defRPr/>
            </a:pPr>
            <a:r>
              <a:rPr lang="ko-KR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급성기</a:t>
            </a:r>
          </a:p>
        </p:txBody>
      </p:sp>
      <p:sp>
        <p:nvSpPr>
          <p:cNvPr id="53256" name="Text Box 7"/>
          <p:cNvSpPr txBox="1">
            <a:spLocks noChangeArrowheads="1"/>
          </p:cNvSpPr>
          <p:nvPr/>
        </p:nvSpPr>
        <p:spPr bwMode="gray">
          <a:xfrm>
            <a:off x="2100263" y="2182813"/>
            <a:ext cx="1709737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혈전용해치료</a:t>
            </a:r>
          </a:p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항응고제</a:t>
            </a:r>
          </a:p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항혈소판제</a:t>
            </a:r>
          </a:p>
        </p:txBody>
      </p:sp>
      <p:sp>
        <p:nvSpPr>
          <p:cNvPr id="222216" name="AutoShape 8"/>
          <p:cNvSpPr>
            <a:spLocks noChangeArrowheads="1"/>
          </p:cNvSpPr>
          <p:nvPr/>
        </p:nvSpPr>
        <p:spPr bwMode="gray">
          <a:xfrm>
            <a:off x="4818063" y="1981200"/>
            <a:ext cx="3563937" cy="12954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7" name="AutoShape 9"/>
          <p:cNvSpPr>
            <a:spLocks noChangeArrowheads="1"/>
          </p:cNvSpPr>
          <p:nvPr/>
        </p:nvSpPr>
        <p:spPr bwMode="gray">
          <a:xfrm>
            <a:off x="4946650" y="2101850"/>
            <a:ext cx="1131888" cy="10636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>
                  <a:gamma/>
                  <a:tint val="72549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8" name="Freeform 10"/>
          <p:cNvSpPr>
            <a:spLocks/>
          </p:cNvSpPr>
          <p:nvPr/>
        </p:nvSpPr>
        <p:spPr bwMode="gray">
          <a:xfrm>
            <a:off x="5018088" y="2170113"/>
            <a:ext cx="563562" cy="531812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42353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19" name="Text Box 11"/>
          <p:cNvSpPr txBox="1">
            <a:spLocks noChangeArrowheads="1"/>
          </p:cNvSpPr>
          <p:nvPr/>
        </p:nvSpPr>
        <p:spPr bwMode="gray">
          <a:xfrm>
            <a:off x="4957763" y="2209800"/>
            <a:ext cx="10795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ko-KR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뇌출혈</a:t>
            </a:r>
          </a:p>
          <a:p>
            <a:pPr algn="ctr" eaLnBrk="0" hangingPunct="0">
              <a:defRPr/>
            </a:pPr>
            <a:r>
              <a:rPr lang="ko-KR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급성기</a:t>
            </a:r>
          </a:p>
        </p:txBody>
      </p:sp>
      <p:sp>
        <p:nvSpPr>
          <p:cNvPr id="53261" name="Text Box 12"/>
          <p:cNvSpPr txBox="1">
            <a:spLocks noChangeArrowheads="1"/>
          </p:cNvSpPr>
          <p:nvPr/>
        </p:nvSpPr>
        <p:spPr bwMode="gray">
          <a:xfrm>
            <a:off x="6232525" y="2159000"/>
            <a:ext cx="1709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약물치료</a:t>
            </a:r>
          </a:p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수술치료</a:t>
            </a:r>
          </a:p>
        </p:txBody>
      </p:sp>
      <p:sp>
        <p:nvSpPr>
          <p:cNvPr id="222221" name="AutoShape 13"/>
          <p:cNvSpPr>
            <a:spLocks noChangeArrowheads="1"/>
          </p:cNvSpPr>
          <p:nvPr/>
        </p:nvSpPr>
        <p:spPr bwMode="gray">
          <a:xfrm>
            <a:off x="1055688" y="4191000"/>
            <a:ext cx="7250112" cy="130175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48627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22" name="AutoShape 14"/>
          <p:cNvSpPr>
            <a:spLocks noChangeArrowheads="1"/>
          </p:cNvSpPr>
          <p:nvPr/>
        </p:nvSpPr>
        <p:spPr bwMode="gray">
          <a:xfrm>
            <a:off x="1182688" y="4311650"/>
            <a:ext cx="1130300" cy="1065213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folHlink">
                  <a:gamma/>
                  <a:tint val="63529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23" name="Freeform 15"/>
          <p:cNvSpPr>
            <a:spLocks/>
          </p:cNvSpPr>
          <p:nvPr/>
        </p:nvSpPr>
        <p:spPr bwMode="gray">
          <a:xfrm>
            <a:off x="1254125" y="4379913"/>
            <a:ext cx="563563" cy="531812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100000">
                <a:schemeClr val="folHlink">
                  <a:alpha val="0"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2224" name="Text Box 16"/>
          <p:cNvSpPr txBox="1">
            <a:spLocks noChangeArrowheads="1"/>
          </p:cNvSpPr>
          <p:nvPr/>
        </p:nvSpPr>
        <p:spPr bwMode="gray">
          <a:xfrm>
            <a:off x="1095375" y="4522788"/>
            <a:ext cx="12827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ko-KR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회복기</a:t>
            </a:r>
          </a:p>
          <a:p>
            <a:pPr algn="ctr" eaLnBrk="0" hangingPunct="0">
              <a:defRPr/>
            </a:pPr>
            <a:r>
              <a:rPr lang="ko-KR" alt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pitchFamily="50" charset="-127"/>
              </a:rPr>
              <a:t>후유증기</a:t>
            </a:r>
          </a:p>
        </p:txBody>
      </p:sp>
      <p:sp>
        <p:nvSpPr>
          <p:cNvPr id="53266" name="Text Box 17"/>
          <p:cNvSpPr txBox="1">
            <a:spLocks noChangeArrowheads="1"/>
          </p:cNvSpPr>
          <p:nvPr/>
        </p:nvSpPr>
        <p:spPr bwMode="gray">
          <a:xfrm>
            <a:off x="2468563" y="4368800"/>
            <a:ext cx="53308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항응고제 항혈소판제 투여 </a:t>
            </a:r>
          </a:p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위험인자 조절</a:t>
            </a:r>
            <a:r>
              <a:rPr lang="en-US" altLang="ko-KR">
                <a:solidFill>
                  <a:srgbClr val="000000"/>
                </a:solidFill>
                <a:ea typeface="굴림" panose="020B0600000101010101" pitchFamily="50" charset="-127"/>
              </a:rPr>
              <a:t>(</a:t>
            </a:r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고혈압약</a:t>
            </a:r>
            <a:r>
              <a:rPr lang="en-US" altLang="ko-KR">
                <a:solidFill>
                  <a:srgbClr val="000000"/>
                </a:solidFill>
                <a:ea typeface="굴림" panose="020B0600000101010101" pitchFamily="50" charset="-127"/>
              </a:rPr>
              <a:t>, </a:t>
            </a:r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당뇨약 등</a:t>
            </a:r>
            <a:r>
              <a:rPr lang="en-US" altLang="ko-KR">
                <a:solidFill>
                  <a:srgbClr val="000000"/>
                </a:solidFill>
                <a:ea typeface="굴림" panose="020B0600000101010101" pitchFamily="50" charset="-127"/>
              </a:rPr>
              <a:t>)</a:t>
            </a:r>
          </a:p>
          <a:p>
            <a:r>
              <a:rPr lang="ko-KR" altLang="en-US">
                <a:solidFill>
                  <a:srgbClr val="000000"/>
                </a:solidFill>
                <a:ea typeface="굴림" panose="020B0600000101010101" pitchFamily="50" charset="-127"/>
              </a:rPr>
              <a:t>재활치료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417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ea typeface="굴림" pitchFamily="50" charset="-127"/>
              </a:rPr>
              <a:t>중풍의 한의학적 치료 개괄</a:t>
            </a:r>
            <a:endParaRPr lang="ko-KR" altLang="en-US" sz="2000" smtClean="0">
              <a:ea typeface="굴림" pitchFamily="50" charset="-127"/>
            </a:endParaRPr>
          </a:p>
        </p:txBody>
      </p:sp>
      <p:sp>
        <p:nvSpPr>
          <p:cNvPr id="54275" name="Line 4"/>
          <p:cNvSpPr>
            <a:spLocks noChangeShapeType="1"/>
          </p:cNvSpPr>
          <p:nvPr/>
        </p:nvSpPr>
        <p:spPr bwMode="gray">
          <a:xfrm flipH="1">
            <a:off x="3124200" y="5783263"/>
            <a:ext cx="5715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76" name="Line 5"/>
          <p:cNvSpPr>
            <a:spLocks noChangeShapeType="1"/>
          </p:cNvSpPr>
          <p:nvPr/>
        </p:nvSpPr>
        <p:spPr bwMode="gray">
          <a:xfrm flipH="1">
            <a:off x="3124200" y="4945063"/>
            <a:ext cx="83820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77" name="Line 6"/>
          <p:cNvSpPr>
            <a:spLocks noChangeShapeType="1"/>
          </p:cNvSpPr>
          <p:nvPr/>
        </p:nvSpPr>
        <p:spPr bwMode="gray">
          <a:xfrm flipH="1">
            <a:off x="3048000" y="4114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78" name="Line 7"/>
          <p:cNvSpPr>
            <a:spLocks noChangeShapeType="1"/>
          </p:cNvSpPr>
          <p:nvPr/>
        </p:nvSpPr>
        <p:spPr bwMode="gray">
          <a:xfrm flipH="1" flipV="1">
            <a:off x="3048000" y="3276600"/>
            <a:ext cx="26416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79" name="Line 8"/>
          <p:cNvSpPr>
            <a:spLocks noChangeShapeType="1"/>
          </p:cNvSpPr>
          <p:nvPr/>
        </p:nvSpPr>
        <p:spPr bwMode="gray">
          <a:xfrm flipH="1" flipV="1">
            <a:off x="3124200" y="2438400"/>
            <a:ext cx="3433763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80" name="Line 9"/>
          <p:cNvSpPr>
            <a:spLocks noChangeShapeType="1"/>
          </p:cNvSpPr>
          <p:nvPr/>
        </p:nvSpPr>
        <p:spPr bwMode="gray">
          <a:xfrm>
            <a:off x="3122613" y="2438400"/>
            <a:ext cx="1587" cy="87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gray">
          <a:xfrm>
            <a:off x="3122613" y="3309938"/>
            <a:ext cx="1587" cy="81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82" name="Line 11"/>
          <p:cNvSpPr>
            <a:spLocks noChangeShapeType="1"/>
          </p:cNvSpPr>
          <p:nvPr/>
        </p:nvSpPr>
        <p:spPr bwMode="gray">
          <a:xfrm>
            <a:off x="3122613" y="4127500"/>
            <a:ext cx="1587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gray">
          <a:xfrm>
            <a:off x="3122613" y="4945063"/>
            <a:ext cx="1587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284" name="Text Box 13"/>
          <p:cNvSpPr txBox="1">
            <a:spLocks noChangeArrowheads="1"/>
          </p:cNvSpPr>
          <p:nvPr/>
        </p:nvSpPr>
        <p:spPr bwMode="gray">
          <a:xfrm>
            <a:off x="2343150" y="2624138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latin typeface="Verdana" panose="020B0604030504040204" pitchFamily="34" charset="0"/>
                <a:ea typeface="굴림" panose="020B0600000101010101" pitchFamily="50" charset="-127"/>
              </a:rPr>
              <a:t>치료</a:t>
            </a:r>
          </a:p>
        </p:txBody>
      </p:sp>
      <p:sp>
        <p:nvSpPr>
          <p:cNvPr id="54285" name="Text Box 14"/>
          <p:cNvSpPr txBox="1">
            <a:spLocks noChangeArrowheads="1"/>
          </p:cNvSpPr>
          <p:nvPr/>
        </p:nvSpPr>
        <p:spPr bwMode="gray">
          <a:xfrm>
            <a:off x="2343150" y="3451225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latin typeface="Verdana" panose="020B0604030504040204" pitchFamily="34" charset="0"/>
                <a:ea typeface="굴림" panose="020B0600000101010101" pitchFamily="50" charset="-127"/>
              </a:rPr>
              <a:t>진단</a:t>
            </a:r>
          </a:p>
        </p:txBody>
      </p:sp>
      <p:sp>
        <p:nvSpPr>
          <p:cNvPr id="54286" name="Text Box 15"/>
          <p:cNvSpPr txBox="1">
            <a:spLocks noChangeArrowheads="1"/>
          </p:cNvSpPr>
          <p:nvPr/>
        </p:nvSpPr>
        <p:spPr bwMode="gray">
          <a:xfrm>
            <a:off x="2343150" y="4314825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latin typeface="Verdana" panose="020B0604030504040204" pitchFamily="34" charset="0"/>
                <a:ea typeface="굴림" panose="020B0600000101010101" pitchFamily="50" charset="-127"/>
              </a:rPr>
              <a:t>증상</a:t>
            </a:r>
          </a:p>
        </p:txBody>
      </p:sp>
      <p:sp>
        <p:nvSpPr>
          <p:cNvPr id="54287" name="Text Box 16"/>
          <p:cNvSpPr txBox="1">
            <a:spLocks noChangeArrowheads="1"/>
          </p:cNvSpPr>
          <p:nvPr/>
        </p:nvSpPr>
        <p:spPr bwMode="gray">
          <a:xfrm>
            <a:off x="2343150" y="5121275"/>
            <a:ext cx="78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latin typeface="Verdana" panose="020B0604030504040204" pitchFamily="34" charset="0"/>
                <a:ea typeface="굴림" panose="020B0600000101010101" pitchFamily="50" charset="-127"/>
              </a:rPr>
              <a:t>원인</a:t>
            </a:r>
          </a:p>
        </p:txBody>
      </p:sp>
      <p:grpSp>
        <p:nvGrpSpPr>
          <p:cNvPr id="54288" name="Group 17"/>
          <p:cNvGrpSpPr>
            <a:grpSpLocks/>
          </p:cNvGrpSpPr>
          <p:nvPr/>
        </p:nvGrpSpPr>
        <p:grpSpPr bwMode="auto">
          <a:xfrm>
            <a:off x="3241675" y="2447925"/>
            <a:ext cx="5826125" cy="3343275"/>
            <a:chOff x="1514" y="1446"/>
            <a:chExt cx="3670" cy="2106"/>
          </a:xfrm>
        </p:grpSpPr>
        <p:sp>
          <p:nvSpPr>
            <p:cNvPr id="199698" name="Freeform 18"/>
            <p:cNvSpPr>
              <a:spLocks/>
            </p:cNvSpPr>
            <p:nvPr/>
          </p:nvSpPr>
          <p:spPr bwMode="gray">
            <a:xfrm>
              <a:off x="4817" y="1446"/>
              <a:ext cx="363" cy="533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54291" name="Freeform 19"/>
            <p:cNvSpPr>
              <a:spLocks/>
            </p:cNvSpPr>
            <p:nvPr/>
          </p:nvSpPr>
          <p:spPr bwMode="gray">
            <a:xfrm>
              <a:off x="3078" y="1446"/>
              <a:ext cx="2106" cy="341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6"/>
                <a:gd name="T16" fmla="*/ 0 h 284"/>
                <a:gd name="T17" fmla="*/ 1786 w 178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99700" name="Freeform 20"/>
            <p:cNvSpPr>
              <a:spLocks/>
            </p:cNvSpPr>
            <p:nvPr/>
          </p:nvSpPr>
          <p:spPr bwMode="gray">
            <a:xfrm>
              <a:off x="4452" y="1970"/>
              <a:ext cx="363" cy="530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2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54293" name="Freeform 21"/>
            <p:cNvSpPr>
              <a:spLocks/>
            </p:cNvSpPr>
            <p:nvPr/>
          </p:nvSpPr>
          <p:spPr bwMode="gray">
            <a:xfrm>
              <a:off x="2555" y="1970"/>
              <a:ext cx="2264" cy="34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20"/>
                <a:gd name="T16" fmla="*/ 0 h 284"/>
                <a:gd name="T17" fmla="*/ 1920 w 192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99702" name="Freeform 22"/>
            <p:cNvSpPr>
              <a:spLocks/>
            </p:cNvSpPr>
            <p:nvPr/>
          </p:nvSpPr>
          <p:spPr bwMode="gray">
            <a:xfrm>
              <a:off x="4086" y="2494"/>
              <a:ext cx="361" cy="532"/>
            </a:xfrm>
            <a:custGeom>
              <a:avLst/>
              <a:gdLst/>
              <a:ahLst/>
              <a:cxnLst>
                <a:cxn ang="0">
                  <a:pos x="306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6" y="0"/>
                </a:cxn>
                <a:cxn ang="0">
                  <a:pos x="306" y="122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99703" name="Freeform 23"/>
            <p:cNvSpPr>
              <a:spLocks/>
            </p:cNvSpPr>
            <p:nvPr/>
          </p:nvSpPr>
          <p:spPr bwMode="gray">
            <a:xfrm>
              <a:off x="3722" y="3019"/>
              <a:ext cx="364" cy="533"/>
            </a:xfrm>
            <a:custGeom>
              <a:avLst/>
              <a:gdLst/>
              <a:ahLst/>
              <a:cxnLst>
                <a:cxn ang="0">
                  <a:pos x="308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2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54296" name="Freeform 24"/>
            <p:cNvSpPr>
              <a:spLocks/>
            </p:cNvSpPr>
            <p:nvPr/>
          </p:nvSpPr>
          <p:spPr bwMode="gray">
            <a:xfrm>
              <a:off x="1515" y="3022"/>
              <a:ext cx="2571" cy="34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54297" name="Freeform 25"/>
            <p:cNvSpPr>
              <a:spLocks/>
            </p:cNvSpPr>
            <p:nvPr/>
          </p:nvSpPr>
          <p:spPr bwMode="gray">
            <a:xfrm>
              <a:off x="1888" y="1543"/>
              <a:ext cx="1158" cy="1715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24"/>
                <a:gd name="T97" fmla="*/ 0 h 2648"/>
                <a:gd name="T98" fmla="*/ 1824 w 1824"/>
                <a:gd name="T99" fmla="*/ 2648 h 26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61092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99706" name="Rectangle 26"/>
            <p:cNvSpPr>
              <a:spLocks noChangeArrowheads="1"/>
            </p:cNvSpPr>
            <p:nvPr/>
          </p:nvSpPr>
          <p:spPr bwMode="gray">
            <a:xfrm>
              <a:off x="3082" y="1787"/>
              <a:ext cx="1743" cy="192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shade val="72549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변증시치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체질치료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대증치료</a:t>
              </a:r>
            </a:p>
          </p:txBody>
        </p:sp>
        <p:sp>
          <p:nvSpPr>
            <p:cNvPr id="199707" name="Rectangle 27"/>
            <p:cNvSpPr>
              <a:spLocks noChangeArrowheads="1"/>
            </p:cNvSpPr>
            <p:nvPr/>
          </p:nvSpPr>
          <p:spPr bwMode="gray">
            <a:xfrm>
              <a:off x="2556" y="2310"/>
              <a:ext cx="1900" cy="188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shade val="72549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진단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(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한의학검사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이화학적검사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)</a:t>
              </a:r>
            </a:p>
          </p:txBody>
        </p:sp>
        <p:sp>
          <p:nvSpPr>
            <p:cNvPr id="54300" name="Freeform 28"/>
            <p:cNvSpPr>
              <a:spLocks/>
            </p:cNvSpPr>
            <p:nvPr/>
          </p:nvSpPr>
          <p:spPr bwMode="gray">
            <a:xfrm>
              <a:off x="2036" y="2494"/>
              <a:ext cx="2415" cy="34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8"/>
                <a:gd name="T16" fmla="*/ 0 h 286"/>
                <a:gd name="T17" fmla="*/ 2048 w 2048"/>
                <a:gd name="T18" fmla="*/ 286 h 2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199709" name="Rectangle 29"/>
            <p:cNvSpPr>
              <a:spLocks noChangeArrowheads="1"/>
            </p:cNvSpPr>
            <p:nvPr/>
          </p:nvSpPr>
          <p:spPr bwMode="gray">
            <a:xfrm>
              <a:off x="2038" y="2836"/>
              <a:ext cx="2056" cy="1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72549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증상파악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(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계통적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체질적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)</a:t>
              </a:r>
            </a:p>
          </p:txBody>
        </p:sp>
        <p:sp>
          <p:nvSpPr>
            <p:cNvPr id="199710" name="Rectangle 30"/>
            <p:cNvSpPr>
              <a:spLocks noChangeArrowheads="1"/>
            </p:cNvSpPr>
            <p:nvPr/>
          </p:nvSpPr>
          <p:spPr bwMode="gray">
            <a:xfrm>
              <a:off x="1514" y="3363"/>
              <a:ext cx="2213" cy="18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72549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원인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(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외적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내적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/</a:t>
              </a:r>
              <a:r>
                <a:rPr lang="ko-KR" altLang="en-US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불내외인</a:t>
              </a:r>
              <a:r>
                <a:rPr lang="en-US" altLang="ko-KR" sz="1600">
                  <a:solidFill>
                    <a:srgbClr val="FFFFFF"/>
                  </a:solidFill>
                  <a:latin typeface="Verdana" pitchFamily="34" charset="0"/>
                  <a:ea typeface="굴림" pitchFamily="50" charset="-127"/>
                </a:rPr>
                <a:t>)</a:t>
              </a:r>
            </a:p>
          </p:txBody>
        </p:sp>
      </p:grpSp>
      <p:sp>
        <p:nvSpPr>
          <p:cNvPr id="199713" name="Oval 33"/>
          <p:cNvSpPr>
            <a:spLocks noChangeArrowheads="1"/>
          </p:cNvSpPr>
          <p:nvPr/>
        </p:nvSpPr>
        <p:spPr bwMode="gray">
          <a:xfrm>
            <a:off x="304800" y="3200400"/>
            <a:ext cx="1981200" cy="19050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>
                <a:solidFill>
                  <a:schemeClr val="bg1"/>
                </a:solidFill>
                <a:latin typeface="Arial" charset="0"/>
                <a:ea typeface="굴림" pitchFamily="50" charset="-127"/>
              </a:rPr>
              <a:t>개개인의 </a:t>
            </a:r>
          </a:p>
          <a:p>
            <a:pPr algn="ctr">
              <a:defRPr/>
            </a:pPr>
            <a:r>
              <a:rPr lang="ko-KR" altLang="en-US">
                <a:solidFill>
                  <a:schemeClr val="bg1"/>
                </a:solidFill>
                <a:latin typeface="Arial" charset="0"/>
                <a:ea typeface="굴림" pitchFamily="50" charset="-127"/>
              </a:rPr>
              <a:t>증상에 </a:t>
            </a:r>
          </a:p>
          <a:p>
            <a:pPr algn="ctr">
              <a:defRPr/>
            </a:pPr>
            <a:r>
              <a:rPr lang="ko-KR" altLang="en-US">
                <a:solidFill>
                  <a:schemeClr val="bg1"/>
                </a:solidFill>
                <a:latin typeface="Arial" charset="0"/>
                <a:ea typeface="굴림" pitchFamily="50" charset="-127"/>
              </a:rPr>
              <a:t>따른</a:t>
            </a:r>
          </a:p>
          <a:p>
            <a:pPr algn="ctr">
              <a:defRPr/>
            </a:pPr>
            <a:r>
              <a:rPr lang="ko-KR" altLang="en-US">
                <a:solidFill>
                  <a:schemeClr val="bg1"/>
                </a:solidFill>
                <a:latin typeface="Arial" charset="0"/>
                <a:ea typeface="굴림" pitchFamily="50" charset="-127"/>
              </a:rPr>
              <a:t>맞춤 치료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682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ph sz="quarter" idx="1"/>
          </p:nvPr>
        </p:nvGraphicFramePr>
        <p:xfrm>
          <a:off x="6002338" y="4076700"/>
          <a:ext cx="2989262" cy="2324100"/>
        </p:xfrm>
        <a:graphic>
          <a:graphicData uri="http://schemas.openxmlformats.org/presentationml/2006/ole">
            <p:oleObj spid="_x0000_s4102" name="비트맵 이미지" r:id="rId4" imgW="3123810" imgH="2429214" progId="PBrush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5926138" y="1447800"/>
          <a:ext cx="3065462" cy="2324100"/>
        </p:xfrm>
        <a:graphic>
          <a:graphicData uri="http://schemas.openxmlformats.org/presentationml/2006/ole">
            <p:oleObj spid="_x0000_s4103" name="비트맵 이미지" r:id="rId5" imgW="3153215" imgH="2390476" progId="PBrush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152400" y="4076700"/>
          <a:ext cx="2925763" cy="2324100"/>
        </p:xfrm>
        <a:graphic>
          <a:graphicData uri="http://schemas.openxmlformats.org/presentationml/2006/ole">
            <p:oleObj spid="_x0000_s4104" name="비트맵 이미지" r:id="rId6" imgW="3057143" imgH="2429214" progId="PBrush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>
            <p:ph sz="quarter" idx="4"/>
          </p:nvPr>
        </p:nvGraphicFramePr>
        <p:xfrm>
          <a:off x="152400" y="1447800"/>
          <a:ext cx="2884488" cy="2324100"/>
        </p:xfrm>
        <a:graphic>
          <a:graphicData uri="http://schemas.openxmlformats.org/presentationml/2006/ole">
            <p:oleObj spid="_x0000_s4105" name="비트맵 이미지" r:id="rId7" imgW="2991268" imgH="2409524" progId="PBrush">
              <p:embed/>
            </p:oleObj>
          </a:graphicData>
        </a:graphic>
      </p:graphicFrame>
      <p:sp>
        <p:nvSpPr>
          <p:cNvPr id="22425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561182"/>
            <a:ext cx="7696200" cy="563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o-KR" altLang="en-US" dirty="0" smtClean="0">
                <a:ea typeface="굴림" pitchFamily="50" charset="-127"/>
              </a:rPr>
              <a:t>중풍환자의 한의학적 치료방법</a:t>
            </a:r>
            <a:endParaRPr lang="ko-KR" altLang="en-US" sz="2000" dirty="0" smtClean="0">
              <a:ea typeface="굴림" pitchFamily="50" charset="-127"/>
            </a:endParaRPr>
          </a:p>
        </p:txBody>
      </p:sp>
      <p:sp>
        <p:nvSpPr>
          <p:cNvPr id="3079" name="AutoShape 3"/>
          <p:cNvSpPr>
            <a:spLocks noChangeArrowheads="1"/>
          </p:cNvSpPr>
          <p:nvPr/>
        </p:nvSpPr>
        <p:spPr bwMode="gray">
          <a:xfrm rot="-3626814">
            <a:off x="4744245" y="2882106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0" name="AutoShape 4"/>
          <p:cNvSpPr>
            <a:spLocks noChangeArrowheads="1"/>
          </p:cNvSpPr>
          <p:nvPr/>
        </p:nvSpPr>
        <p:spPr bwMode="gray">
          <a:xfrm rot="3465783">
            <a:off x="4795044" y="4991894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1" name="AutoShape 5"/>
          <p:cNvSpPr>
            <a:spLocks noChangeArrowheads="1"/>
          </p:cNvSpPr>
          <p:nvPr/>
        </p:nvSpPr>
        <p:spPr bwMode="gray">
          <a:xfrm rot="-7230978">
            <a:off x="3575845" y="2904331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2" name="AutoShape 6"/>
          <p:cNvSpPr>
            <a:spLocks noChangeArrowheads="1"/>
          </p:cNvSpPr>
          <p:nvPr/>
        </p:nvSpPr>
        <p:spPr bwMode="gray">
          <a:xfrm rot="7535209">
            <a:off x="3537745" y="4958556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3" name="AutoShape 7"/>
          <p:cNvSpPr>
            <a:spLocks noChangeArrowheads="1"/>
          </p:cNvSpPr>
          <p:nvPr/>
        </p:nvSpPr>
        <p:spPr bwMode="gray">
          <a:xfrm>
            <a:off x="5373688" y="3956050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4" name="AutoShape 8"/>
          <p:cNvSpPr>
            <a:spLocks noChangeArrowheads="1"/>
          </p:cNvSpPr>
          <p:nvPr/>
        </p:nvSpPr>
        <p:spPr bwMode="gray">
          <a:xfrm rot="10800000">
            <a:off x="2963863" y="3949700"/>
            <a:ext cx="863600" cy="288925"/>
          </a:xfrm>
          <a:prstGeom prst="rightArrow">
            <a:avLst>
              <a:gd name="adj1" fmla="val 35167"/>
              <a:gd name="adj2" fmla="val 12104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5" name="Oval 9"/>
          <p:cNvSpPr>
            <a:spLocks noChangeArrowheads="1"/>
          </p:cNvSpPr>
          <p:nvPr/>
        </p:nvSpPr>
        <p:spPr bwMode="auto">
          <a:xfrm>
            <a:off x="2684463" y="2198688"/>
            <a:ext cx="3743325" cy="3744912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086" name="Text Box 10"/>
          <p:cNvSpPr txBox="1">
            <a:spLocks noChangeArrowheads="1"/>
          </p:cNvSpPr>
          <p:nvPr/>
        </p:nvSpPr>
        <p:spPr bwMode="auto">
          <a:xfrm>
            <a:off x="5732463" y="2111375"/>
            <a:ext cx="1181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000">
                <a:ea typeface="굴림" panose="020B0600000101010101" pitchFamily="50" charset="-127"/>
              </a:rPr>
              <a:t>부항치료</a:t>
            </a:r>
          </a:p>
        </p:txBody>
      </p:sp>
      <p:sp>
        <p:nvSpPr>
          <p:cNvPr id="3087" name="Text Box 11"/>
          <p:cNvSpPr txBox="1">
            <a:spLocks noChangeArrowheads="1"/>
          </p:cNvSpPr>
          <p:nvPr/>
        </p:nvSpPr>
        <p:spPr bwMode="auto">
          <a:xfrm>
            <a:off x="2482850" y="2111375"/>
            <a:ext cx="931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000">
                <a:ea typeface="굴림" panose="020B0600000101010101" pitchFamily="50" charset="-127"/>
              </a:rPr>
              <a:t>침치료</a:t>
            </a:r>
          </a:p>
        </p:txBody>
      </p:sp>
      <p:sp>
        <p:nvSpPr>
          <p:cNvPr id="3088" name="Text Box 12"/>
          <p:cNvSpPr txBox="1">
            <a:spLocks noChangeArrowheads="1"/>
          </p:cNvSpPr>
          <p:nvPr/>
        </p:nvSpPr>
        <p:spPr bwMode="auto">
          <a:xfrm>
            <a:off x="6646863" y="3863975"/>
            <a:ext cx="1430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000">
                <a:ea typeface="굴림" panose="020B0600000101010101" pitchFamily="50" charset="-127"/>
              </a:rPr>
              <a:t>전기침치료</a:t>
            </a:r>
          </a:p>
        </p:txBody>
      </p:sp>
      <p:sp>
        <p:nvSpPr>
          <p:cNvPr id="3089" name="Text Box 13"/>
          <p:cNvSpPr txBox="1">
            <a:spLocks noChangeArrowheads="1"/>
          </p:cNvSpPr>
          <p:nvPr/>
        </p:nvSpPr>
        <p:spPr bwMode="auto">
          <a:xfrm>
            <a:off x="5732463" y="5464175"/>
            <a:ext cx="1181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000">
                <a:ea typeface="굴림" panose="020B0600000101010101" pitchFamily="50" charset="-127"/>
              </a:rPr>
              <a:t>한약치료</a:t>
            </a:r>
          </a:p>
        </p:txBody>
      </p:sp>
      <p:sp>
        <p:nvSpPr>
          <p:cNvPr id="3090" name="Text Box 14"/>
          <p:cNvSpPr txBox="1">
            <a:spLocks noChangeArrowheads="1"/>
          </p:cNvSpPr>
          <p:nvPr/>
        </p:nvSpPr>
        <p:spPr bwMode="auto">
          <a:xfrm>
            <a:off x="1568450" y="3863975"/>
            <a:ext cx="931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000">
                <a:ea typeface="굴림" panose="020B0600000101010101" pitchFamily="50" charset="-127"/>
              </a:rPr>
              <a:t>구치료</a:t>
            </a:r>
          </a:p>
        </p:txBody>
      </p:sp>
      <p:sp>
        <p:nvSpPr>
          <p:cNvPr id="3091" name="Text Box 15"/>
          <p:cNvSpPr txBox="1">
            <a:spLocks noChangeArrowheads="1"/>
          </p:cNvSpPr>
          <p:nvPr/>
        </p:nvSpPr>
        <p:spPr bwMode="auto">
          <a:xfrm>
            <a:off x="1752600" y="5414963"/>
            <a:ext cx="1585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ko-KR" sz="2000">
                <a:ea typeface="굴림" panose="020B0600000101010101" pitchFamily="50" charset="-127"/>
              </a:rPr>
              <a:t>Taping </a:t>
            </a:r>
            <a:r>
              <a:rPr lang="ko-KR" altLang="en-US" sz="2000">
                <a:ea typeface="굴림" panose="020B0600000101010101" pitchFamily="50" charset="-127"/>
              </a:rPr>
              <a:t>치료</a:t>
            </a:r>
          </a:p>
        </p:txBody>
      </p:sp>
      <p:sp>
        <p:nvSpPr>
          <p:cNvPr id="224272" name="Oval 16"/>
          <p:cNvSpPr>
            <a:spLocks noChangeArrowheads="1"/>
          </p:cNvSpPr>
          <p:nvPr/>
        </p:nvSpPr>
        <p:spPr bwMode="gray">
          <a:xfrm>
            <a:off x="2541588" y="39766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3" name="Oval 17"/>
          <p:cNvSpPr>
            <a:spLocks noChangeArrowheads="1"/>
          </p:cNvSpPr>
          <p:nvPr/>
        </p:nvSpPr>
        <p:spPr bwMode="gray">
          <a:xfrm>
            <a:off x="3455988" y="23256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4" name="Oval 18"/>
          <p:cNvSpPr>
            <a:spLocks noChangeArrowheads="1"/>
          </p:cNvSpPr>
          <p:nvPr/>
        </p:nvSpPr>
        <p:spPr bwMode="gray">
          <a:xfrm>
            <a:off x="5360988" y="23256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5" name="Oval 19"/>
          <p:cNvSpPr>
            <a:spLocks noChangeArrowheads="1"/>
          </p:cNvSpPr>
          <p:nvPr/>
        </p:nvSpPr>
        <p:spPr bwMode="gray">
          <a:xfrm>
            <a:off x="3379788" y="55260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6" name="Oval 20"/>
          <p:cNvSpPr>
            <a:spLocks noChangeArrowheads="1"/>
          </p:cNvSpPr>
          <p:nvPr/>
        </p:nvSpPr>
        <p:spPr bwMode="gray">
          <a:xfrm>
            <a:off x="5360988" y="55260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7" name="Oval 21"/>
          <p:cNvSpPr>
            <a:spLocks noChangeArrowheads="1"/>
          </p:cNvSpPr>
          <p:nvPr/>
        </p:nvSpPr>
        <p:spPr bwMode="gray">
          <a:xfrm>
            <a:off x="6275388" y="3963988"/>
            <a:ext cx="304800" cy="304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8" name="Oval 22"/>
          <p:cNvSpPr>
            <a:spLocks noChangeArrowheads="1"/>
          </p:cNvSpPr>
          <p:nvPr/>
        </p:nvSpPr>
        <p:spPr bwMode="gray">
          <a:xfrm>
            <a:off x="3724275" y="3228975"/>
            <a:ext cx="1703388" cy="1687513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79" name="Oval 23"/>
          <p:cNvSpPr>
            <a:spLocks noChangeArrowheads="1"/>
          </p:cNvSpPr>
          <p:nvPr/>
        </p:nvSpPr>
        <p:spPr bwMode="gray">
          <a:xfrm>
            <a:off x="3719513" y="3233738"/>
            <a:ext cx="1703387" cy="1687512"/>
          </a:xfrm>
          <a:prstGeom prst="ellipse">
            <a:avLst/>
          </a:prstGeom>
          <a:gradFill rotWithShape="1">
            <a:gsLst>
              <a:gs pos="0">
                <a:schemeClr val="hlink">
                  <a:alpha val="32001"/>
                </a:schemeClr>
              </a:gs>
              <a:gs pos="100000">
                <a:schemeClr val="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80" name="Oval 24"/>
          <p:cNvSpPr>
            <a:spLocks noChangeArrowheads="1"/>
          </p:cNvSpPr>
          <p:nvPr/>
        </p:nvSpPr>
        <p:spPr bwMode="gray">
          <a:xfrm>
            <a:off x="3835400" y="3338513"/>
            <a:ext cx="1481138" cy="14668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224281" name="Oval 25"/>
          <p:cNvSpPr>
            <a:spLocks noChangeArrowheads="1"/>
          </p:cNvSpPr>
          <p:nvPr/>
        </p:nvSpPr>
        <p:spPr bwMode="gray">
          <a:xfrm>
            <a:off x="3848100" y="3316288"/>
            <a:ext cx="1481138" cy="14668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3102" name="Oval 26"/>
          <p:cNvSpPr>
            <a:spLocks noChangeArrowheads="1"/>
          </p:cNvSpPr>
          <p:nvPr/>
        </p:nvSpPr>
        <p:spPr bwMode="gray">
          <a:xfrm>
            <a:off x="3910013" y="3413125"/>
            <a:ext cx="1333500" cy="1320800"/>
          </a:xfrm>
          <a:prstGeom prst="ellipse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grpSp>
        <p:nvGrpSpPr>
          <p:cNvPr id="3103" name="Group 27"/>
          <p:cNvGrpSpPr>
            <a:grpSpLocks/>
          </p:cNvGrpSpPr>
          <p:nvPr/>
        </p:nvGrpSpPr>
        <p:grpSpPr bwMode="auto">
          <a:xfrm>
            <a:off x="3930650" y="3432175"/>
            <a:ext cx="1290638" cy="1277938"/>
            <a:chOff x="4166" y="1706"/>
            <a:chExt cx="1252" cy="1252"/>
          </a:xfrm>
        </p:grpSpPr>
        <p:sp>
          <p:nvSpPr>
            <p:cNvPr id="3105" name="Oval 28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3106" name="Oval 29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3107" name="Oval 30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3108" name="Oval 31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</p:grpSp>
      <p:sp>
        <p:nvSpPr>
          <p:cNvPr id="3104" name="Text Box 32"/>
          <p:cNvSpPr txBox="1">
            <a:spLocks noChangeArrowheads="1"/>
          </p:cNvSpPr>
          <p:nvPr/>
        </p:nvSpPr>
        <p:spPr bwMode="gray">
          <a:xfrm>
            <a:off x="4238625" y="3711575"/>
            <a:ext cx="682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ko-KR" altLang="en-US" sz="2000">
                <a:solidFill>
                  <a:srgbClr val="000000"/>
                </a:solidFill>
                <a:ea typeface="굴림" panose="020B0600000101010101" pitchFamily="50" charset="-127"/>
              </a:rPr>
              <a:t>치료</a:t>
            </a:r>
          </a:p>
          <a:p>
            <a:pPr algn="ctr"/>
            <a:r>
              <a:rPr lang="ko-KR" altLang="en-US" sz="2000">
                <a:solidFill>
                  <a:srgbClr val="000000"/>
                </a:solidFill>
                <a:ea typeface="굴림" panose="020B0600000101010101" pitchFamily="50" charset="-127"/>
              </a:rPr>
              <a:t>방법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2290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 smtClean="0">
                <a:ea typeface="굴림" pitchFamily="50" charset="-127"/>
              </a:rPr>
              <a:t>중풍환자는 왜 침을 맞아야 하는가</a:t>
            </a:r>
            <a:r>
              <a:rPr lang="en-US" altLang="ko-KR" sz="2800" smtClean="0">
                <a:ea typeface="굴림" pitchFamily="50" charset="-127"/>
              </a:rPr>
              <a:t>???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71563"/>
            <a:ext cx="4038600" cy="4757737"/>
          </a:xfrm>
        </p:spPr>
        <p:txBody>
          <a:bodyPr/>
          <a:lstStyle/>
          <a:p>
            <a:pPr eaLnBrk="1" hangingPunct="1"/>
            <a:endParaRPr lang="ko-KR" altLang="en-US" sz="2400" smtClean="0"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z="2400" smtClean="0">
                <a:ea typeface="굴림" panose="020B0600000101010101" pitchFamily="50" charset="-127"/>
              </a:rPr>
              <a:t>기혈순환을 원활히 함</a:t>
            </a:r>
            <a:endParaRPr lang="en-US" altLang="ko-KR" sz="2400" smtClean="0">
              <a:ea typeface="굴림" panose="020B0600000101010101" pitchFamily="50" charset="-127"/>
            </a:endParaRPr>
          </a:p>
          <a:p>
            <a:pPr eaLnBrk="1" hangingPunct="1"/>
            <a:endParaRPr lang="ko-KR" altLang="en-US" sz="2400" smtClean="0">
              <a:ea typeface="굴림" panose="020B0600000101010101" pitchFamily="50" charset="-127"/>
            </a:endParaRPr>
          </a:p>
          <a:p>
            <a:pPr eaLnBrk="1" hangingPunct="1"/>
            <a:endParaRPr lang="en-US" altLang="ko-KR" sz="2400" smtClean="0">
              <a:ea typeface="굴림" panose="020B0600000101010101" pitchFamily="50" charset="-127"/>
            </a:endParaRPr>
          </a:p>
          <a:p>
            <a:pPr eaLnBrk="1" hangingPunct="1"/>
            <a:endParaRPr lang="ko-KR" altLang="en-US" sz="2400" smtClean="0"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z="2400" smtClean="0">
                <a:ea typeface="굴림" panose="020B0600000101010101" pitchFamily="50" charset="-127"/>
              </a:rPr>
              <a:t>한열허실의 균형 조절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71563"/>
            <a:ext cx="4038600" cy="5429250"/>
          </a:xfrm>
        </p:spPr>
        <p:txBody>
          <a:bodyPr/>
          <a:lstStyle/>
          <a:p>
            <a:pPr eaLnBrk="1" hangingPunct="1"/>
            <a:endParaRPr lang="ko-KR" altLang="en-US" sz="2400" dirty="0" smtClean="0"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z="2400" dirty="0" smtClean="0">
                <a:ea typeface="굴림" panose="020B0600000101010101" pitchFamily="50" charset="-127"/>
              </a:rPr>
              <a:t>뇌로 가는 혈액의 양 증가</a:t>
            </a:r>
          </a:p>
          <a:p>
            <a:pPr eaLnBrk="1" hangingPunct="1"/>
            <a:endParaRPr lang="ko-KR" altLang="en-US" sz="2400" dirty="0" smtClean="0">
              <a:ea typeface="굴림" panose="020B0600000101010101" pitchFamily="50" charset="-127"/>
            </a:endParaRPr>
          </a:p>
          <a:p>
            <a:pPr eaLnBrk="1" hangingPunct="1"/>
            <a:endParaRPr lang="en-US" altLang="ko-KR" sz="2400" dirty="0" smtClean="0">
              <a:ea typeface="굴림" panose="020B0600000101010101" pitchFamily="50" charset="-127"/>
            </a:endParaRPr>
          </a:p>
          <a:p>
            <a:pPr eaLnBrk="1" hangingPunct="1"/>
            <a:endParaRPr lang="en-US" altLang="ko-KR" sz="2400" dirty="0" smtClean="0">
              <a:ea typeface="굴림" panose="020B0600000101010101" pitchFamily="50" charset="-127"/>
            </a:endParaRPr>
          </a:p>
          <a:p>
            <a:pPr eaLnBrk="1" hangingPunct="1"/>
            <a:r>
              <a:rPr lang="ko-KR" altLang="en-US" sz="2400" dirty="0" smtClean="0">
                <a:ea typeface="굴림" panose="020B0600000101010101" pitchFamily="50" charset="-127"/>
              </a:rPr>
              <a:t>뇌의 가소성을 </a:t>
            </a:r>
            <a:r>
              <a:rPr lang="ko-KR" altLang="en-US" sz="2400" dirty="0" err="1" smtClean="0">
                <a:ea typeface="굴림" panose="020B0600000101010101" pitchFamily="50" charset="-127"/>
              </a:rPr>
              <a:t>촉진시킴다</a:t>
            </a:r>
            <a:endParaRPr lang="ko-KR" altLang="en-US" sz="2400" dirty="0" smtClean="0">
              <a:ea typeface="굴림" panose="020B0600000101010101" pitchFamily="50" charset="-127"/>
            </a:endParaRPr>
          </a:p>
        </p:txBody>
      </p:sp>
      <p:pic>
        <p:nvPicPr>
          <p:cNvPr id="5530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1995488"/>
            <a:ext cx="3052762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Line 9"/>
          <p:cNvSpPr>
            <a:spLocks noChangeShapeType="1"/>
          </p:cNvSpPr>
          <p:nvPr/>
        </p:nvSpPr>
        <p:spPr bwMode="auto">
          <a:xfrm>
            <a:off x="990600" y="48768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5304" name="AutoShape 10"/>
          <p:cNvSpPr>
            <a:spLocks noChangeArrowheads="1"/>
          </p:cNvSpPr>
          <p:nvPr/>
        </p:nvSpPr>
        <p:spPr bwMode="auto">
          <a:xfrm>
            <a:off x="2057400" y="4876800"/>
            <a:ext cx="609600" cy="533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sp>
        <p:nvSpPr>
          <p:cNvPr id="55305" name="Text Box 11"/>
          <p:cNvSpPr txBox="1">
            <a:spLocks noChangeArrowheads="1"/>
          </p:cNvSpPr>
          <p:nvPr/>
        </p:nvSpPr>
        <p:spPr bwMode="auto">
          <a:xfrm>
            <a:off x="276225" y="43434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>
                <a:ea typeface="굴림" panose="020B0600000101010101" pitchFamily="50" charset="-127"/>
              </a:rPr>
              <a:t>허</a:t>
            </a:r>
          </a:p>
        </p:txBody>
      </p:sp>
      <p:sp>
        <p:nvSpPr>
          <p:cNvPr id="55306" name="Text Box 12"/>
          <p:cNvSpPr txBox="1">
            <a:spLocks noChangeArrowheads="1"/>
          </p:cNvSpPr>
          <p:nvPr/>
        </p:nvSpPr>
        <p:spPr bwMode="auto">
          <a:xfrm>
            <a:off x="2867025" y="43434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>
                <a:ea typeface="굴림" panose="020B0600000101010101" pitchFamily="50" charset="-127"/>
              </a:rPr>
              <a:t>실</a:t>
            </a:r>
          </a:p>
        </p:txBody>
      </p:sp>
      <p:pic>
        <p:nvPicPr>
          <p:cNvPr id="5530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9" t="15625" r="56250" b="22917"/>
          <a:stretch>
            <a:fillRect/>
          </a:stretch>
        </p:blipFill>
        <p:spPr bwMode="auto">
          <a:xfrm>
            <a:off x="5137150" y="3714750"/>
            <a:ext cx="34353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모서리가 둥근 직사각형 10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627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b="1" dirty="0" err="1" smtClean="0">
                <a:hlinkClick r:id="rId2" tooltip="中風七處穴 刺鍼이 腦血流에 미치는 영향"/>
              </a:rPr>
              <a:t>중풍칠처혈</a:t>
            </a:r>
            <a:r>
              <a:rPr lang="ko-KR" altLang="en-US" b="1" dirty="0" smtClean="0">
                <a:hlinkClick r:id="rId2" tooltip="中風七處穴 刺鍼이 腦血流에 미치는 영향"/>
              </a:rPr>
              <a:t> 자침이 </a:t>
            </a:r>
            <a:r>
              <a:rPr lang="ko-KR" altLang="en-US" b="1" dirty="0" err="1" smtClean="0">
                <a:hlinkClick r:id="rId2" tooltip="中風七處穴 刺鍼이 腦血流에 미치는 영향"/>
              </a:rPr>
              <a:t>뇌혈류에</a:t>
            </a:r>
            <a:r>
              <a:rPr lang="ko-KR" altLang="en-US" b="1" dirty="0" smtClean="0">
                <a:hlinkClick r:id="rId2" tooltip="中風七處穴 刺鍼이 腦血流에 미치는 영향"/>
              </a:rPr>
              <a:t> 미치는 영향</a:t>
            </a:r>
            <a:endParaRPr lang="en-US" altLang="ko-KR" b="1" dirty="0" smtClean="0">
              <a:hlinkClick r:id="rId2" tooltip="中風七處穴 刺鍼이 腦血流에 미치는 영향"/>
            </a:endParaRPr>
          </a:p>
          <a:p>
            <a:endParaRPr lang="en-US" altLang="ko-KR" b="1" dirty="0" smtClean="0">
              <a:hlinkClick r:id="rId2" tooltip="中風七處穴 刺鍼이 腦血流에 미치는 영향"/>
            </a:endParaRPr>
          </a:p>
          <a:p>
            <a:r>
              <a:rPr lang="ko-KR" altLang="en-US" dirty="0" smtClean="0">
                <a:hlinkClick r:id="rId3" tooltip="左側 合谷 刺鍼이 腦血流에 미치는 影響에 관한 核醫學的 考察"/>
              </a:rPr>
              <a:t>좌측 </a:t>
            </a:r>
            <a:r>
              <a:rPr lang="ko-KR" altLang="en-US" dirty="0" err="1" smtClean="0">
                <a:hlinkClick r:id="rId3" tooltip="左側 合谷 刺鍼이 腦血流에 미치는 影響에 관한 核醫學的 考察"/>
              </a:rPr>
              <a:t>합곡</a:t>
            </a:r>
            <a:r>
              <a:rPr lang="ko-KR" altLang="en-US" dirty="0" smtClean="0">
                <a:hlinkClick r:id="rId3" tooltip="左側 合谷 刺鍼이 腦血流에 미치는 影響에 관한 核醫學的 考察"/>
              </a:rPr>
              <a:t> </a:t>
            </a:r>
            <a:r>
              <a:rPr lang="ko-KR" altLang="en-US" b="1" dirty="0" smtClean="0">
                <a:hlinkClick r:id="rId3" tooltip="左側 合谷 刺鍼이 腦血流에 미치는 影響에 관한 核醫學的 考察"/>
              </a:rPr>
              <a:t>자침이 </a:t>
            </a:r>
            <a:r>
              <a:rPr lang="ko-KR" altLang="en-US" b="1" dirty="0" err="1" smtClean="0">
                <a:hlinkClick r:id="rId3" tooltip="左側 合谷 刺鍼이 腦血流에 미치는 影響에 관한 核醫學的 考察"/>
              </a:rPr>
              <a:t>뇌혈류에</a:t>
            </a:r>
            <a:r>
              <a:rPr lang="ko-KR" altLang="en-US" b="1" dirty="0" smtClean="0">
                <a:hlinkClick r:id="rId3" tooltip="左側 合谷 刺鍼이 腦血流에 미치는 影響에 관한 核醫學的 考察"/>
              </a:rPr>
              <a:t> 미치는 영향</a:t>
            </a:r>
            <a:r>
              <a:rPr lang="ko-KR" altLang="en-US" dirty="0" smtClean="0">
                <a:hlinkClick r:id="rId3" tooltip="左側 合谷 刺鍼이 腦血流에 미치는 影響에 관한 核醫學的 考察"/>
              </a:rPr>
              <a:t>에 관한 </a:t>
            </a:r>
            <a:r>
              <a:rPr lang="ko-KR" altLang="en-US" dirty="0" err="1" smtClean="0">
                <a:hlinkClick r:id="rId3" tooltip="左側 合谷 刺鍼이 腦血流에 미치는 影響에 관한 核醫學的 考察"/>
              </a:rPr>
              <a:t>핵의학적</a:t>
            </a:r>
            <a:r>
              <a:rPr lang="ko-KR" altLang="en-US" dirty="0" smtClean="0">
                <a:hlinkClick r:id="rId3" tooltip="左側 合谷 刺鍼이 腦血流에 미치는 影響에 관한 核醫學的 考察"/>
              </a:rPr>
              <a:t> 고찰 </a:t>
            </a:r>
            <a:endParaRPr lang="en-US" altLang="ko-KR" b="1" dirty="0" smtClean="0">
              <a:hlinkClick r:id="rId2" tooltip="中風七處穴 刺鍼이 腦血流에 미치는 영향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b="1" dirty="0" smtClean="0"/>
              <a:t>백회혈 자침이 </a:t>
            </a:r>
            <a:r>
              <a:rPr lang="ko-KR" altLang="en-US" b="1" dirty="0" err="1" smtClean="0"/>
              <a:t>뇌혈류에</a:t>
            </a:r>
            <a:r>
              <a:rPr lang="ko-KR" altLang="en-US" b="1" dirty="0" smtClean="0"/>
              <a:t> 미치는 영향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ko-KR" altLang="en-US" dirty="0" smtClean="0">
                <a:hlinkClick r:id="rId4" tooltip="大敦·少衝·少府 刺鍼이 腦血流力學에 미치는 영향"/>
              </a:rPr>
              <a:t>대돈</a:t>
            </a:r>
            <a:r>
              <a:rPr lang="en-US" altLang="ko-KR" dirty="0" smtClean="0">
                <a:hlinkClick r:id="rId4" tooltip="大敦·少衝·少府 刺鍼이 腦血流力學에 미치는 영향"/>
              </a:rPr>
              <a:t>·</a:t>
            </a:r>
            <a:r>
              <a:rPr lang="ko-KR" altLang="en-US" dirty="0" err="1" smtClean="0">
                <a:hlinkClick r:id="rId4" tooltip="大敦·少衝·少府 刺鍼이 腦血流力學에 미치는 영향"/>
              </a:rPr>
              <a:t>소충</a:t>
            </a:r>
            <a:r>
              <a:rPr lang="en-US" altLang="ko-KR" dirty="0" smtClean="0">
                <a:hlinkClick r:id="rId4" tooltip="大敦·少衝·少府 刺鍼이 腦血流力學에 미치는 영향"/>
              </a:rPr>
              <a:t>·</a:t>
            </a:r>
            <a:r>
              <a:rPr lang="ko-KR" altLang="en-US" dirty="0" err="1" smtClean="0">
                <a:hlinkClick r:id="rId4" tooltip="大敦·少衝·少府 刺鍼이 腦血流力學에 미치는 영향"/>
              </a:rPr>
              <a:t>소부</a:t>
            </a:r>
            <a:r>
              <a:rPr lang="ko-KR" altLang="en-US" dirty="0" smtClean="0">
                <a:hlinkClick r:id="rId4" tooltip="大敦·少衝·少府 刺鍼이 腦血流力學에 미치는 영향"/>
              </a:rPr>
              <a:t> </a:t>
            </a:r>
            <a:r>
              <a:rPr lang="ko-KR" altLang="en-US" b="1" dirty="0" smtClean="0">
                <a:hlinkClick r:id="rId4" tooltip="大敦·少衝·少府 刺鍼이 腦血流力學에 미치는 영향"/>
              </a:rPr>
              <a:t>자침이 </a:t>
            </a:r>
            <a:r>
              <a:rPr lang="ko-KR" altLang="en-US" b="1" dirty="0" err="1" smtClean="0">
                <a:hlinkClick r:id="rId4" tooltip="大敦·少衝·少府 刺鍼이 腦血流力學에 미치는 영향"/>
              </a:rPr>
              <a:t>뇌혈류</a:t>
            </a:r>
            <a:r>
              <a:rPr lang="ko-KR" altLang="en-US" dirty="0" err="1" smtClean="0">
                <a:hlinkClick r:id="rId4" tooltip="大敦·少衝·少府 刺鍼이 腦血流力學에 미치는 영향"/>
              </a:rPr>
              <a:t>역학에</a:t>
            </a:r>
            <a:r>
              <a:rPr lang="ko-KR" altLang="en-US" dirty="0" smtClean="0">
                <a:hlinkClick r:id="rId4" tooltip="大敦·少衝·少府 刺鍼이 腦血流力學에 미치는 영향"/>
              </a:rPr>
              <a:t> </a:t>
            </a:r>
            <a:r>
              <a:rPr lang="ko-KR" altLang="en-US" b="1" dirty="0" smtClean="0">
                <a:hlinkClick r:id="rId4" tooltip="大敦·少衝·少府 刺鍼이 腦血流力學에 미치는 영향"/>
              </a:rPr>
              <a:t>미치는 영향</a:t>
            </a:r>
            <a:r>
              <a:rPr lang="ko-KR" altLang="en-US" dirty="0" smtClean="0">
                <a:hlinkClick r:id="rId4" tooltip="大敦·少衝·少府 刺鍼이 腦血流力學에 미치는 영향"/>
              </a:rPr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ko-KR" altLang="en-US" sz="3200" dirty="0" smtClean="0">
                <a:ea typeface="굴림" panose="020B0600000101010101" pitchFamily="50" charset="-127"/>
              </a:rPr>
              <a:t>중풍을 예방하고 잘 치료하기 위해서는</a:t>
            </a:r>
            <a:r>
              <a:rPr lang="en-US" altLang="ko-KR" sz="3200" dirty="0" smtClean="0">
                <a:ea typeface="굴림" panose="020B0600000101010101" pitchFamily="50" charset="-127"/>
              </a:rPr>
              <a:t>???</a:t>
            </a:r>
            <a:endParaRPr lang="ko-KR" altLang="en-US" sz="3200" dirty="0" smtClean="0">
              <a:ea typeface="굴림" panose="020B0600000101010101" pitchFamily="50" charset="-127"/>
            </a:endParaRPr>
          </a:p>
        </p:txBody>
      </p:sp>
      <p:grpSp>
        <p:nvGrpSpPr>
          <p:cNvPr id="56323" name="Group 3"/>
          <p:cNvGrpSpPr>
            <a:grpSpLocks/>
          </p:cNvGrpSpPr>
          <p:nvPr/>
        </p:nvGrpSpPr>
        <p:grpSpPr bwMode="auto">
          <a:xfrm>
            <a:off x="1123950" y="1628775"/>
            <a:ext cx="6953250" cy="4848225"/>
            <a:chOff x="708" y="1026"/>
            <a:chExt cx="4380" cy="3054"/>
          </a:xfrm>
        </p:grpSpPr>
        <p:sp>
          <p:nvSpPr>
            <p:cNvPr id="56324" name="AutoShape 4"/>
            <p:cNvSpPr>
              <a:spLocks noChangeArrowheads="1"/>
            </p:cNvSpPr>
            <p:nvPr/>
          </p:nvSpPr>
          <p:spPr bwMode="gray">
            <a:xfrm>
              <a:off x="912" y="1362"/>
              <a:ext cx="3936" cy="2592"/>
            </a:xfrm>
            <a:prstGeom prst="upArrow">
              <a:avLst>
                <a:gd name="adj1" fmla="val 73769"/>
                <a:gd name="adj2" fmla="val 32588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56325" name="Text Box 5"/>
            <p:cNvSpPr txBox="1">
              <a:spLocks noChangeArrowheads="1"/>
            </p:cNvSpPr>
            <p:nvPr/>
          </p:nvSpPr>
          <p:spPr bwMode="auto">
            <a:xfrm>
              <a:off x="1968" y="1026"/>
              <a:ext cx="17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ko-KR" altLang="en-US" sz="2400">
                  <a:solidFill>
                    <a:srgbClr val="000066"/>
                  </a:solidFill>
                  <a:ea typeface="굴림" panose="020B0600000101010101" pitchFamily="50" charset="-127"/>
                </a:rPr>
                <a:t>건강한 사회</a:t>
              </a:r>
            </a:p>
          </p:txBody>
        </p:sp>
        <p:sp>
          <p:nvSpPr>
            <p:cNvPr id="56326" name="AutoShape 6"/>
            <p:cNvSpPr>
              <a:spLocks noChangeArrowheads="1"/>
            </p:cNvSpPr>
            <p:nvPr/>
          </p:nvSpPr>
          <p:spPr bwMode="gray">
            <a:xfrm>
              <a:off x="1536" y="2130"/>
              <a:ext cx="2688" cy="1944"/>
            </a:xfrm>
            <a:prstGeom prst="upArrow">
              <a:avLst>
                <a:gd name="adj1" fmla="val 72694"/>
                <a:gd name="adj2" fmla="val 3393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rgbClr val="EAEAEA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grpSp>
          <p:nvGrpSpPr>
            <p:cNvPr id="56327" name="Group 7"/>
            <p:cNvGrpSpPr>
              <a:grpSpLocks/>
            </p:cNvGrpSpPr>
            <p:nvPr/>
          </p:nvGrpSpPr>
          <p:grpSpPr bwMode="auto">
            <a:xfrm>
              <a:off x="2124" y="3102"/>
              <a:ext cx="1440" cy="972"/>
              <a:chOff x="1440" y="3000"/>
              <a:chExt cx="1440" cy="1008"/>
            </a:xfrm>
          </p:grpSpPr>
          <p:sp>
            <p:nvSpPr>
              <p:cNvPr id="56336" name="AutoShape 8"/>
              <p:cNvSpPr>
                <a:spLocks noChangeArrowheads="1"/>
              </p:cNvSpPr>
              <p:nvPr/>
            </p:nvSpPr>
            <p:spPr bwMode="gray">
              <a:xfrm>
                <a:off x="1440" y="3000"/>
                <a:ext cx="1440" cy="1008"/>
              </a:xfrm>
              <a:prstGeom prst="upArrow">
                <a:avLst>
                  <a:gd name="adj1" fmla="val 78306"/>
                  <a:gd name="adj2" fmla="val 48213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ko-KR" altLang="en-US">
                  <a:ea typeface="굴림" panose="020B0600000101010101" pitchFamily="50" charset="-127"/>
                </a:endParaRPr>
              </a:p>
            </p:txBody>
          </p:sp>
          <p:sp>
            <p:nvSpPr>
              <p:cNvPr id="56337" name="Text Box 9"/>
              <p:cNvSpPr txBox="1">
                <a:spLocks noChangeArrowheads="1"/>
              </p:cNvSpPr>
              <p:nvPr/>
            </p:nvSpPr>
            <p:spPr bwMode="gray">
              <a:xfrm>
                <a:off x="1680" y="3409"/>
                <a:ext cx="908" cy="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ko-KR" altLang="en-US" sz="1600">
                    <a:ea typeface="굴림" panose="020B0600000101010101" pitchFamily="50" charset="-127"/>
                  </a:rPr>
                  <a:t>개인의 노력</a:t>
                </a:r>
              </a:p>
              <a:p>
                <a:r>
                  <a:rPr lang="ko-KR" altLang="en-US" sz="1600">
                    <a:ea typeface="굴림" panose="020B0600000101010101" pitchFamily="50" charset="-127"/>
                  </a:rPr>
                  <a:t>긍정적인 사고</a:t>
                </a:r>
              </a:p>
            </p:txBody>
          </p:sp>
        </p:grpSp>
        <p:grpSp>
          <p:nvGrpSpPr>
            <p:cNvPr id="56328" name="Group 10"/>
            <p:cNvGrpSpPr>
              <a:grpSpLocks/>
            </p:cNvGrpSpPr>
            <p:nvPr/>
          </p:nvGrpSpPr>
          <p:grpSpPr bwMode="auto">
            <a:xfrm>
              <a:off x="3552" y="3076"/>
              <a:ext cx="1536" cy="1004"/>
              <a:chOff x="3552" y="3052"/>
              <a:chExt cx="1536" cy="1018"/>
            </a:xfrm>
          </p:grpSpPr>
          <p:sp>
            <p:nvSpPr>
              <p:cNvPr id="56334" name="AutoShape 11"/>
              <p:cNvSpPr>
                <a:spLocks noChangeArrowheads="1"/>
              </p:cNvSpPr>
              <p:nvPr/>
            </p:nvSpPr>
            <p:spPr bwMode="gray">
              <a:xfrm>
                <a:off x="3552" y="3052"/>
                <a:ext cx="1536" cy="1018"/>
              </a:xfrm>
              <a:prstGeom prst="upArrow">
                <a:avLst>
                  <a:gd name="adj1" fmla="val 78306"/>
                  <a:gd name="adj2" fmla="val 48213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ko-KR" altLang="en-US">
                  <a:ea typeface="굴림" panose="020B0600000101010101" pitchFamily="50" charset="-127"/>
                </a:endParaRPr>
              </a:p>
            </p:txBody>
          </p:sp>
          <p:sp>
            <p:nvSpPr>
              <p:cNvPr id="56335" name="Text Box 12"/>
              <p:cNvSpPr txBox="1">
                <a:spLocks noChangeArrowheads="1"/>
              </p:cNvSpPr>
              <p:nvPr/>
            </p:nvSpPr>
            <p:spPr bwMode="gray">
              <a:xfrm>
                <a:off x="3804" y="3498"/>
                <a:ext cx="1232" cy="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ko-KR" altLang="en-US" sz="1600">
                    <a:ea typeface="굴림" panose="020B0600000101010101" pitchFamily="50" charset="-127"/>
                  </a:rPr>
                  <a:t>가족 및 주변의 도움</a:t>
                </a:r>
              </a:p>
              <a:p>
                <a:r>
                  <a:rPr lang="ko-KR" altLang="en-US" sz="1600">
                    <a:ea typeface="굴림" panose="020B0600000101010101" pitchFamily="50" charset="-127"/>
                  </a:rPr>
                  <a:t>사회의 도움</a:t>
                </a:r>
              </a:p>
            </p:txBody>
          </p:sp>
        </p:grpSp>
        <p:sp>
          <p:nvSpPr>
            <p:cNvPr id="56329" name="Text Box 13"/>
            <p:cNvSpPr txBox="1">
              <a:spLocks noChangeArrowheads="1"/>
            </p:cNvSpPr>
            <p:nvPr/>
          </p:nvSpPr>
          <p:spPr bwMode="gray">
            <a:xfrm>
              <a:off x="2323" y="2705"/>
              <a:ext cx="110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ko-KR" altLang="en-US" sz="2000">
                  <a:solidFill>
                    <a:srgbClr val="FFFFFF"/>
                  </a:solidFill>
                  <a:ea typeface="굴림" panose="020B0600000101010101" pitchFamily="50" charset="-127"/>
                </a:rPr>
                <a:t>예방</a:t>
              </a:r>
              <a:r>
                <a:rPr lang="en-US" altLang="ko-KR" sz="2000">
                  <a:solidFill>
                    <a:srgbClr val="FFFFFF"/>
                  </a:solidFill>
                  <a:ea typeface="굴림" panose="020B0600000101010101" pitchFamily="50" charset="-127"/>
                </a:rPr>
                <a:t>, </a:t>
              </a:r>
              <a:r>
                <a:rPr lang="ko-KR" altLang="en-US" sz="2000">
                  <a:solidFill>
                    <a:srgbClr val="FFFFFF"/>
                  </a:solidFill>
                  <a:ea typeface="굴림" panose="020B0600000101010101" pitchFamily="50" charset="-127"/>
                </a:rPr>
                <a:t>재활 및</a:t>
              </a:r>
            </a:p>
            <a:p>
              <a:pPr algn="ctr"/>
              <a:r>
                <a:rPr lang="ko-KR" altLang="en-US" sz="2000">
                  <a:solidFill>
                    <a:srgbClr val="FFFFFF"/>
                  </a:solidFill>
                  <a:ea typeface="굴림" panose="020B0600000101010101" pitchFamily="50" charset="-127"/>
                </a:rPr>
                <a:t>재발방지 치료</a:t>
              </a:r>
            </a:p>
          </p:txBody>
        </p:sp>
        <p:sp>
          <p:nvSpPr>
            <p:cNvPr id="56330" name="Text Box 14"/>
            <p:cNvSpPr txBox="1">
              <a:spLocks noChangeArrowheads="1"/>
            </p:cNvSpPr>
            <p:nvPr/>
          </p:nvSpPr>
          <p:spPr bwMode="gray">
            <a:xfrm>
              <a:off x="2225" y="1730"/>
              <a:ext cx="13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ko-KR" altLang="en-US" sz="2000">
                  <a:solidFill>
                    <a:srgbClr val="FFFFFF"/>
                  </a:solidFill>
                  <a:ea typeface="굴림" panose="020B0600000101010101" pitchFamily="50" charset="-127"/>
                </a:rPr>
                <a:t>건강한 삶을 유지</a:t>
              </a:r>
            </a:p>
            <a:p>
              <a:pPr algn="ctr"/>
              <a:r>
                <a:rPr lang="ko-KR" altLang="en-US" sz="2000">
                  <a:solidFill>
                    <a:srgbClr val="FFFFFF"/>
                  </a:solidFill>
                  <a:ea typeface="굴림" panose="020B0600000101010101" pitchFamily="50" charset="-127"/>
                </a:rPr>
                <a:t>삶의 질 개선</a:t>
              </a:r>
            </a:p>
          </p:txBody>
        </p:sp>
        <p:grpSp>
          <p:nvGrpSpPr>
            <p:cNvPr id="56331" name="Group 15"/>
            <p:cNvGrpSpPr>
              <a:grpSpLocks/>
            </p:cNvGrpSpPr>
            <p:nvPr/>
          </p:nvGrpSpPr>
          <p:grpSpPr bwMode="auto">
            <a:xfrm>
              <a:off x="708" y="3108"/>
              <a:ext cx="1440" cy="972"/>
              <a:chOff x="1440" y="3000"/>
              <a:chExt cx="1440" cy="1008"/>
            </a:xfrm>
          </p:grpSpPr>
          <p:sp>
            <p:nvSpPr>
              <p:cNvPr id="56332" name="AutoShape 16"/>
              <p:cNvSpPr>
                <a:spLocks noChangeArrowheads="1"/>
              </p:cNvSpPr>
              <p:nvPr/>
            </p:nvSpPr>
            <p:spPr bwMode="gray">
              <a:xfrm>
                <a:off x="1440" y="3000"/>
                <a:ext cx="1440" cy="1008"/>
              </a:xfrm>
              <a:prstGeom prst="upArrow">
                <a:avLst>
                  <a:gd name="adj1" fmla="val 78306"/>
                  <a:gd name="adj2" fmla="val 48213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ko-KR" altLang="en-US">
                  <a:ea typeface="굴림" panose="020B0600000101010101" pitchFamily="50" charset="-127"/>
                </a:endParaRPr>
              </a:p>
            </p:txBody>
          </p:sp>
          <p:sp>
            <p:nvSpPr>
              <p:cNvPr id="56333" name="Text Box 17"/>
              <p:cNvSpPr txBox="1">
                <a:spLocks noChangeArrowheads="1"/>
              </p:cNvSpPr>
              <p:nvPr/>
            </p:nvSpPr>
            <p:spPr bwMode="gray">
              <a:xfrm>
                <a:off x="1680" y="3409"/>
                <a:ext cx="994" cy="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ko-KR" altLang="en-US" sz="1600">
                    <a:ea typeface="굴림" panose="020B0600000101010101" pitchFamily="50" charset="-127"/>
                  </a:rPr>
                  <a:t>의료적 처치</a:t>
                </a:r>
              </a:p>
              <a:p>
                <a:r>
                  <a:rPr lang="en-US" altLang="ko-KR" sz="1600">
                    <a:ea typeface="굴림" panose="020B0600000101010101" pitchFamily="50" charset="-127"/>
                  </a:rPr>
                  <a:t>(</a:t>
                </a:r>
                <a:r>
                  <a:rPr lang="ko-KR" altLang="en-US" sz="1600">
                    <a:ea typeface="굴림" panose="020B0600000101010101" pitchFamily="50" charset="-127"/>
                  </a:rPr>
                  <a:t>한의학 양의학</a:t>
                </a:r>
                <a:r>
                  <a:rPr lang="en-US" altLang="ko-KR" sz="1600">
                    <a:ea typeface="굴림" panose="020B0600000101010101" pitchFamily="50" charset="-127"/>
                  </a:rPr>
                  <a:t>)</a:t>
                </a:r>
                <a:endParaRPr lang="ko-KR" altLang="en-US" sz="1600">
                  <a:ea typeface="굴림" panose="020B0600000101010101" pitchFamily="50" charset="-127"/>
                </a:endParaRPr>
              </a:p>
            </p:txBody>
          </p:sp>
        </p:grpSp>
      </p:grpSp>
      <p:pic>
        <p:nvPicPr>
          <p:cNvPr id="56340" name="Picture 20" descr="Eidf_Eidf_DSC_2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87" y="1196752"/>
            <a:ext cx="8064375" cy="5365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모서리가 둥근 직사각형 18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369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23" t="33333" r="66249" b="27083"/>
          <a:stretch>
            <a:fillRect/>
          </a:stretch>
        </p:blipFill>
        <p:spPr bwMode="auto">
          <a:xfrm>
            <a:off x="5981700" y="2571750"/>
            <a:ext cx="28575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 smtClean="0">
                <a:ea typeface="굴림" pitchFamily="50" charset="-127"/>
              </a:rPr>
              <a:t>중풍환자를 발견하거나 중풍이 느껴진다면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444625"/>
            <a:ext cx="7858125" cy="4000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ko-KR" altLang="en-US" smtClean="0">
                <a:ea typeface="굴림" panose="020B0600000101010101" pitchFamily="50" charset="-127"/>
              </a:rPr>
              <a:t>중풍초기</a:t>
            </a:r>
            <a:endParaRPr lang="en-US" altLang="ko-KR" smtClean="0">
              <a:ea typeface="굴림" panose="020B0600000101010101" pitchFamily="50" charset="-127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ko-KR" smtClean="0">
                <a:latin typeface="Arial" panose="020B0604020202020204" pitchFamily="34" charset="0"/>
                <a:ea typeface="굴림" panose="020B0600000101010101" pitchFamily="50" charset="-127"/>
              </a:rPr>
              <a:t>119 </a:t>
            </a: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호출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가까운 중풍전문병원으로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처음 방문 병원에서 </a:t>
            </a:r>
            <a:r>
              <a:rPr lang="ko-KR" altLang="en-US" b="1" smtClean="0">
                <a:solidFill>
                  <a:srgbClr val="CC0000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안정이 최우선</a:t>
            </a:r>
            <a:endParaRPr lang="en-US" altLang="ko-KR" b="1" smtClean="0">
              <a:solidFill>
                <a:srgbClr val="CC0000"/>
              </a:solidFill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lvl="1" eaLnBrk="1" hangingPunct="1">
              <a:lnSpc>
                <a:spcPct val="90000"/>
              </a:lnSpc>
            </a:pP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악화 및 재발방지</a:t>
            </a:r>
          </a:p>
          <a:p>
            <a:pPr lvl="1" eaLnBrk="1" hangingPunct="1">
              <a:lnSpc>
                <a:spcPct val="90000"/>
              </a:lnSpc>
            </a:pPr>
            <a:endParaRPr lang="en-US" altLang="ko-KR" smtClean="0">
              <a:latin typeface="Arial" panose="020B0604020202020204" pitchFamily="34" charset="0"/>
              <a:ea typeface="굴림" panose="020B0600000101010101" pitchFamily="50" charset="-127"/>
            </a:endParaRPr>
          </a:p>
          <a:p>
            <a:pPr eaLnBrk="1" hangingPunct="1">
              <a:lnSpc>
                <a:spcPct val="90000"/>
              </a:lnSpc>
            </a:pPr>
            <a:r>
              <a:rPr lang="ko-KR" altLang="en-US" smtClean="0">
                <a:ea typeface="굴림" panose="020B0600000101010101" pitchFamily="50" charset="-127"/>
              </a:rPr>
              <a:t>중풍회복기</a:t>
            </a:r>
            <a:endParaRPr lang="en-US" altLang="ko-KR" smtClean="0">
              <a:ea typeface="굴림" panose="020B0600000101010101" pitchFamily="50" charset="-127"/>
            </a:endParaRPr>
          </a:p>
          <a:p>
            <a:pPr lvl="1" eaLnBrk="1" hangingPunct="1">
              <a:lnSpc>
                <a:spcPct val="90000"/>
              </a:lnSpc>
            </a:pPr>
            <a:r>
              <a:rPr lang="ko-KR" altLang="en-US" smtClean="0">
                <a:latin typeface="Arial" panose="020B0604020202020204" pitchFamily="34" charset="0"/>
                <a:ea typeface="굴림" panose="020B0600000101010101" pitchFamily="50" charset="-127"/>
              </a:rPr>
              <a:t>중풍회복기에는 재활 및 재발방지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7007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concierge_podium_writing_reservations_md_wh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852738"/>
            <a:ext cx="2314575" cy="3600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0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 sz="3200" smtClean="0">
                <a:ea typeface="굴림" panose="020B0600000101010101" pitchFamily="50" charset="-127"/>
              </a:rPr>
              <a:t>이런 것을 좀 피해주십시오</a:t>
            </a:r>
            <a:r>
              <a:rPr lang="en-US" altLang="ko-KR" sz="3200" smtClean="0">
                <a:ea typeface="굴림" panose="020B0600000101010101" pitchFamily="50" charset="-127"/>
              </a:rPr>
              <a:t>~~~!!!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ko-KR" altLang="en-US" dirty="0" smtClean="0">
              <a:ea typeface="굴림" panose="020B0600000101010101" pitchFamily="50" charset="-127"/>
            </a:endParaRPr>
          </a:p>
          <a:p>
            <a:endParaRPr lang="en-US" altLang="ko-KR" dirty="0" smtClean="0">
              <a:ea typeface="굴림" panose="020B0600000101010101" pitchFamily="50" charset="-127"/>
            </a:endParaRPr>
          </a:p>
          <a:p>
            <a:endParaRPr lang="en-US" altLang="ko-KR" dirty="0" smtClean="0">
              <a:ea typeface="굴림" panose="020B0600000101010101" pitchFamily="50" charset="-127"/>
            </a:endParaRPr>
          </a:p>
          <a:p>
            <a:endParaRPr lang="en-US" altLang="ko-KR" dirty="0" smtClean="0">
              <a:ea typeface="굴림" panose="020B0600000101010101" pitchFamily="50" charset="-127"/>
            </a:endParaRPr>
          </a:p>
        </p:txBody>
      </p:sp>
      <p:grpSp>
        <p:nvGrpSpPr>
          <p:cNvPr id="102422" name="Group 22"/>
          <p:cNvGrpSpPr>
            <a:grpSpLocks/>
          </p:cNvGrpSpPr>
          <p:nvPr/>
        </p:nvGrpSpPr>
        <p:grpSpPr bwMode="auto">
          <a:xfrm>
            <a:off x="2627313" y="1484313"/>
            <a:ext cx="6048375" cy="558800"/>
            <a:chOff x="1655" y="935"/>
            <a:chExt cx="3810" cy="352"/>
          </a:xfrm>
        </p:grpSpPr>
        <p:sp>
          <p:nvSpPr>
            <p:cNvPr id="102406" name="Rectangle 8"/>
            <p:cNvSpPr>
              <a:spLocks noChangeArrowheads="1"/>
            </p:cNvSpPr>
            <p:nvPr/>
          </p:nvSpPr>
          <p:spPr bwMode="auto">
            <a:xfrm>
              <a:off x="1927" y="988"/>
              <a:ext cx="3538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</a:pPr>
              <a:r>
                <a:rPr lang="ko-KR" altLang="en-US">
                  <a:solidFill>
                    <a:schemeClr val="accent1"/>
                  </a:solidFill>
                  <a:ea typeface="굴림" panose="020B0600000101010101" pitchFamily="50" charset="-127"/>
                </a:rPr>
                <a:t>바빠서 그러는데</a:t>
              </a:r>
              <a:r>
                <a:rPr lang="en-US" altLang="ko-KR">
                  <a:solidFill>
                    <a:schemeClr val="accent1"/>
                  </a:solidFill>
                  <a:ea typeface="굴림" panose="020B0600000101010101" pitchFamily="50" charset="-127"/>
                </a:rPr>
                <a:t>, </a:t>
              </a:r>
              <a:r>
                <a:rPr lang="ko-KR" altLang="en-US">
                  <a:solidFill>
                    <a:schemeClr val="accent1"/>
                  </a:solidFill>
                  <a:ea typeface="굴림" panose="020B0600000101010101" pitchFamily="50" charset="-127"/>
                </a:rPr>
                <a:t>며칠 있다 입원하면 안 될까요</a:t>
              </a:r>
              <a:r>
                <a:rPr lang="en-US" altLang="ko-KR">
                  <a:solidFill>
                    <a:schemeClr val="accent1"/>
                  </a:solidFill>
                  <a:ea typeface="굴림" panose="020B0600000101010101" pitchFamily="50" charset="-127"/>
                </a:rPr>
                <a:t>?</a:t>
              </a:r>
            </a:p>
          </p:txBody>
        </p:sp>
        <p:grpSp>
          <p:nvGrpSpPr>
            <p:cNvPr id="102407" name="Group 14"/>
            <p:cNvGrpSpPr>
              <a:grpSpLocks/>
            </p:cNvGrpSpPr>
            <p:nvPr/>
          </p:nvGrpSpPr>
          <p:grpSpPr bwMode="auto">
            <a:xfrm>
              <a:off x="1655" y="935"/>
              <a:ext cx="318" cy="352"/>
              <a:chOff x="144" y="1008"/>
              <a:chExt cx="359" cy="437"/>
            </a:xfrm>
          </p:grpSpPr>
          <p:pic>
            <p:nvPicPr>
              <p:cNvPr id="102408" name="Picture 15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008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409" name="Rectangle 16"/>
              <p:cNvSpPr>
                <a:spLocks noChangeArrowheads="1"/>
              </p:cNvSpPr>
              <p:nvPr/>
            </p:nvSpPr>
            <p:spPr bwMode="auto">
              <a:xfrm>
                <a:off x="189" y="1173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endParaRPr kumimoji="1" lang="en-US" altLang="ko-KR" b="0">
                  <a:solidFill>
                    <a:srgbClr val="000000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102423" name="Group 23"/>
          <p:cNvGrpSpPr>
            <a:grpSpLocks/>
          </p:cNvGrpSpPr>
          <p:nvPr/>
        </p:nvGrpSpPr>
        <p:grpSpPr bwMode="auto">
          <a:xfrm>
            <a:off x="2627313" y="2708275"/>
            <a:ext cx="6048375" cy="558800"/>
            <a:chOff x="1655" y="1666"/>
            <a:chExt cx="3810" cy="352"/>
          </a:xfrm>
        </p:grpSpPr>
        <p:sp>
          <p:nvSpPr>
            <p:cNvPr id="102410" name="Rectangle 8"/>
            <p:cNvSpPr>
              <a:spLocks noChangeArrowheads="1"/>
            </p:cNvSpPr>
            <p:nvPr/>
          </p:nvSpPr>
          <p:spPr bwMode="auto">
            <a:xfrm>
              <a:off x="1927" y="1719"/>
              <a:ext cx="3538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</a:pPr>
              <a:r>
                <a:rPr lang="ko-KR" altLang="en-US">
                  <a:solidFill>
                    <a:schemeClr val="accent1"/>
                  </a:solidFill>
                  <a:ea typeface="굴림" panose="020B0600000101010101" pitchFamily="50" charset="-127"/>
                </a:rPr>
                <a:t>자식들에게 미안한데</a:t>
              </a:r>
              <a:r>
                <a:rPr lang="en-US" altLang="ko-KR">
                  <a:solidFill>
                    <a:schemeClr val="accent1"/>
                  </a:solidFill>
                  <a:ea typeface="굴림" panose="020B0600000101010101" pitchFamily="50" charset="-127"/>
                </a:rPr>
                <a:t>, </a:t>
              </a:r>
              <a:r>
                <a:rPr lang="ko-KR" altLang="en-US">
                  <a:solidFill>
                    <a:schemeClr val="accent1"/>
                  </a:solidFill>
                  <a:ea typeface="굴림" panose="020B0600000101010101" pitchFamily="50" charset="-127"/>
                </a:rPr>
                <a:t>빨리 퇴원하고 싶어요</a:t>
              </a:r>
              <a:r>
                <a:rPr lang="en-US" altLang="ko-KR">
                  <a:solidFill>
                    <a:schemeClr val="accent1"/>
                  </a:solidFill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102411" name="Group 14"/>
            <p:cNvGrpSpPr>
              <a:grpSpLocks/>
            </p:cNvGrpSpPr>
            <p:nvPr/>
          </p:nvGrpSpPr>
          <p:grpSpPr bwMode="auto">
            <a:xfrm>
              <a:off x="1655" y="1666"/>
              <a:ext cx="318" cy="352"/>
              <a:chOff x="144" y="1008"/>
              <a:chExt cx="359" cy="437"/>
            </a:xfrm>
          </p:grpSpPr>
          <p:pic>
            <p:nvPicPr>
              <p:cNvPr id="102412" name="Picture 15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008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413" name="Rectangle 16"/>
              <p:cNvSpPr>
                <a:spLocks noChangeArrowheads="1"/>
              </p:cNvSpPr>
              <p:nvPr/>
            </p:nvSpPr>
            <p:spPr bwMode="auto">
              <a:xfrm>
                <a:off x="189" y="1173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endParaRPr kumimoji="1" lang="en-US" altLang="ko-KR" b="0">
                  <a:solidFill>
                    <a:srgbClr val="000000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102424" name="Group 24"/>
          <p:cNvGrpSpPr>
            <a:grpSpLocks/>
          </p:cNvGrpSpPr>
          <p:nvPr/>
        </p:nvGrpSpPr>
        <p:grpSpPr bwMode="auto">
          <a:xfrm>
            <a:off x="2627313" y="3932238"/>
            <a:ext cx="6048375" cy="558800"/>
            <a:chOff x="1655" y="2375"/>
            <a:chExt cx="3810" cy="352"/>
          </a:xfrm>
        </p:grpSpPr>
        <p:sp>
          <p:nvSpPr>
            <p:cNvPr id="102414" name="Rectangle 8"/>
            <p:cNvSpPr>
              <a:spLocks noChangeArrowheads="1"/>
            </p:cNvSpPr>
            <p:nvPr/>
          </p:nvSpPr>
          <p:spPr bwMode="auto">
            <a:xfrm>
              <a:off x="1927" y="2428"/>
              <a:ext cx="3538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</a:pPr>
              <a:r>
                <a:rPr lang="ko-KR" altLang="en-US" dirty="0">
                  <a:solidFill>
                    <a:schemeClr val="accent1"/>
                  </a:solidFill>
                  <a:ea typeface="굴림" panose="020B0600000101010101" pitchFamily="50" charset="-127"/>
                </a:rPr>
                <a:t>아무 증상도 없는데</a:t>
              </a:r>
              <a:r>
                <a:rPr lang="en-US" altLang="ko-KR" dirty="0">
                  <a:solidFill>
                    <a:schemeClr val="accent1"/>
                  </a:solidFill>
                  <a:ea typeface="굴림" panose="020B0600000101010101" pitchFamily="50" charset="-127"/>
                </a:rPr>
                <a:t>, </a:t>
              </a:r>
              <a:r>
                <a:rPr lang="ko-KR" altLang="en-US" dirty="0">
                  <a:solidFill>
                    <a:schemeClr val="accent1"/>
                  </a:solidFill>
                  <a:ea typeface="굴림" panose="020B0600000101010101" pitchFamily="50" charset="-127"/>
                </a:rPr>
                <a:t>약을 그만 먹어도 되지 않을까요</a:t>
              </a:r>
              <a:r>
                <a:rPr lang="en-US" altLang="ko-KR" dirty="0">
                  <a:solidFill>
                    <a:schemeClr val="accent1"/>
                  </a:solidFill>
                  <a:ea typeface="굴림" panose="020B0600000101010101" pitchFamily="50" charset="-127"/>
                </a:rPr>
                <a:t>?</a:t>
              </a:r>
            </a:p>
          </p:txBody>
        </p:sp>
        <p:grpSp>
          <p:nvGrpSpPr>
            <p:cNvPr id="102415" name="Group 14"/>
            <p:cNvGrpSpPr>
              <a:grpSpLocks/>
            </p:cNvGrpSpPr>
            <p:nvPr/>
          </p:nvGrpSpPr>
          <p:grpSpPr bwMode="auto">
            <a:xfrm>
              <a:off x="1655" y="2375"/>
              <a:ext cx="318" cy="352"/>
              <a:chOff x="144" y="1008"/>
              <a:chExt cx="359" cy="437"/>
            </a:xfrm>
          </p:grpSpPr>
          <p:pic>
            <p:nvPicPr>
              <p:cNvPr id="102416" name="Picture 15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008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417" name="Rectangle 16"/>
              <p:cNvSpPr>
                <a:spLocks noChangeArrowheads="1"/>
              </p:cNvSpPr>
              <p:nvPr/>
            </p:nvSpPr>
            <p:spPr bwMode="auto">
              <a:xfrm>
                <a:off x="189" y="1173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endParaRPr kumimoji="1" lang="en-US" altLang="ko-KR" b="0">
                  <a:solidFill>
                    <a:srgbClr val="000000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25" name="모서리가 둥근 직사각형 24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9066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뇌심혈관질환의</a:t>
            </a:r>
            <a:r>
              <a:rPr lang="ko-KR" altLang="en-US" dirty="0" smtClean="0"/>
              <a:t> 예방과 관리</a:t>
            </a:r>
            <a:r>
              <a:rPr lang="en-US" altLang="ko-KR" dirty="0" smtClean="0"/>
              <a:t>-</a:t>
            </a:r>
            <a:r>
              <a:rPr lang="ko-KR" altLang="en-US" dirty="0" smtClean="0"/>
              <a:t>운동</a:t>
            </a:r>
            <a:br>
              <a:rPr lang="ko-KR" altLang="en-US" dirty="0" smtClean="0"/>
            </a:br>
            <a:r>
              <a:rPr lang="en-US" altLang="ko-KR" dirty="0" smtClean="0"/>
              <a:t>(1)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효과</a:t>
            </a:r>
          </a:p>
          <a:p>
            <a:r>
              <a:rPr lang="en-US" altLang="ko-KR" dirty="0" smtClean="0"/>
              <a:t>(1) </a:t>
            </a:r>
            <a:r>
              <a:rPr lang="ko-KR" altLang="en-US" dirty="0" err="1" smtClean="0"/>
              <a:t>고지혈증</a:t>
            </a:r>
            <a:r>
              <a:rPr lang="ko-KR" altLang="en-US" dirty="0" smtClean="0"/>
              <a:t> 개선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총콜레스테롤</a:t>
            </a:r>
            <a:r>
              <a:rPr lang="ko-KR" altLang="en-US" dirty="0" smtClean="0"/>
              <a:t> 낮춤 </a:t>
            </a:r>
            <a:r>
              <a:rPr lang="en-US" altLang="ko-KR" dirty="0" smtClean="0"/>
              <a:t>, HDL-</a:t>
            </a:r>
            <a:r>
              <a:rPr lang="ko-KR" altLang="en-US" dirty="0" smtClean="0"/>
              <a:t>콜레스테롤 높임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혈압 조절</a:t>
            </a:r>
          </a:p>
          <a:p>
            <a:r>
              <a:rPr lang="en-US" altLang="ko-KR" dirty="0" smtClean="0"/>
              <a:t>(3) </a:t>
            </a:r>
            <a:r>
              <a:rPr lang="ko-KR" altLang="en-US" dirty="0" smtClean="0"/>
              <a:t>당뇨와 비만 조절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실천방법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걷기의 예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준비운동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스트레칭</a:t>
            </a:r>
            <a:r>
              <a:rPr lang="en-US" altLang="ko-KR" dirty="0" smtClean="0"/>
              <a:t>, 5-10</a:t>
            </a:r>
            <a:r>
              <a:rPr lang="ko-KR" altLang="en-US" dirty="0" smtClean="0"/>
              <a:t>분</a:t>
            </a:r>
          </a:p>
          <a:p>
            <a:r>
              <a:rPr lang="en-US" altLang="ko-KR" dirty="0" smtClean="0"/>
              <a:t>(2) 45</a:t>
            </a:r>
            <a:r>
              <a:rPr lang="ko-KR" altLang="en-US" dirty="0" smtClean="0"/>
              <a:t>분</a:t>
            </a:r>
            <a:r>
              <a:rPr lang="en-US" altLang="ko-KR" dirty="0" smtClean="0"/>
              <a:t>(3KM</a:t>
            </a:r>
            <a:r>
              <a:rPr lang="ko-KR" altLang="en-US" dirty="0" smtClean="0"/>
              <a:t>내외</a:t>
            </a:r>
            <a:r>
              <a:rPr lang="en-US" altLang="ko-KR" dirty="0" smtClean="0"/>
              <a:t>), 4~5</a:t>
            </a:r>
            <a:r>
              <a:rPr lang="ko-KR" altLang="en-US" dirty="0" smtClean="0"/>
              <a:t>회</a:t>
            </a:r>
            <a:r>
              <a:rPr lang="en-US" altLang="ko-KR" dirty="0" smtClean="0"/>
              <a:t>/</a:t>
            </a:r>
            <a:r>
              <a:rPr lang="ko-KR" altLang="en-US" dirty="0" smtClean="0"/>
              <a:t>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꾸준히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올바른 방법</a:t>
            </a:r>
          </a:p>
          <a:p>
            <a:r>
              <a:rPr lang="en-US" altLang="ko-KR" dirty="0" smtClean="0"/>
              <a:t>(3) </a:t>
            </a:r>
            <a:r>
              <a:rPr lang="ko-KR" altLang="en-US" dirty="0" smtClean="0"/>
              <a:t>시간과 장소가 없어서</a:t>
            </a:r>
            <a:r>
              <a:rPr lang="en-US" altLang="ko-KR" dirty="0" smtClean="0"/>
              <a:t>?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대중교통 이용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주차는 먼 곳에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계단을 이용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전화나 리모컨 사용보다는 이동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식후 산책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언덕길 다니기</a:t>
            </a:r>
          </a:p>
          <a:p>
            <a:r>
              <a:rPr lang="en-US" altLang="ko-KR" dirty="0" smtClean="0"/>
              <a:t>(4) </a:t>
            </a:r>
            <a:r>
              <a:rPr lang="ko-KR" altLang="en-US" dirty="0" smtClean="0"/>
              <a:t>마무리 운동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/>
              <a:t>중풍을 왜 무섭고</a:t>
            </a:r>
            <a:r>
              <a:rPr lang="en-US" altLang="ko-KR" sz="3600" dirty="0" smtClean="0"/>
              <a:t>, </a:t>
            </a:r>
            <a:r>
              <a:rPr lang="ko-KR" altLang="en-US" sz="3600" dirty="0" smtClean="0"/>
              <a:t>치료해야 하는가</a:t>
            </a:r>
            <a:r>
              <a:rPr lang="en-US" altLang="ko-KR" sz="3600" dirty="0" smtClean="0"/>
              <a:t>?</a:t>
            </a:r>
            <a:endParaRPr lang="ko-KR" altLang="en-US" sz="3600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pic>
        <p:nvPicPr>
          <p:cNvPr id="8" name="Picture 11" descr="볼1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727075" y="1574800"/>
            <a:ext cx="304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990600" y="15240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latinLnBrk="1">
              <a:lnSpc>
                <a:spcPct val="110000"/>
              </a:lnSpc>
            </a:pPr>
            <a:r>
              <a:rPr kumimoji="1" lang="ko-KR" altLang="en-US">
                <a:latin typeface="HY견고딕" pitchFamily="18" charset="-127"/>
                <a:ea typeface="HY견고딕" pitchFamily="18" charset="-127"/>
              </a:rPr>
              <a:t>한국인 </a:t>
            </a:r>
            <a:r>
              <a:rPr kumimoji="1" lang="ko-KR" altLang="en-US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주요사망원인</a:t>
            </a:r>
            <a:r>
              <a:rPr kumimoji="1" lang="ko-KR" altLang="en-US"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en-US" altLang="ko-KR">
                <a:latin typeface="HY견고딕" pitchFamily="18" charset="-127"/>
                <a:ea typeface="HY견고딕" pitchFamily="18" charset="-127"/>
              </a:rPr>
              <a:t>(2003</a:t>
            </a:r>
            <a:r>
              <a:rPr kumimoji="1" lang="ko-KR" altLang="en-US">
                <a:latin typeface="HY견고딕" pitchFamily="18" charset="-127"/>
                <a:ea typeface="HY견고딕" pitchFamily="18" charset="-127"/>
              </a:rPr>
              <a:t>년</a:t>
            </a:r>
            <a:r>
              <a:rPr kumimoji="1" lang="en-US" altLang="ko-KR"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grpSp>
        <p:nvGrpSpPr>
          <p:cNvPr id="11" name="Group 13"/>
          <p:cNvGrpSpPr>
            <a:grpSpLocks/>
          </p:cNvGrpSpPr>
          <p:nvPr/>
        </p:nvGrpSpPr>
        <p:grpSpPr bwMode="auto">
          <a:xfrm>
            <a:off x="4724400" y="1524000"/>
            <a:ext cx="3692525" cy="457200"/>
            <a:chOff x="458" y="2304"/>
            <a:chExt cx="2326" cy="288"/>
          </a:xfrm>
        </p:grpSpPr>
        <p:pic>
          <p:nvPicPr>
            <p:cNvPr id="12" name="Picture 14" descr="볼1"/>
            <p:cNvPicPr>
              <a:picLocks noChangeAspect="1" noChangeArrowheads="1"/>
            </p:cNvPicPr>
            <p:nvPr/>
          </p:nvPicPr>
          <p:blipFill>
            <a:blip r:embed="rId3" cstate="print">
              <a:lum contrast="24000"/>
            </a:blip>
            <a:srcRect/>
            <a:stretch>
              <a:fillRect/>
            </a:stretch>
          </p:blipFill>
          <p:spPr bwMode="auto">
            <a:xfrm>
              <a:off x="458" y="2336"/>
              <a:ext cx="192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624" y="2304"/>
              <a:ext cx="21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 latinLnBrk="1">
                <a:lnSpc>
                  <a:spcPct val="110000"/>
                </a:lnSpc>
              </a:pPr>
              <a:r>
                <a:rPr kumimoji="1" lang="ko-KR" altLang="en-US">
                  <a:latin typeface="HY견고딕" pitchFamily="18" charset="-127"/>
                  <a:ea typeface="HY견고딕" pitchFamily="18" charset="-127"/>
                </a:rPr>
                <a:t>장기간의 </a:t>
              </a:r>
              <a:r>
                <a:rPr kumimoji="1" lang="ko-KR" altLang="en-US">
                  <a:solidFill>
                    <a:srgbClr val="CC0000"/>
                  </a:solidFill>
                  <a:latin typeface="HY견고딕" pitchFamily="18" charset="-127"/>
                  <a:ea typeface="HY견고딕" pitchFamily="18" charset="-127"/>
                </a:rPr>
                <a:t>장애</a:t>
              </a:r>
              <a:r>
                <a:rPr kumimoji="1" lang="ko-KR" altLang="en-US">
                  <a:latin typeface="HY견고딕" pitchFamily="18" charset="-127"/>
                  <a:ea typeface="HY견고딕" pitchFamily="18" charset="-127"/>
                </a:rPr>
                <a:t>를 유발</a:t>
              </a:r>
            </a:p>
          </p:txBody>
        </p:sp>
      </p:grpSp>
      <p:grpSp>
        <p:nvGrpSpPr>
          <p:cNvPr id="14" name="Group 27"/>
          <p:cNvGrpSpPr>
            <a:grpSpLocks/>
          </p:cNvGrpSpPr>
          <p:nvPr/>
        </p:nvGrpSpPr>
        <p:grpSpPr bwMode="auto">
          <a:xfrm flipH="1">
            <a:off x="762000" y="3505200"/>
            <a:ext cx="3657600" cy="546100"/>
            <a:chOff x="299" y="2643"/>
            <a:chExt cx="3761" cy="1207"/>
          </a:xfrm>
        </p:grpSpPr>
        <p:grpSp>
          <p:nvGrpSpPr>
            <p:cNvPr id="15" name="Group 28"/>
            <p:cNvGrpSpPr>
              <a:grpSpLocks/>
            </p:cNvGrpSpPr>
            <p:nvPr/>
          </p:nvGrpSpPr>
          <p:grpSpPr bwMode="auto">
            <a:xfrm>
              <a:off x="299" y="3143"/>
              <a:ext cx="2437" cy="707"/>
              <a:chOff x="792" y="3996"/>
              <a:chExt cx="1763" cy="394"/>
            </a:xfrm>
          </p:grpSpPr>
          <p:sp>
            <p:nvSpPr>
              <p:cNvPr id="18" name="AutoShape 29"/>
              <p:cNvSpPr>
                <a:spLocks noChangeArrowheads="1"/>
              </p:cNvSpPr>
              <p:nvPr/>
            </p:nvSpPr>
            <p:spPr bwMode="auto">
              <a:xfrm>
                <a:off x="792" y="4273"/>
                <a:ext cx="829" cy="108"/>
              </a:xfrm>
              <a:prstGeom prst="parallelogram">
                <a:avLst>
                  <a:gd name="adj" fmla="val 89365"/>
                </a:avLst>
              </a:prstGeom>
              <a:solidFill>
                <a:srgbClr val="B9CAED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678DD9"/>
                </a:outerShdw>
              </a:effectLst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1325" y="4039"/>
                <a:ext cx="550" cy="351"/>
              </a:xfrm>
              <a:custGeom>
                <a:avLst/>
                <a:gdLst>
                  <a:gd name="T0" fmla="*/ 0 w 545"/>
                  <a:gd name="T1" fmla="*/ 409 h 414"/>
                  <a:gd name="T2" fmla="*/ 180 w 545"/>
                  <a:gd name="T3" fmla="*/ 409 h 414"/>
                  <a:gd name="T4" fmla="*/ 413 w 545"/>
                  <a:gd name="T5" fmla="*/ 67 h 414"/>
                  <a:gd name="T6" fmla="*/ 545 w 545"/>
                  <a:gd name="T7" fmla="*/ 0 h 414"/>
                  <a:gd name="T8" fmla="*/ 217 w 545"/>
                  <a:gd name="T9" fmla="*/ 408 h 414"/>
                  <a:gd name="T10" fmla="*/ 152 w 545"/>
                  <a:gd name="T11" fmla="*/ 414 h 4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45"/>
                  <a:gd name="T19" fmla="*/ 0 h 414"/>
                  <a:gd name="T20" fmla="*/ 545 w 545"/>
                  <a:gd name="T21" fmla="*/ 414 h 4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45" h="414">
                    <a:moveTo>
                      <a:pt x="0" y="409"/>
                    </a:moveTo>
                    <a:lnTo>
                      <a:pt x="180" y="409"/>
                    </a:lnTo>
                    <a:lnTo>
                      <a:pt x="413" y="67"/>
                    </a:lnTo>
                    <a:lnTo>
                      <a:pt x="545" y="0"/>
                    </a:lnTo>
                    <a:lnTo>
                      <a:pt x="217" y="408"/>
                    </a:lnTo>
                    <a:lnTo>
                      <a:pt x="152" y="414"/>
                    </a:lnTo>
                  </a:path>
                </a:pathLst>
              </a:custGeom>
              <a:solidFill>
                <a:srgbClr val="7D9ED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20" name="AutoShape 31"/>
              <p:cNvSpPr>
                <a:spLocks noChangeArrowheads="1"/>
              </p:cNvSpPr>
              <p:nvPr/>
            </p:nvSpPr>
            <p:spPr bwMode="auto">
              <a:xfrm>
                <a:off x="1728" y="3997"/>
                <a:ext cx="827" cy="109"/>
              </a:xfrm>
              <a:prstGeom prst="parallelogram">
                <a:avLst>
                  <a:gd name="adj" fmla="val 89149"/>
                </a:avLst>
              </a:prstGeom>
              <a:solidFill>
                <a:srgbClr val="B9CAED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678DD9"/>
                </a:outerShdw>
              </a:effectLst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2347" y="2729"/>
              <a:ext cx="760" cy="630"/>
            </a:xfrm>
            <a:custGeom>
              <a:avLst/>
              <a:gdLst>
                <a:gd name="T0" fmla="*/ 0 w 545"/>
                <a:gd name="T1" fmla="*/ 409 h 414"/>
                <a:gd name="T2" fmla="*/ 180 w 545"/>
                <a:gd name="T3" fmla="*/ 409 h 414"/>
                <a:gd name="T4" fmla="*/ 413 w 545"/>
                <a:gd name="T5" fmla="*/ 67 h 414"/>
                <a:gd name="T6" fmla="*/ 545 w 545"/>
                <a:gd name="T7" fmla="*/ 0 h 414"/>
                <a:gd name="T8" fmla="*/ 217 w 545"/>
                <a:gd name="T9" fmla="*/ 408 h 414"/>
                <a:gd name="T10" fmla="*/ 152 w 545"/>
                <a:gd name="T11" fmla="*/ 414 h 4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45"/>
                <a:gd name="T19" fmla="*/ 0 h 414"/>
                <a:gd name="T20" fmla="*/ 545 w 545"/>
                <a:gd name="T21" fmla="*/ 414 h 4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45" h="414">
                  <a:moveTo>
                    <a:pt x="0" y="409"/>
                  </a:moveTo>
                  <a:lnTo>
                    <a:pt x="180" y="409"/>
                  </a:lnTo>
                  <a:lnTo>
                    <a:pt x="413" y="67"/>
                  </a:lnTo>
                  <a:lnTo>
                    <a:pt x="545" y="0"/>
                  </a:lnTo>
                  <a:lnTo>
                    <a:pt x="217" y="408"/>
                  </a:lnTo>
                  <a:lnTo>
                    <a:pt x="152" y="414"/>
                  </a:lnTo>
                </a:path>
              </a:pathLst>
            </a:custGeom>
            <a:solidFill>
              <a:srgbClr val="7D9ED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7" name="AutoShape 33"/>
            <p:cNvSpPr>
              <a:spLocks noChangeArrowheads="1"/>
            </p:cNvSpPr>
            <p:nvPr/>
          </p:nvSpPr>
          <p:spPr bwMode="auto">
            <a:xfrm>
              <a:off x="2914" y="2643"/>
              <a:ext cx="1146" cy="196"/>
            </a:xfrm>
            <a:prstGeom prst="parallelogram">
              <a:avLst>
                <a:gd name="adj" fmla="val 69054"/>
              </a:avLst>
            </a:prstGeom>
            <a:solidFill>
              <a:srgbClr val="B9CAED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678DD9"/>
              </a:outer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</p:grpSp>
      <p:pic>
        <p:nvPicPr>
          <p:cNvPr id="21" name="Picture 34" descr="4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657600"/>
            <a:ext cx="393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5" descr="4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3886200"/>
            <a:ext cx="393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6" descr="4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4114800"/>
            <a:ext cx="393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37"/>
          <p:cNvSpPr>
            <a:spLocks noChangeArrowheads="1"/>
          </p:cNvSpPr>
          <p:nvPr/>
        </p:nvSpPr>
        <p:spPr bwMode="auto">
          <a:xfrm>
            <a:off x="762000" y="29718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암</a:t>
            </a: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762000" y="32766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sz="1600" i="1">
                <a:solidFill>
                  <a:srgbClr val="8500B4"/>
                </a:solidFill>
                <a:ea typeface="HY견고딕" pitchFamily="18" charset="-127"/>
              </a:rPr>
              <a:t>131.8</a:t>
            </a:r>
          </a:p>
        </p:txBody>
      </p:sp>
      <p:sp>
        <p:nvSpPr>
          <p:cNvPr id="26" name="Rectangle 39"/>
          <p:cNvSpPr>
            <a:spLocks noChangeArrowheads="1"/>
          </p:cNvSpPr>
          <p:nvPr/>
        </p:nvSpPr>
        <p:spPr bwMode="auto">
          <a:xfrm>
            <a:off x="2133600" y="32004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뇌혈관질환</a:t>
            </a:r>
          </a:p>
        </p:txBody>
      </p:sp>
      <p:sp>
        <p:nvSpPr>
          <p:cNvPr id="27" name="Rectangle 40"/>
          <p:cNvSpPr>
            <a:spLocks noChangeArrowheads="1"/>
          </p:cNvSpPr>
          <p:nvPr/>
        </p:nvSpPr>
        <p:spPr bwMode="auto">
          <a:xfrm>
            <a:off x="2133600" y="35052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sz="1600" i="1">
                <a:solidFill>
                  <a:srgbClr val="8500B4"/>
                </a:solidFill>
                <a:ea typeface="HY견고딕" pitchFamily="18" charset="-127"/>
              </a:rPr>
              <a:t>75.5</a:t>
            </a:r>
          </a:p>
        </p:txBody>
      </p:sp>
      <p:sp>
        <p:nvSpPr>
          <p:cNvPr id="28" name="Rectangle 41"/>
          <p:cNvSpPr>
            <a:spLocks noChangeArrowheads="1"/>
          </p:cNvSpPr>
          <p:nvPr/>
        </p:nvSpPr>
        <p:spPr bwMode="auto">
          <a:xfrm>
            <a:off x="3352800" y="34290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심장질환</a:t>
            </a:r>
          </a:p>
        </p:txBody>
      </p:sp>
      <p:sp>
        <p:nvSpPr>
          <p:cNvPr id="29" name="Rectangle 42"/>
          <p:cNvSpPr>
            <a:spLocks noChangeArrowheads="1"/>
          </p:cNvSpPr>
          <p:nvPr/>
        </p:nvSpPr>
        <p:spPr bwMode="auto">
          <a:xfrm>
            <a:off x="3352800" y="37338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sz="1600" i="1">
                <a:solidFill>
                  <a:srgbClr val="8500B4"/>
                </a:solidFill>
                <a:ea typeface="HY견고딕" pitchFamily="18" charset="-127"/>
              </a:rPr>
              <a:t>35.6</a:t>
            </a:r>
          </a:p>
        </p:txBody>
      </p:sp>
      <p:sp>
        <p:nvSpPr>
          <p:cNvPr id="30" name="Rectangle 43"/>
          <p:cNvSpPr>
            <a:spLocks noChangeArrowheads="1"/>
          </p:cNvSpPr>
          <p:nvPr/>
        </p:nvSpPr>
        <p:spPr bwMode="auto">
          <a:xfrm>
            <a:off x="1905000" y="2971800"/>
            <a:ext cx="1447800" cy="1524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31" name="Rectangle 44"/>
          <p:cNvSpPr>
            <a:spLocks noChangeArrowheads="1"/>
          </p:cNvSpPr>
          <p:nvPr/>
        </p:nvSpPr>
        <p:spPr bwMode="auto">
          <a:xfrm>
            <a:off x="3581400" y="2971800"/>
            <a:ext cx="99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sz="1400"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1400">
                <a:latin typeface="HY견고딕" pitchFamily="18" charset="-127"/>
                <a:ea typeface="HY견고딕" pitchFamily="18" charset="-127"/>
              </a:rPr>
              <a:t>사망률</a:t>
            </a:r>
            <a:r>
              <a:rPr kumimoji="1" lang="en-US" altLang="ko-KR" sz="1400"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838200" y="1981200"/>
            <a:ext cx="365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뇌혈관질환으로 인한 사망자 </a:t>
            </a:r>
            <a:r>
              <a:rPr kumimoji="1" lang="en-US" altLang="ko-KR" sz="1600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위</a:t>
            </a:r>
          </a:p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단일질환으로는 사망원인 </a:t>
            </a:r>
            <a:r>
              <a:rPr kumimoji="1" lang="en-US" altLang="ko-KR" sz="1600" dirty="0"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위</a:t>
            </a:r>
          </a:p>
        </p:txBody>
      </p:sp>
      <p:sp>
        <p:nvSpPr>
          <p:cNvPr id="33" name="Rectangle 46"/>
          <p:cNvSpPr>
            <a:spLocks noChangeArrowheads="1"/>
          </p:cNvSpPr>
          <p:nvPr/>
        </p:nvSpPr>
        <p:spPr bwMode="auto">
          <a:xfrm>
            <a:off x="4800600" y="2057400"/>
            <a:ext cx="4114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연간 </a:t>
            </a:r>
            <a:r>
              <a:rPr kumimoji="1" lang="en-US" altLang="ko-KR" sz="1600">
                <a:latin typeface="HY견고딕" pitchFamily="18" charset="-127"/>
                <a:ea typeface="HY견고딕" pitchFamily="18" charset="-127"/>
              </a:rPr>
              <a:t>10</a:t>
            </a:r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만명당 </a:t>
            </a:r>
            <a:r>
              <a:rPr kumimoji="1" lang="en-US" altLang="ko-KR" sz="1600">
                <a:latin typeface="HY견고딕" pitchFamily="18" charset="-127"/>
                <a:ea typeface="HY견고딕" pitchFamily="18" charset="-127"/>
              </a:rPr>
              <a:t>216</a:t>
            </a:r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건 발생</a:t>
            </a:r>
          </a:p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유병률은 </a:t>
            </a:r>
            <a:r>
              <a:rPr kumimoji="1" lang="en-US" altLang="ko-KR" sz="1600">
                <a:latin typeface="HY견고딕" pitchFamily="18" charset="-127"/>
                <a:ea typeface="HY견고딕" pitchFamily="18" charset="-127"/>
              </a:rPr>
              <a:t>667</a:t>
            </a:r>
            <a:r>
              <a:rPr kumimoji="1" lang="ko-KR" altLang="en-US" sz="1600">
                <a:latin typeface="HY견고딕" pitchFamily="18" charset="-127"/>
                <a:ea typeface="HY견고딕" pitchFamily="18" charset="-127"/>
              </a:rPr>
              <a:t>명 발생</a:t>
            </a:r>
          </a:p>
        </p:txBody>
      </p:sp>
      <p:grpSp>
        <p:nvGrpSpPr>
          <p:cNvPr id="34" name="Group 64"/>
          <p:cNvGrpSpPr>
            <a:grpSpLocks/>
          </p:cNvGrpSpPr>
          <p:nvPr/>
        </p:nvGrpSpPr>
        <p:grpSpPr bwMode="auto">
          <a:xfrm>
            <a:off x="685800" y="4876800"/>
            <a:ext cx="3692525" cy="457200"/>
            <a:chOff x="458" y="2304"/>
            <a:chExt cx="2326" cy="288"/>
          </a:xfrm>
        </p:grpSpPr>
        <p:pic>
          <p:nvPicPr>
            <p:cNvPr id="35" name="Picture 65" descr="볼1"/>
            <p:cNvPicPr>
              <a:picLocks noChangeAspect="1" noChangeArrowheads="1"/>
            </p:cNvPicPr>
            <p:nvPr/>
          </p:nvPicPr>
          <p:blipFill>
            <a:blip r:embed="rId3" cstate="print">
              <a:lum contrast="24000"/>
            </a:blip>
            <a:srcRect/>
            <a:stretch>
              <a:fillRect/>
            </a:stretch>
          </p:blipFill>
          <p:spPr bwMode="auto">
            <a:xfrm>
              <a:off x="458" y="2336"/>
              <a:ext cx="192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Rectangle 66"/>
            <p:cNvSpPr>
              <a:spLocks noChangeArrowheads="1"/>
            </p:cNvSpPr>
            <p:nvPr/>
          </p:nvSpPr>
          <p:spPr bwMode="auto">
            <a:xfrm>
              <a:off x="624" y="2304"/>
              <a:ext cx="21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 latinLnBrk="1">
                <a:lnSpc>
                  <a:spcPct val="110000"/>
                </a:lnSpc>
              </a:pPr>
              <a:r>
                <a:rPr kumimoji="1" lang="ko-KR" altLang="en-US">
                  <a:latin typeface="HY견고딕" pitchFamily="18" charset="-127"/>
                  <a:ea typeface="HY견고딕" pitchFamily="18" charset="-127"/>
                </a:rPr>
                <a:t>막대한 정서적 사회적 부담</a:t>
              </a:r>
            </a:p>
          </p:txBody>
        </p:sp>
      </p:grpSp>
      <p:sp>
        <p:nvSpPr>
          <p:cNvPr id="37" name="Rectangle 67"/>
          <p:cNvSpPr>
            <a:spLocks noChangeArrowheads="1"/>
          </p:cNvSpPr>
          <p:nvPr/>
        </p:nvSpPr>
        <p:spPr bwMode="auto">
          <a:xfrm>
            <a:off x="762000" y="5410200"/>
            <a:ext cx="4419600" cy="97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환자 가족 국가에 많은 부담 발생</a:t>
            </a:r>
          </a:p>
          <a:p>
            <a:pPr marL="187325" indent="-187325" latinLnBrk="1">
              <a:lnSpc>
                <a:spcPct val="110000"/>
              </a:lnSpc>
              <a:buFontTx/>
              <a:buChar char="•"/>
            </a:pP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중풍환자 </a:t>
            </a:r>
            <a:r>
              <a:rPr kumimoji="1" lang="en-US" altLang="ko-KR" sz="1600" dirty="0"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600" dirty="0">
                <a:latin typeface="HY견고딕" pitchFamily="18" charset="-127"/>
                <a:ea typeface="HY견고딕" pitchFamily="18" charset="-127"/>
              </a:rPr>
              <a:t>인당 </a:t>
            </a:r>
            <a:r>
              <a:rPr kumimoji="1" lang="en-US" altLang="ko-KR" sz="1600" dirty="0" smtClean="0">
                <a:latin typeface="HY견고딕" pitchFamily="18" charset="-127"/>
                <a:ea typeface="HY견고딕" pitchFamily="18" charset="-127"/>
              </a:rPr>
              <a:t/>
            </a:r>
            <a:br>
              <a:rPr kumimoji="1" lang="en-US" altLang="ko-KR" sz="1600" dirty="0" smtClean="0">
                <a:latin typeface="HY견고딕" pitchFamily="18" charset="-127"/>
                <a:ea typeface="HY견고딕" pitchFamily="18" charset="-127"/>
              </a:rPr>
            </a:br>
            <a:r>
              <a:rPr kumimoji="1" lang="en-US" altLang="ko-KR" sz="1600" dirty="0" smtClean="0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60,000,000</a:t>
            </a:r>
            <a:r>
              <a:rPr kumimoji="1" lang="ko-KR" altLang="en-US" sz="1600" dirty="0" smtClean="0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r>
              <a:rPr kumimoji="1" lang="en-US" altLang="ko-KR" sz="1600" dirty="0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~</a:t>
            </a:r>
            <a:r>
              <a:rPr kumimoji="1" lang="en-US" altLang="ko-KR" sz="1600" dirty="0" smtClean="0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230,000,000</a:t>
            </a:r>
            <a:r>
              <a:rPr kumimoji="1" lang="ko-KR" altLang="en-US" sz="1600" dirty="0" smtClean="0">
                <a:solidFill>
                  <a:srgbClr val="CC0000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endParaRPr kumimoji="1" lang="ko-KR" altLang="en-US" sz="1600" dirty="0">
              <a:solidFill>
                <a:srgbClr val="CC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8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953000" y="2819400"/>
          <a:ext cx="3962400" cy="2286000"/>
        </p:xfrm>
        <a:graphic>
          <a:graphicData uri="http://schemas.openxmlformats.org/presentationml/2006/ole">
            <p:oleObj spid="_x0000_s2055" name="차트" r:id="rId7" imgW="4867275" imgH="2524049" progId="Excel.Sheet.8">
              <p:embed/>
            </p:oleObj>
          </a:graphicData>
        </a:graphic>
      </p:graphicFrame>
      <p:graphicFrame>
        <p:nvGraphicFramePr>
          <p:cNvPr id="39" name="다이어그램 38"/>
          <p:cNvGraphicFramePr/>
          <p:nvPr/>
        </p:nvGraphicFramePr>
        <p:xfrm>
          <a:off x="5643570" y="5143512"/>
          <a:ext cx="2857520" cy="128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0" name="폭발 1 39"/>
          <p:cNvSpPr/>
          <p:nvPr/>
        </p:nvSpPr>
        <p:spPr>
          <a:xfrm>
            <a:off x="6929454" y="5214950"/>
            <a:ext cx="2214546" cy="1643050"/>
          </a:xfrm>
          <a:prstGeom prst="irregularSeal1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응급질환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0181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뇌심혈관질환의</a:t>
            </a:r>
            <a:r>
              <a:rPr lang="ko-KR" altLang="en-US" dirty="0" smtClean="0"/>
              <a:t> 예방과 관리</a:t>
            </a:r>
            <a:r>
              <a:rPr lang="en-US" altLang="ko-KR" dirty="0" smtClean="0"/>
              <a:t>-</a:t>
            </a:r>
            <a:r>
              <a:rPr lang="ko-KR" altLang="en-US" dirty="0" smtClean="0"/>
              <a:t>운</a:t>
            </a:r>
            <a:br>
              <a:rPr lang="ko-KR" altLang="en-US" dirty="0" smtClean="0"/>
            </a:br>
            <a:r>
              <a:rPr lang="ko-KR" altLang="en-US" dirty="0" smtClean="0"/>
              <a:t>동</a:t>
            </a:r>
            <a:r>
              <a:rPr lang="en-US" altLang="ko-KR" dirty="0" smtClean="0"/>
              <a:t>(2)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심혈관계질환자의 운동방법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고혈압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심장질환자</a:t>
            </a:r>
            <a:endParaRPr lang="ko-KR" altLang="en-US" dirty="0" smtClean="0"/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유산소운동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 </a:t>
            </a:r>
            <a:r>
              <a:rPr lang="en-US" altLang="ko-KR" dirty="0" smtClean="0"/>
              <a:t>3-4</a:t>
            </a:r>
            <a:r>
              <a:rPr lang="ko-KR" altLang="en-US" dirty="0" smtClean="0"/>
              <a:t>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최대능력의 </a:t>
            </a:r>
            <a:r>
              <a:rPr lang="en-US" altLang="ko-KR" dirty="0" smtClean="0"/>
              <a:t>40-60%</a:t>
            </a:r>
            <a:r>
              <a:rPr lang="ko-KR" altLang="en-US" dirty="0" smtClean="0"/>
              <a:t>의 강도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중량운동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갑자기 힘을 주는 운동은 주의 요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걷기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자건거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. </a:t>
            </a:r>
            <a:r>
              <a:rPr lang="ko-KR" altLang="en-US" dirty="0" smtClean="0"/>
              <a:t>등산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조깅은 삼가</a:t>
            </a:r>
            <a:r>
              <a:rPr lang="en-US" altLang="ko-KR" dirty="0" smtClean="0"/>
              <a:t>(</a:t>
            </a:r>
            <a:r>
              <a:rPr lang="ko-KR" altLang="en-US" dirty="0" smtClean="0"/>
              <a:t>주의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동맥경화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고지혈증</a:t>
            </a:r>
            <a:endParaRPr lang="ko-KR" altLang="en-US" dirty="0" smtClean="0"/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유산소운동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땀나는 정도로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</a:t>
            </a:r>
            <a:r>
              <a:rPr lang="en-US" altLang="ko-KR" dirty="0" smtClean="0"/>
              <a:t>-1</a:t>
            </a:r>
            <a:r>
              <a:rPr lang="ko-KR" altLang="en-US" dirty="0" smtClean="0"/>
              <a:t>시간</a:t>
            </a:r>
            <a:endParaRPr lang="ko-KR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적당한 운동 강도란</a:t>
            </a:r>
            <a:r>
              <a:rPr lang="en-US" altLang="ko-KR" dirty="0" smtClean="0"/>
              <a:t>?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숨이 약간 차지만 상대방과 대화가 가능한 정도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질병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연령에 따라 개인차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운동처방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운동 중 증상 발현 시 중단하고 주치의 상담</a:t>
            </a:r>
            <a:endParaRPr lang="ko-KR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뇌심혈관질환의</a:t>
            </a:r>
            <a:r>
              <a:rPr lang="ko-KR" altLang="en-US" dirty="0" smtClean="0"/>
              <a:t> 예방과 관리</a:t>
            </a:r>
            <a:r>
              <a:rPr lang="en-US" altLang="ko-KR" dirty="0" smtClean="0"/>
              <a:t>-</a:t>
            </a:r>
            <a:br>
              <a:rPr lang="en-US" altLang="ko-KR" dirty="0" smtClean="0"/>
            </a:br>
            <a:r>
              <a:rPr lang="ko-KR" altLang="en-US" dirty="0" smtClean="0"/>
              <a:t>식이</a:t>
            </a:r>
            <a:r>
              <a:rPr lang="en-US" altLang="ko-KR" dirty="0" smtClean="0"/>
              <a:t>(1)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성인병 예방을 위한 식사원칙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표준체중 유지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일일 섭취열량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표준체중</a:t>
            </a:r>
            <a:r>
              <a:rPr lang="en-US" altLang="ko-KR" dirty="0" smtClean="0"/>
              <a:t>(</a:t>
            </a:r>
            <a:r>
              <a:rPr lang="ko-KR" altLang="en-US" dirty="0" smtClean="0"/>
              <a:t>키의 제곱 </a:t>
            </a:r>
            <a:r>
              <a:rPr lang="en-US" altLang="ko-KR" dirty="0" smtClean="0"/>
              <a:t>X </a:t>
            </a:r>
            <a:r>
              <a:rPr lang="ko-KR" altLang="en-US" dirty="0" smtClean="0"/>
              <a:t>남</a:t>
            </a:r>
            <a:r>
              <a:rPr lang="en-US" altLang="ko-KR" dirty="0" smtClean="0"/>
              <a:t>22, </a:t>
            </a:r>
            <a:r>
              <a:rPr lang="ko-KR" altLang="en-US" dirty="0" smtClean="0"/>
              <a:t>여</a:t>
            </a:r>
            <a:r>
              <a:rPr lang="en-US" altLang="ko-KR" dirty="0" smtClean="0"/>
              <a:t>21) X 30-</a:t>
            </a:r>
          </a:p>
          <a:p>
            <a:r>
              <a:rPr lang="en-US" altLang="ko-KR" dirty="0" smtClean="0"/>
              <a:t>35Kcal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영양소를 </a:t>
            </a:r>
            <a:r>
              <a:rPr lang="ko-KR" altLang="en-US" dirty="0" err="1" smtClean="0"/>
              <a:t>균형있게</a:t>
            </a:r>
            <a:r>
              <a:rPr lang="ko-KR" altLang="en-US" dirty="0" smtClean="0"/>
              <a:t> 섭취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당질</a:t>
            </a:r>
            <a:r>
              <a:rPr lang="en-US" altLang="ko-KR" dirty="0" smtClean="0"/>
              <a:t>(60-65%), </a:t>
            </a:r>
            <a:r>
              <a:rPr lang="ko-KR" altLang="en-US" dirty="0" smtClean="0"/>
              <a:t>단백질</a:t>
            </a:r>
            <a:r>
              <a:rPr lang="en-US" altLang="ko-KR" dirty="0" smtClean="0"/>
              <a:t>(15-20%), </a:t>
            </a:r>
            <a:r>
              <a:rPr lang="ko-KR" altLang="en-US" dirty="0" smtClean="0"/>
              <a:t>지방질</a:t>
            </a:r>
            <a:r>
              <a:rPr lang="en-US" altLang="ko-KR" dirty="0" smtClean="0"/>
              <a:t>(15-</a:t>
            </a:r>
          </a:p>
          <a:p>
            <a:r>
              <a:rPr lang="en-US" altLang="ko-KR" dirty="0" smtClean="0"/>
              <a:t>20%)</a:t>
            </a:r>
          </a:p>
          <a:p>
            <a:r>
              <a:rPr lang="en-US" altLang="ko-KR" dirty="0" smtClean="0"/>
              <a:t>(3) </a:t>
            </a:r>
            <a:r>
              <a:rPr lang="ko-KR" altLang="en-US" dirty="0" smtClean="0"/>
              <a:t>섬유소를 충분히 섭취</a:t>
            </a:r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수용성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귀리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과일 등의 펙틴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검질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</a:t>
            </a:r>
          </a:p>
          <a:p>
            <a:r>
              <a:rPr lang="ko-KR" altLang="en-US" dirty="0" smtClean="0"/>
              <a:t>조류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(4) </a:t>
            </a:r>
            <a:r>
              <a:rPr lang="ko-KR" altLang="en-US" dirty="0" smtClean="0"/>
              <a:t>비타민과 무기질을 충분히 섭취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비타민의 </a:t>
            </a:r>
            <a:r>
              <a:rPr lang="ko-KR" altLang="en-US" dirty="0" err="1" smtClean="0"/>
              <a:t>항산화효과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항암효과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생리기능 </a:t>
            </a:r>
            <a:r>
              <a:rPr lang="ko-KR" altLang="en-US" dirty="0" smtClean="0"/>
              <a:t>조절</a:t>
            </a:r>
            <a:endParaRPr lang="ko-KR" altLang="en-US" dirty="0" smtClean="0"/>
          </a:p>
          <a:p>
            <a:r>
              <a:rPr lang="en-US" altLang="ko-KR" dirty="0" smtClean="0"/>
              <a:t>(</a:t>
            </a:r>
            <a:r>
              <a:rPr lang="en-US" altLang="ko-KR" dirty="0" smtClean="0"/>
              <a:t>5</a:t>
            </a:r>
            <a:r>
              <a:rPr lang="en-US" altLang="ko-KR" dirty="0" smtClean="0"/>
              <a:t>) </a:t>
            </a:r>
            <a:r>
              <a:rPr lang="ko-KR" altLang="en-US" dirty="0" smtClean="0"/>
              <a:t>짜게 먹지 않도록</a:t>
            </a:r>
          </a:p>
          <a:p>
            <a:r>
              <a:rPr lang="en-US" altLang="ko-KR" dirty="0" smtClean="0"/>
              <a:t>(6) </a:t>
            </a:r>
            <a:r>
              <a:rPr lang="ko-KR" altLang="en-US" dirty="0" smtClean="0"/>
              <a:t>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담배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카페인을 삼가</a:t>
            </a:r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뇌심혈관질환의</a:t>
            </a:r>
            <a:r>
              <a:rPr lang="ko-KR" altLang="en-US" dirty="0" smtClean="0"/>
              <a:t> 예방과 관리</a:t>
            </a:r>
            <a:r>
              <a:rPr lang="en-US" altLang="ko-KR" dirty="0" smtClean="0"/>
              <a:t>-</a:t>
            </a:r>
            <a:r>
              <a:rPr lang="ko-KR" altLang="en-US" dirty="0" smtClean="0"/>
              <a:t>식</a:t>
            </a:r>
            <a:br>
              <a:rPr lang="ko-KR" altLang="en-US" dirty="0" smtClean="0"/>
            </a:br>
            <a:r>
              <a:rPr lang="ko-KR" altLang="en-US" dirty="0" smtClean="0"/>
              <a:t>이</a:t>
            </a:r>
            <a:r>
              <a:rPr lang="en-US" altLang="ko-KR" dirty="0" smtClean="0"/>
              <a:t>(2)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심혈관 관련 식사지침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한국영양학회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다양한 식품을 골고루 먹자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정상체중을 유지하자</a:t>
            </a:r>
          </a:p>
          <a:p>
            <a:r>
              <a:rPr lang="en-US" altLang="ko-KR" dirty="0" smtClean="0"/>
              <a:t>(3) </a:t>
            </a:r>
            <a:r>
              <a:rPr lang="ko-KR" altLang="en-US" dirty="0" smtClean="0"/>
              <a:t>단백질을 충분히 섭취하자</a:t>
            </a:r>
          </a:p>
          <a:p>
            <a:r>
              <a:rPr lang="en-US" altLang="ko-KR" dirty="0" smtClean="0"/>
              <a:t>(4) </a:t>
            </a:r>
            <a:r>
              <a:rPr lang="ko-KR" altLang="en-US" dirty="0" smtClean="0"/>
              <a:t>지질은 </a:t>
            </a:r>
            <a:r>
              <a:rPr lang="ko-KR" altLang="en-US" dirty="0" err="1" smtClean="0"/>
              <a:t>총에너지</a:t>
            </a:r>
            <a:r>
              <a:rPr lang="ko-KR" altLang="en-US" dirty="0" smtClean="0"/>
              <a:t> 섭취량의 </a:t>
            </a:r>
            <a:r>
              <a:rPr lang="en-US" altLang="ko-KR" dirty="0" smtClean="0"/>
              <a:t>20%</a:t>
            </a:r>
            <a:r>
              <a:rPr lang="ko-KR" altLang="en-US" dirty="0" smtClean="0"/>
              <a:t>정도로 하자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(5) </a:t>
            </a:r>
            <a:r>
              <a:rPr lang="ko-KR" altLang="en-US" dirty="0" smtClean="0"/>
              <a:t>짜게 먹지 말자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생리적 필요량</a:t>
            </a:r>
            <a:r>
              <a:rPr lang="en-US" altLang="ko-KR" dirty="0" smtClean="0"/>
              <a:t>(2000Kcal 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2g), </a:t>
            </a:r>
            <a:r>
              <a:rPr lang="ko-KR" altLang="en-US" dirty="0" smtClean="0"/>
              <a:t>우리</a:t>
            </a:r>
          </a:p>
          <a:p>
            <a:r>
              <a:rPr lang="ko-KR" altLang="en-US" dirty="0" smtClean="0"/>
              <a:t>나라 </a:t>
            </a:r>
            <a:r>
              <a:rPr lang="en-US" altLang="ko-KR" dirty="0" smtClean="0"/>
              <a:t>17-20g</a:t>
            </a:r>
          </a:p>
          <a:p>
            <a:r>
              <a:rPr lang="en-US" altLang="ko-KR" dirty="0" smtClean="0"/>
              <a:t>: </a:t>
            </a:r>
            <a:r>
              <a:rPr lang="ko-KR" altLang="en-US" dirty="0" smtClean="0"/>
              <a:t>소금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간장</a:t>
            </a:r>
            <a:r>
              <a:rPr lang="en-US" altLang="ko-KR" dirty="0" smtClean="0"/>
              <a:t>, </a:t>
            </a:r>
            <a:r>
              <a:rPr lang="ko-KR" altLang="en-US" dirty="0" smtClean="0"/>
              <a:t>된장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인공조미료</a:t>
            </a:r>
            <a:r>
              <a:rPr lang="en-US" altLang="ko-KR" dirty="0" smtClean="0"/>
              <a:t>(MSG),</a:t>
            </a:r>
          </a:p>
          <a:p>
            <a:r>
              <a:rPr lang="ko-KR" altLang="en-US" dirty="0" smtClean="0"/>
              <a:t>가공식품 절제</a:t>
            </a:r>
          </a:p>
          <a:p>
            <a:r>
              <a:rPr lang="en-US" altLang="ko-KR" dirty="0" smtClean="0"/>
              <a:t>(6) </a:t>
            </a:r>
            <a:r>
              <a:rPr lang="ko-KR" altLang="en-US" dirty="0" smtClean="0"/>
              <a:t>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담배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카페인 음료를 절제하자</a:t>
            </a:r>
            <a:endParaRPr lang="ko-KR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뇌심혈관질환의</a:t>
            </a:r>
            <a:r>
              <a:rPr lang="ko-KR" altLang="en-US" dirty="0" smtClean="0"/>
              <a:t> 예방과 관리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고지혈증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err="1" smtClean="0"/>
              <a:t>고지혈증의</a:t>
            </a:r>
            <a:r>
              <a:rPr lang="ko-KR" altLang="en-US" dirty="0" smtClean="0"/>
              <a:t> 예방과 치료</a:t>
            </a:r>
          </a:p>
          <a:p>
            <a:r>
              <a:rPr lang="en-US" altLang="ko-KR" dirty="0" smtClean="0"/>
              <a:t>(1) </a:t>
            </a:r>
            <a:r>
              <a:rPr lang="ko-KR" altLang="en-US" dirty="0" smtClean="0"/>
              <a:t>지방섭취량을 줄이고 표준체중을 유지</a:t>
            </a:r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콜레스테롤이 많이 들어 있는 음식의 섭취를 줄이고 하루에 </a:t>
            </a:r>
            <a:r>
              <a:rPr lang="en-US" altLang="ko-KR" dirty="0" smtClean="0"/>
              <a:t>300mg </a:t>
            </a:r>
            <a:r>
              <a:rPr lang="ko-KR" altLang="en-US" dirty="0" smtClean="0"/>
              <a:t>이하로 유지</a:t>
            </a:r>
          </a:p>
          <a:p>
            <a:r>
              <a:rPr lang="en-US" altLang="ko-KR" dirty="0" smtClean="0"/>
              <a:t>(3) </a:t>
            </a:r>
            <a:r>
              <a:rPr lang="ko-KR" altLang="en-US" dirty="0" smtClean="0"/>
              <a:t>동물성 지방을 적게 먹고 콩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과일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야채와 같은 섬유소의 섭취를 늘린다</a:t>
            </a:r>
          </a:p>
          <a:p>
            <a:r>
              <a:rPr lang="en-US" altLang="ko-KR" dirty="0" smtClean="0"/>
              <a:t>(4) </a:t>
            </a:r>
            <a:r>
              <a:rPr lang="ko-KR" altLang="en-US" dirty="0" smtClean="0"/>
              <a:t>탄수화물과 알코올의 섭취를 줄인다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과량의 탄수화물은 </a:t>
            </a:r>
            <a:r>
              <a:rPr lang="ko-KR" altLang="en-US" dirty="0" err="1" smtClean="0"/>
              <a:t>몸안에서</a:t>
            </a:r>
            <a:r>
              <a:rPr lang="ko-KR" altLang="en-US" dirty="0" smtClean="0"/>
              <a:t> 중성지방으로 바뀌며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알코올은 영양소는 없이 열량만 많기 때문이다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(5) 1</a:t>
            </a:r>
            <a:r>
              <a:rPr lang="ko-KR" altLang="en-US" dirty="0" smtClean="0"/>
              <a:t>회 </a:t>
            </a:r>
            <a:r>
              <a:rPr lang="en-US" altLang="ko-KR" dirty="0" smtClean="0"/>
              <a:t>30</a:t>
            </a:r>
            <a:r>
              <a:rPr lang="ko-KR" altLang="en-US" dirty="0" smtClean="0"/>
              <a:t>분 이상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 </a:t>
            </a:r>
            <a:r>
              <a:rPr lang="en-US" altLang="ko-KR" dirty="0" smtClean="0"/>
              <a:t>3-5</a:t>
            </a:r>
            <a:r>
              <a:rPr lang="ko-KR" altLang="en-US" dirty="0" smtClean="0"/>
              <a:t>회 정도 걷기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수영 등의 운동을 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(6) </a:t>
            </a:r>
            <a:r>
              <a:rPr lang="ko-KR" altLang="en-US" dirty="0" smtClean="0"/>
              <a:t>적절한 약물요법에 대한 상담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3200" dirty="0" smtClean="0">
                <a:ea typeface="굴림" pitchFamily="50" charset="-127"/>
              </a:rPr>
              <a:t>건강과 중풍예방을 위한 결론</a:t>
            </a:r>
            <a:endParaRPr lang="en-US" altLang="ko-KR" sz="3200" dirty="0" smtClean="0">
              <a:ea typeface="굴림" pitchFamily="50" charset="-127"/>
            </a:endParaRPr>
          </a:p>
        </p:txBody>
      </p:sp>
      <p:pic>
        <p:nvPicPr>
          <p:cNvPr id="104452" name="Picture 6" descr="charlie_fishing_with_grandson_md_wh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60575"/>
            <a:ext cx="4103688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453" name="Group 37"/>
          <p:cNvGrpSpPr>
            <a:grpSpLocks/>
          </p:cNvGrpSpPr>
          <p:nvPr/>
        </p:nvGrpSpPr>
        <p:grpSpPr bwMode="auto">
          <a:xfrm>
            <a:off x="4364038" y="1557338"/>
            <a:ext cx="4311650" cy="558800"/>
            <a:chOff x="2749" y="1253"/>
            <a:chExt cx="2716" cy="352"/>
          </a:xfrm>
        </p:grpSpPr>
        <p:sp>
          <p:nvSpPr>
            <p:cNvPr id="104454" name="Rectangle 8"/>
            <p:cNvSpPr>
              <a:spLocks noChangeArrowheads="1"/>
            </p:cNvSpPr>
            <p:nvPr/>
          </p:nvSpPr>
          <p:spPr bwMode="auto">
            <a:xfrm>
              <a:off x="3016" y="1300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긍정적으로 여유롭게 살자</a:t>
              </a:r>
              <a:r>
                <a:rPr kumimoji="1"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!!!</a:t>
              </a:r>
              <a:endParaRPr kumimoji="1"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104455" name="Group 14"/>
            <p:cNvGrpSpPr>
              <a:grpSpLocks/>
            </p:cNvGrpSpPr>
            <p:nvPr/>
          </p:nvGrpSpPr>
          <p:grpSpPr bwMode="auto">
            <a:xfrm>
              <a:off x="2749" y="1253"/>
              <a:ext cx="358" cy="352"/>
              <a:chOff x="144" y="1008"/>
              <a:chExt cx="359" cy="437"/>
            </a:xfrm>
          </p:grpSpPr>
          <p:pic>
            <p:nvPicPr>
              <p:cNvPr id="104456" name="Picture 15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008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57" name="Rectangle 16"/>
              <p:cNvSpPr>
                <a:spLocks noChangeArrowheads="1"/>
              </p:cNvSpPr>
              <p:nvPr/>
            </p:nvSpPr>
            <p:spPr bwMode="auto">
              <a:xfrm>
                <a:off x="189" y="1173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1</a:t>
                </a:r>
              </a:p>
            </p:txBody>
          </p:sp>
        </p:grpSp>
      </p:grpSp>
      <p:grpSp>
        <p:nvGrpSpPr>
          <p:cNvPr id="104458" name="Group 36"/>
          <p:cNvGrpSpPr>
            <a:grpSpLocks/>
          </p:cNvGrpSpPr>
          <p:nvPr/>
        </p:nvGrpSpPr>
        <p:grpSpPr bwMode="auto">
          <a:xfrm>
            <a:off x="4364038" y="2205038"/>
            <a:ext cx="4311650" cy="558800"/>
            <a:chOff x="2749" y="1752"/>
            <a:chExt cx="2716" cy="352"/>
          </a:xfrm>
        </p:grpSpPr>
        <p:sp>
          <p:nvSpPr>
            <p:cNvPr id="104459" name="Rectangle 12"/>
            <p:cNvSpPr>
              <a:spLocks noChangeArrowheads="1"/>
            </p:cNvSpPr>
            <p:nvPr/>
          </p:nvSpPr>
          <p:spPr bwMode="auto">
            <a:xfrm>
              <a:off x="3016" y="1794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>
                  <a:latin typeface="굴림" panose="020B0600000101010101" pitchFamily="50" charset="-127"/>
                  <a:ea typeface="굴림" panose="020B0600000101010101" pitchFamily="50" charset="-127"/>
                </a:rPr>
                <a:t>절주 및 금연을 하자</a:t>
              </a:r>
            </a:p>
          </p:txBody>
        </p:sp>
        <p:grpSp>
          <p:nvGrpSpPr>
            <p:cNvPr id="104460" name="Group 17"/>
            <p:cNvGrpSpPr>
              <a:grpSpLocks/>
            </p:cNvGrpSpPr>
            <p:nvPr/>
          </p:nvGrpSpPr>
          <p:grpSpPr bwMode="auto">
            <a:xfrm>
              <a:off x="2749" y="1752"/>
              <a:ext cx="358" cy="352"/>
              <a:chOff x="144" y="1618"/>
              <a:chExt cx="359" cy="437"/>
            </a:xfrm>
          </p:grpSpPr>
          <p:pic>
            <p:nvPicPr>
              <p:cNvPr id="104461" name="Picture 18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618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62" name="Rectangle 19"/>
              <p:cNvSpPr>
                <a:spLocks noChangeArrowheads="1"/>
              </p:cNvSpPr>
              <p:nvPr/>
            </p:nvSpPr>
            <p:spPr bwMode="auto">
              <a:xfrm>
                <a:off x="189" y="1783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2</a:t>
                </a:r>
              </a:p>
            </p:txBody>
          </p:sp>
        </p:grpSp>
      </p:grpSp>
      <p:grpSp>
        <p:nvGrpSpPr>
          <p:cNvPr id="104463" name="Group 35"/>
          <p:cNvGrpSpPr>
            <a:grpSpLocks/>
          </p:cNvGrpSpPr>
          <p:nvPr/>
        </p:nvGrpSpPr>
        <p:grpSpPr bwMode="auto">
          <a:xfrm>
            <a:off x="4364038" y="2852738"/>
            <a:ext cx="4311650" cy="558800"/>
            <a:chOff x="2749" y="2216"/>
            <a:chExt cx="2716" cy="352"/>
          </a:xfrm>
        </p:grpSpPr>
        <p:sp>
          <p:nvSpPr>
            <p:cNvPr id="104464" name="Rectangle 13"/>
            <p:cNvSpPr>
              <a:spLocks noChangeArrowheads="1"/>
            </p:cNvSpPr>
            <p:nvPr/>
          </p:nvSpPr>
          <p:spPr bwMode="auto">
            <a:xfrm>
              <a:off x="3016" y="2254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>
                  <a:ea typeface="굴림" panose="020B0600000101010101" pitchFamily="50" charset="-127"/>
                </a:rPr>
                <a:t>규칙적인 생활</a:t>
              </a:r>
              <a:r>
                <a:rPr kumimoji="1" lang="en-US" altLang="ko-KR">
                  <a:ea typeface="굴림" panose="020B0600000101010101" pitchFamily="50" charset="-127"/>
                </a:rPr>
                <a:t>(</a:t>
              </a:r>
              <a:r>
                <a:rPr kumimoji="1" lang="ko-KR" altLang="en-US">
                  <a:ea typeface="굴림" panose="020B0600000101010101" pitchFamily="50" charset="-127"/>
                </a:rPr>
                <a:t>운동 및 습관</a:t>
              </a:r>
              <a:r>
                <a:rPr kumimoji="1" lang="en-US" altLang="ko-KR">
                  <a:ea typeface="굴림" panose="020B0600000101010101" pitchFamily="50" charset="-127"/>
                </a:rPr>
                <a:t>)</a:t>
              </a:r>
            </a:p>
          </p:txBody>
        </p:sp>
        <p:grpSp>
          <p:nvGrpSpPr>
            <p:cNvPr id="104465" name="Group 20"/>
            <p:cNvGrpSpPr>
              <a:grpSpLocks/>
            </p:cNvGrpSpPr>
            <p:nvPr/>
          </p:nvGrpSpPr>
          <p:grpSpPr bwMode="auto">
            <a:xfrm>
              <a:off x="2749" y="2216"/>
              <a:ext cx="358" cy="352"/>
              <a:chOff x="144" y="2229"/>
              <a:chExt cx="359" cy="437"/>
            </a:xfrm>
          </p:grpSpPr>
          <p:pic>
            <p:nvPicPr>
              <p:cNvPr id="104466" name="Picture 21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29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67" name="Rectangle 22"/>
              <p:cNvSpPr>
                <a:spLocks noChangeArrowheads="1"/>
              </p:cNvSpPr>
              <p:nvPr/>
            </p:nvSpPr>
            <p:spPr bwMode="auto">
              <a:xfrm>
                <a:off x="189" y="2394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3</a:t>
                </a:r>
              </a:p>
            </p:txBody>
          </p:sp>
        </p:grpSp>
      </p:grpSp>
      <p:grpSp>
        <p:nvGrpSpPr>
          <p:cNvPr id="104468" name="Group 34"/>
          <p:cNvGrpSpPr>
            <a:grpSpLocks/>
          </p:cNvGrpSpPr>
          <p:nvPr/>
        </p:nvGrpSpPr>
        <p:grpSpPr bwMode="auto">
          <a:xfrm>
            <a:off x="4364038" y="3502025"/>
            <a:ext cx="4311650" cy="558800"/>
            <a:chOff x="2749" y="2750"/>
            <a:chExt cx="2716" cy="352"/>
          </a:xfrm>
        </p:grpSpPr>
        <p:sp>
          <p:nvSpPr>
            <p:cNvPr id="104469" name="Rectangle 9"/>
            <p:cNvSpPr>
              <a:spLocks noChangeArrowheads="1"/>
            </p:cNvSpPr>
            <p:nvPr/>
          </p:nvSpPr>
          <p:spPr bwMode="auto">
            <a:xfrm>
              <a:off x="3016" y="2784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고혈압</a:t>
              </a:r>
              <a:r>
                <a:rPr kumimoji="1"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kumimoji="1"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당뇨</a:t>
              </a:r>
              <a:r>
                <a:rPr kumimoji="1"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kumimoji="1" lang="ko-KR" altLang="en-US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고지혈증을</a:t>
              </a:r>
              <a:r>
                <a:rPr kumimoji="1"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관리하자</a:t>
              </a:r>
              <a:r>
                <a:rPr kumimoji="1"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!!!</a:t>
              </a:r>
              <a:endParaRPr kumimoji="1"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104470" name="Group 23"/>
            <p:cNvGrpSpPr>
              <a:grpSpLocks/>
            </p:cNvGrpSpPr>
            <p:nvPr/>
          </p:nvGrpSpPr>
          <p:grpSpPr bwMode="auto">
            <a:xfrm>
              <a:off x="2749" y="2750"/>
              <a:ext cx="358" cy="352"/>
              <a:chOff x="144" y="2840"/>
              <a:chExt cx="359" cy="437"/>
            </a:xfrm>
          </p:grpSpPr>
          <p:pic>
            <p:nvPicPr>
              <p:cNvPr id="104471" name="Picture 24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840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72" name="Rectangle 25"/>
              <p:cNvSpPr>
                <a:spLocks noChangeArrowheads="1"/>
              </p:cNvSpPr>
              <p:nvPr/>
            </p:nvSpPr>
            <p:spPr bwMode="auto">
              <a:xfrm>
                <a:off x="189" y="3005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4</a:t>
                </a:r>
              </a:p>
            </p:txBody>
          </p:sp>
        </p:grpSp>
      </p:grpSp>
      <p:grpSp>
        <p:nvGrpSpPr>
          <p:cNvPr id="104473" name="Group 33"/>
          <p:cNvGrpSpPr>
            <a:grpSpLocks/>
          </p:cNvGrpSpPr>
          <p:nvPr/>
        </p:nvGrpSpPr>
        <p:grpSpPr bwMode="auto">
          <a:xfrm>
            <a:off x="4364038" y="4149725"/>
            <a:ext cx="4311650" cy="558800"/>
            <a:chOff x="2749" y="3023"/>
            <a:chExt cx="2716" cy="352"/>
          </a:xfrm>
        </p:grpSpPr>
        <p:sp>
          <p:nvSpPr>
            <p:cNvPr id="104474" name="Rectangle 10"/>
            <p:cNvSpPr>
              <a:spLocks noChangeArrowheads="1"/>
            </p:cNvSpPr>
            <p:nvPr/>
          </p:nvSpPr>
          <p:spPr bwMode="auto">
            <a:xfrm>
              <a:off x="3016" y="3053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>
                  <a:latin typeface="굴림" panose="020B0600000101010101" pitchFamily="50" charset="-127"/>
                  <a:ea typeface="굴림" panose="020B0600000101010101" pitchFamily="50" charset="-127"/>
                </a:rPr>
                <a:t>스트레스 과로를 피하는 생활</a:t>
              </a:r>
            </a:p>
          </p:txBody>
        </p:sp>
        <p:grpSp>
          <p:nvGrpSpPr>
            <p:cNvPr id="104475" name="Group 26"/>
            <p:cNvGrpSpPr>
              <a:grpSpLocks/>
            </p:cNvGrpSpPr>
            <p:nvPr/>
          </p:nvGrpSpPr>
          <p:grpSpPr bwMode="auto">
            <a:xfrm>
              <a:off x="2749" y="3023"/>
              <a:ext cx="358" cy="352"/>
              <a:chOff x="144" y="3451"/>
              <a:chExt cx="359" cy="437"/>
            </a:xfrm>
          </p:grpSpPr>
          <p:pic>
            <p:nvPicPr>
              <p:cNvPr id="104476" name="Picture 27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451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77" name="Rectangle 28"/>
              <p:cNvSpPr>
                <a:spLocks noChangeArrowheads="1"/>
              </p:cNvSpPr>
              <p:nvPr/>
            </p:nvSpPr>
            <p:spPr bwMode="auto">
              <a:xfrm>
                <a:off x="189" y="3616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5</a:t>
                </a:r>
              </a:p>
            </p:txBody>
          </p:sp>
        </p:grpSp>
      </p:grpSp>
      <p:grpSp>
        <p:nvGrpSpPr>
          <p:cNvPr id="104478" name="Group 32"/>
          <p:cNvGrpSpPr>
            <a:grpSpLocks/>
          </p:cNvGrpSpPr>
          <p:nvPr/>
        </p:nvGrpSpPr>
        <p:grpSpPr bwMode="auto">
          <a:xfrm>
            <a:off x="4364038" y="4799013"/>
            <a:ext cx="4311650" cy="558800"/>
            <a:chOff x="2749" y="3295"/>
            <a:chExt cx="2716" cy="352"/>
          </a:xfrm>
        </p:grpSpPr>
        <p:sp>
          <p:nvSpPr>
            <p:cNvPr id="104479" name="Rectangle 11"/>
            <p:cNvSpPr>
              <a:spLocks noChangeArrowheads="1"/>
            </p:cNvSpPr>
            <p:nvPr/>
          </p:nvSpPr>
          <p:spPr bwMode="auto">
            <a:xfrm>
              <a:off x="3016" y="3321"/>
              <a:ext cx="2449" cy="24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latinLnBrk="1" hangingPunct="1"/>
              <a:r>
                <a:rPr kumimoji="1" lang="ko-KR" altLang="en-US">
                  <a:latin typeface="굴림" panose="020B0600000101010101" pitchFamily="50" charset="-127"/>
                  <a:ea typeface="굴림" panose="020B0600000101010101" pitchFamily="50" charset="-127"/>
                </a:rPr>
                <a:t>식사조절</a:t>
              </a:r>
              <a:r>
                <a:rPr kumimoji="1" lang="en-US" altLang="ko-KR">
                  <a:latin typeface="굴림" panose="020B0600000101010101" pitchFamily="50" charset="-127"/>
                  <a:ea typeface="굴림" panose="020B0600000101010101" pitchFamily="50" charset="-127"/>
                </a:rPr>
                <a:t>(</a:t>
              </a:r>
              <a:r>
                <a:rPr kumimoji="1" lang="ko-KR" altLang="en-US">
                  <a:latin typeface="굴림" panose="020B0600000101010101" pitchFamily="50" charset="-127"/>
                  <a:ea typeface="굴림" panose="020B0600000101010101" pitchFamily="50" charset="-127"/>
                </a:rPr>
                <a:t>맵고 짜지않게</a:t>
              </a:r>
              <a:r>
                <a:rPr kumimoji="1" lang="en-US" altLang="ko-KR">
                  <a:latin typeface="굴림" panose="020B0600000101010101" pitchFamily="50" charset="-127"/>
                  <a:ea typeface="굴림" panose="020B0600000101010101" pitchFamily="50" charset="-127"/>
                </a:rPr>
                <a:t>)</a:t>
              </a:r>
            </a:p>
          </p:txBody>
        </p:sp>
        <p:grpSp>
          <p:nvGrpSpPr>
            <p:cNvPr id="104480" name="Group 29"/>
            <p:cNvGrpSpPr>
              <a:grpSpLocks/>
            </p:cNvGrpSpPr>
            <p:nvPr/>
          </p:nvGrpSpPr>
          <p:grpSpPr bwMode="auto">
            <a:xfrm>
              <a:off x="2749" y="3295"/>
              <a:ext cx="358" cy="352"/>
              <a:chOff x="144" y="3883"/>
              <a:chExt cx="359" cy="437"/>
            </a:xfrm>
          </p:grpSpPr>
          <p:pic>
            <p:nvPicPr>
              <p:cNvPr id="104481" name="Picture 30" descr="서류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883"/>
                <a:ext cx="359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82" name="Rectangle 31"/>
              <p:cNvSpPr>
                <a:spLocks noChangeArrowheads="1"/>
              </p:cNvSpPr>
              <p:nvPr/>
            </p:nvSpPr>
            <p:spPr bwMode="auto">
              <a:xfrm>
                <a:off x="189" y="4048"/>
                <a:ext cx="83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26000" rIns="126000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latinLnBrk="1" hangingPunct="1"/>
                <a:r>
                  <a:rPr kumimoji="1" lang="en-US" altLang="ko-KR" b="0">
                    <a:solidFill>
                      <a:srgbClr val="000000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6</a:t>
                </a:r>
              </a:p>
            </p:txBody>
          </p:sp>
        </p:grpSp>
      </p:grpSp>
      <p:sp>
        <p:nvSpPr>
          <p:cNvPr id="173094" name="AutoShape 38" descr="blue+본문배경 copy2"/>
          <p:cNvSpPr>
            <a:spLocks noChangeArrowheads="1"/>
          </p:cNvSpPr>
          <p:nvPr/>
        </p:nvSpPr>
        <p:spPr bwMode="auto">
          <a:xfrm>
            <a:off x="3851275" y="5516563"/>
            <a:ext cx="4824413" cy="792162"/>
          </a:xfrm>
          <a:prstGeom prst="roundRect">
            <a:avLst>
              <a:gd name="adj" fmla="val 3606"/>
            </a:avLst>
          </a:prstGeom>
          <a:blipFill dpi="0" rotWithShape="0">
            <a:blip r:embed="rId4"/>
            <a:srcRect/>
            <a:stretch>
              <a:fillRect/>
            </a:stretch>
          </a:blipFill>
          <a:ln w="19050">
            <a:solidFill>
              <a:srgbClr val="D0BE7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ko-KR" altLang="en-US" sz="3600" b="0">
                <a:latin typeface="Arial" charset="0"/>
                <a:ea typeface="굴림" pitchFamily="50" charset="-127"/>
              </a:rPr>
              <a:t>一笑一少   一怒一老 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9984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9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7" descr="http://webs.wichita.edu/depttools/depttoolsmemberfiles/accomp/question_mark%20(WinCE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285875"/>
            <a:ext cx="4683125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mtClean="0">
                <a:ea typeface="굴림" panose="020B0600000101010101" pitchFamily="50" charset="-127"/>
              </a:rPr>
              <a:t>질의 응답</a:t>
            </a:r>
          </a:p>
        </p:txBody>
      </p:sp>
      <p:sp>
        <p:nvSpPr>
          <p:cNvPr id="62469" name="내용 개체 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ko-KR" altLang="en-US" smtClean="0">
              <a:ea typeface="굴림" panose="020B0600000101010101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4114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2" descr="M_VV057"/>
          <p:cNvSpPr>
            <a:spLocks noChangeArrowheads="1"/>
          </p:cNvSpPr>
          <p:nvPr/>
        </p:nvSpPr>
        <p:spPr bwMode="ltGray">
          <a:xfrm>
            <a:off x="228600" y="228600"/>
            <a:ext cx="8686800" cy="5334000"/>
          </a:xfrm>
          <a:prstGeom prst="roundRect">
            <a:avLst>
              <a:gd name="adj" fmla="val 5194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pic>
        <p:nvPicPr>
          <p:cNvPr id="5" name="Picture 6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71950"/>
            <a:ext cx="317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WordArt 4"/>
          <p:cNvSpPr>
            <a:spLocks noChangeArrowheads="1" noChangeShapeType="1" noTextEdit="1"/>
          </p:cNvSpPr>
          <p:nvPr/>
        </p:nvSpPr>
        <p:spPr bwMode="auto">
          <a:xfrm>
            <a:off x="971600" y="3068960"/>
            <a:ext cx="7129164" cy="182562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o-KR" altLang="en-US" sz="3600" b="1" kern="10" dirty="0">
                <a:solidFill>
                  <a:schemeClr val="bg1">
                    <a:lumMod val="9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경청해주셔서</a:t>
            </a:r>
          </a:p>
          <a:p>
            <a:pPr algn="ctr"/>
            <a:r>
              <a:rPr lang="ko-KR" altLang="en-US" sz="3600" b="1" kern="10" dirty="0">
                <a:solidFill>
                  <a:schemeClr val="bg1">
                    <a:lumMod val="9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감사합니다</a:t>
            </a:r>
            <a:r>
              <a:rPr lang="en-US" altLang="ko-KR" sz="3600" b="1" kern="10" dirty="0" smtClean="0">
                <a:solidFill>
                  <a:schemeClr val="bg1">
                    <a:lumMod val="9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14116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o-KR" altLang="en-US" smtClean="0">
                <a:ea typeface="굴림" pitchFamily="50" charset="-127"/>
              </a:rPr>
              <a:t>중풍이 발병하면 어떻게 되나요</a:t>
            </a:r>
            <a:r>
              <a:rPr lang="en-US" altLang="ko-KR" smtClean="0">
                <a:ea typeface="굴림" pitchFamily="50" charset="-127"/>
              </a:rPr>
              <a:t>???</a:t>
            </a:r>
          </a:p>
        </p:txBody>
      </p:sp>
      <p:sp>
        <p:nvSpPr>
          <p:cNvPr id="273412" name="AutoShape 4"/>
          <p:cNvSpPr>
            <a:spLocks noChangeArrowheads="1"/>
          </p:cNvSpPr>
          <p:nvPr/>
        </p:nvSpPr>
        <p:spPr bwMode="gray">
          <a:xfrm>
            <a:off x="152400" y="1571625"/>
            <a:ext cx="6553200" cy="130175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6471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381000" y="1692275"/>
            <a:ext cx="1851025" cy="1063625"/>
            <a:chOff x="999" y="1092"/>
            <a:chExt cx="768" cy="746"/>
          </a:xfrm>
        </p:grpSpPr>
        <p:sp>
          <p:nvSpPr>
            <p:cNvPr id="273414" name="AutoShape 6"/>
            <p:cNvSpPr>
              <a:spLocks noChangeArrowheads="1"/>
            </p:cNvSpPr>
            <p:nvPr/>
          </p:nvSpPr>
          <p:spPr bwMode="gray">
            <a:xfrm>
              <a:off x="999" y="1092"/>
              <a:ext cx="768" cy="74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15" name="Freeform 7"/>
            <p:cNvSpPr>
              <a:spLocks/>
            </p:cNvSpPr>
            <p:nvPr/>
          </p:nvSpPr>
          <p:spPr bwMode="gray">
            <a:xfrm>
              <a:off x="1047" y="1140"/>
              <a:ext cx="383" cy="373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16" name="Text Box 8"/>
            <p:cNvSpPr txBox="1">
              <a:spLocks noChangeArrowheads="1"/>
            </p:cNvSpPr>
            <p:nvPr/>
          </p:nvSpPr>
          <p:spPr bwMode="gray">
            <a:xfrm>
              <a:off x="1189" y="1295"/>
              <a:ext cx="372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altLang="ko-KR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굴림" pitchFamily="50" charset="-127"/>
                </a:rPr>
                <a:t>28%</a:t>
              </a:r>
            </a:p>
          </p:txBody>
        </p:sp>
      </p:grpSp>
      <p:sp>
        <p:nvSpPr>
          <p:cNvPr id="45062" name="Text Box 9"/>
          <p:cNvSpPr txBox="1">
            <a:spLocks noChangeArrowheads="1"/>
          </p:cNvSpPr>
          <p:nvPr/>
        </p:nvSpPr>
        <p:spPr bwMode="gray">
          <a:xfrm>
            <a:off x="2640013" y="1952625"/>
            <a:ext cx="3989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사망</a:t>
            </a:r>
          </a:p>
        </p:txBody>
      </p:sp>
      <p:sp>
        <p:nvSpPr>
          <p:cNvPr id="273419" name="AutoShape 11"/>
          <p:cNvSpPr>
            <a:spLocks noChangeArrowheads="1"/>
          </p:cNvSpPr>
          <p:nvPr/>
        </p:nvSpPr>
        <p:spPr bwMode="gray">
          <a:xfrm>
            <a:off x="152400" y="3101975"/>
            <a:ext cx="6553200" cy="130175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9216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grpSp>
        <p:nvGrpSpPr>
          <p:cNvPr id="45064" name="Group 12"/>
          <p:cNvGrpSpPr>
            <a:grpSpLocks/>
          </p:cNvGrpSpPr>
          <p:nvPr/>
        </p:nvGrpSpPr>
        <p:grpSpPr bwMode="auto">
          <a:xfrm>
            <a:off x="390525" y="3222625"/>
            <a:ext cx="1855788" cy="1063625"/>
            <a:chOff x="999" y="2100"/>
            <a:chExt cx="768" cy="746"/>
          </a:xfrm>
        </p:grpSpPr>
        <p:sp>
          <p:nvSpPr>
            <p:cNvPr id="273421" name="AutoShape 13"/>
            <p:cNvSpPr>
              <a:spLocks noChangeArrowheads="1"/>
            </p:cNvSpPr>
            <p:nvPr/>
          </p:nvSpPr>
          <p:spPr bwMode="gray">
            <a:xfrm>
              <a:off x="999" y="2100"/>
              <a:ext cx="768" cy="74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22" name="Freeform 14"/>
            <p:cNvSpPr>
              <a:spLocks/>
            </p:cNvSpPr>
            <p:nvPr/>
          </p:nvSpPr>
          <p:spPr bwMode="gray">
            <a:xfrm>
              <a:off x="1047" y="2148"/>
              <a:ext cx="383" cy="373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23" name="Text Box 15"/>
            <p:cNvSpPr txBox="1">
              <a:spLocks noChangeArrowheads="1"/>
            </p:cNvSpPr>
            <p:nvPr/>
          </p:nvSpPr>
          <p:spPr bwMode="gray">
            <a:xfrm>
              <a:off x="1066" y="2304"/>
              <a:ext cx="621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altLang="ko-KR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굴림" pitchFamily="50" charset="-127"/>
                </a:rPr>
                <a:t>15~30%</a:t>
              </a:r>
            </a:p>
          </p:txBody>
        </p:sp>
      </p:grpSp>
      <p:sp>
        <p:nvSpPr>
          <p:cNvPr id="45065" name="Text Box 16"/>
          <p:cNvSpPr txBox="1">
            <a:spLocks noChangeArrowheads="1"/>
          </p:cNvSpPr>
          <p:nvPr/>
        </p:nvSpPr>
        <p:spPr bwMode="gray">
          <a:xfrm>
            <a:off x="2640013" y="3340100"/>
            <a:ext cx="3989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중풍발병 후 중증으로 </a:t>
            </a:r>
          </a:p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몇 년 동안은 활동이 불가능</a:t>
            </a:r>
          </a:p>
        </p:txBody>
      </p:sp>
      <p:sp>
        <p:nvSpPr>
          <p:cNvPr id="273426" name="AutoShape 18"/>
          <p:cNvSpPr>
            <a:spLocks noChangeArrowheads="1"/>
          </p:cNvSpPr>
          <p:nvPr/>
        </p:nvSpPr>
        <p:spPr bwMode="gray">
          <a:xfrm>
            <a:off x="152400" y="4641850"/>
            <a:ext cx="6553200" cy="130175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48627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o-KR" altLang="en-US">
              <a:ea typeface="굴림" panose="020B0600000101010101" pitchFamily="50" charset="-127"/>
            </a:endParaRPr>
          </a:p>
        </p:txBody>
      </p:sp>
      <p:grpSp>
        <p:nvGrpSpPr>
          <p:cNvPr id="45067" name="Group 19"/>
          <p:cNvGrpSpPr>
            <a:grpSpLocks/>
          </p:cNvGrpSpPr>
          <p:nvPr/>
        </p:nvGrpSpPr>
        <p:grpSpPr bwMode="auto">
          <a:xfrm>
            <a:off x="390525" y="4762500"/>
            <a:ext cx="1855788" cy="1063625"/>
            <a:chOff x="999" y="3120"/>
            <a:chExt cx="768" cy="746"/>
          </a:xfrm>
        </p:grpSpPr>
        <p:sp>
          <p:nvSpPr>
            <p:cNvPr id="273428" name="AutoShape 20"/>
            <p:cNvSpPr>
              <a:spLocks noChangeArrowheads="1"/>
            </p:cNvSpPr>
            <p:nvPr/>
          </p:nvSpPr>
          <p:spPr bwMode="gray">
            <a:xfrm>
              <a:off x="999" y="3120"/>
              <a:ext cx="768" cy="74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folHlink">
                    <a:gamma/>
                    <a:tint val="63529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29" name="Freeform 21"/>
            <p:cNvSpPr>
              <a:spLocks/>
            </p:cNvSpPr>
            <p:nvPr/>
          </p:nvSpPr>
          <p:spPr bwMode="gray">
            <a:xfrm>
              <a:off x="1047" y="3168"/>
              <a:ext cx="383" cy="373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48627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ko-KR" altLang="en-US">
                <a:ea typeface="굴림" panose="020B0600000101010101" pitchFamily="50" charset="-127"/>
              </a:endParaRPr>
            </a:p>
          </p:txBody>
        </p:sp>
        <p:sp>
          <p:nvSpPr>
            <p:cNvPr id="273430" name="Text Box 22"/>
            <p:cNvSpPr txBox="1">
              <a:spLocks noChangeArrowheads="1"/>
            </p:cNvSpPr>
            <p:nvPr/>
          </p:nvSpPr>
          <p:spPr bwMode="gray">
            <a:xfrm>
              <a:off x="1066" y="3324"/>
              <a:ext cx="621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altLang="ko-KR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굴림" pitchFamily="50" charset="-127"/>
                </a:rPr>
                <a:t>50~70%</a:t>
              </a:r>
            </a:p>
          </p:txBody>
        </p:sp>
      </p:grpSp>
      <p:sp>
        <p:nvSpPr>
          <p:cNvPr id="45068" name="Text Box 23"/>
          <p:cNvSpPr txBox="1">
            <a:spLocks noChangeArrowheads="1"/>
          </p:cNvSpPr>
          <p:nvPr/>
        </p:nvSpPr>
        <p:spPr bwMode="gray">
          <a:xfrm>
            <a:off x="2640013" y="4727575"/>
            <a:ext cx="39893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경미하게 활동할 수 있거나</a:t>
            </a:r>
          </a:p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또는</a:t>
            </a:r>
          </a:p>
          <a:p>
            <a:r>
              <a:rPr lang="ko-KR" altLang="en-US" sz="2400">
                <a:solidFill>
                  <a:srgbClr val="000000"/>
                </a:solidFill>
                <a:ea typeface="굴림" panose="020B0600000101010101" pitchFamily="50" charset="-127"/>
              </a:rPr>
              <a:t>좋아질 수 있음</a:t>
            </a:r>
            <a:r>
              <a:rPr lang="en-US" altLang="ko-KR" sz="2400">
                <a:solidFill>
                  <a:srgbClr val="000000"/>
                </a:solidFill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45069" name="AutoShape 24"/>
          <p:cNvSpPr>
            <a:spLocks noChangeArrowheads="1"/>
          </p:cNvSpPr>
          <p:nvPr/>
        </p:nvSpPr>
        <p:spPr bwMode="auto">
          <a:xfrm>
            <a:off x="6477000" y="2743200"/>
            <a:ext cx="2667000" cy="2362200"/>
          </a:xfrm>
          <a:prstGeom prst="irregularSeal1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o-KR" altLang="en-US" sz="3200">
                <a:solidFill>
                  <a:schemeClr val="bg1"/>
                </a:solidFill>
                <a:ea typeface="굴림" panose="020B0600000101010101" pitchFamily="50" charset="-127"/>
              </a:rPr>
              <a:t>예방이</a:t>
            </a:r>
          </a:p>
          <a:p>
            <a:pPr algn="ctr" eaLnBrk="1" hangingPunct="1"/>
            <a:r>
              <a:rPr lang="ko-KR" altLang="en-US" sz="3200">
                <a:solidFill>
                  <a:schemeClr val="bg1"/>
                </a:solidFill>
                <a:ea typeface="굴림" panose="020B0600000101010101" pitchFamily="50" charset="-127"/>
              </a:rPr>
              <a:t>최선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74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중풍의 정의</a:t>
            </a:r>
            <a:endParaRPr lang="ko-KR" altLang="en-US" dirty="0"/>
          </a:p>
        </p:txBody>
      </p:sp>
      <p:pic>
        <p:nvPicPr>
          <p:cNvPr id="4" name="Picture 4" descr="http://211.214.103.10/news2000/photo/2007/0916/L20070916.99002164842i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4392488" cy="3641772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="" xmlns:p14="http://schemas.microsoft.com/office/powerpoint/2010/main" val="1366452599"/>
              </p:ext>
            </p:extLst>
          </p:nvPr>
        </p:nvGraphicFramePr>
        <p:xfrm>
          <a:off x="251520" y="1567066"/>
          <a:ext cx="4614866" cy="128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57" y="2780928"/>
            <a:ext cx="417646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76056" y="5949280"/>
            <a:ext cx="40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한의학에서의 풍과 양방에서의 중풍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7243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중풍의 분류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pic>
        <p:nvPicPr>
          <p:cNvPr id="10" name="Picture 147" descr="일과성뇌허혈1"/>
          <p:cNvPicPr>
            <a:picLocks noChangeAspect="1" noChangeArrowheads="1"/>
          </p:cNvPicPr>
          <p:nvPr/>
        </p:nvPicPr>
        <p:blipFill>
          <a:blip r:embed="rId3" cstate="print"/>
          <a:srcRect b="15067"/>
          <a:stretch>
            <a:fillRect/>
          </a:stretch>
        </p:blipFill>
        <p:spPr bwMode="auto">
          <a:xfrm>
            <a:off x="2195736" y="1352738"/>
            <a:ext cx="1852613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8" descr="일과성뇌허혈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52738"/>
            <a:ext cx="1852613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4355976" y="1784786"/>
            <a:ext cx="787400" cy="603250"/>
          </a:xfrm>
          <a:prstGeom prst="rightArrow">
            <a:avLst>
              <a:gd name="adj1" fmla="val 50000"/>
              <a:gd name="adj2" fmla="val 55124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3" name="Oval 199"/>
          <p:cNvSpPr>
            <a:spLocks noChangeArrowheads="1"/>
          </p:cNvSpPr>
          <p:nvPr/>
        </p:nvSpPr>
        <p:spPr bwMode="auto">
          <a:xfrm>
            <a:off x="2838674" y="1427351"/>
            <a:ext cx="663575" cy="714375"/>
          </a:xfrm>
          <a:prstGeom prst="ellipse">
            <a:avLst/>
          </a:prstGeom>
          <a:noFill/>
          <a:ln w="38100" algn="ctr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4" name="Oval 200"/>
          <p:cNvSpPr>
            <a:spLocks noChangeArrowheads="1"/>
          </p:cNvSpPr>
          <p:nvPr/>
        </p:nvSpPr>
        <p:spPr bwMode="auto">
          <a:xfrm>
            <a:off x="6267946" y="1496754"/>
            <a:ext cx="663575" cy="714375"/>
          </a:xfrm>
          <a:prstGeom prst="ellipse">
            <a:avLst/>
          </a:prstGeom>
          <a:noFill/>
          <a:ln w="38100" algn="ctr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pic>
        <p:nvPicPr>
          <p:cNvPr id="16" name="Picture 24" descr="sa5030-홍수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1383" y="3008922"/>
            <a:ext cx="2696961" cy="184520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25"/>
          <p:cNvPicPr>
            <a:picLocks noChangeAspect="1" noChangeArrowheads="1"/>
          </p:cNvPicPr>
          <p:nvPr/>
        </p:nvPicPr>
        <p:blipFill>
          <a:blip r:embed="rId6" cstate="print"/>
          <a:srcRect l="67491" t="61475" r="14909" b="20967"/>
          <a:stretch>
            <a:fillRect/>
          </a:stretch>
        </p:blipFill>
        <p:spPr bwMode="auto">
          <a:xfrm>
            <a:off x="1331640" y="3008922"/>
            <a:ext cx="3085130" cy="184520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" name="Picture 66"/>
          <p:cNvPicPr>
            <a:picLocks noChangeAspect="1" noChangeArrowheads="1"/>
          </p:cNvPicPr>
          <p:nvPr/>
        </p:nvPicPr>
        <p:blipFill>
          <a:blip r:embed="rId7" cstate="print"/>
          <a:srcRect l="66251" t="38637" r="14998" b="46167"/>
          <a:stretch>
            <a:fillRect/>
          </a:stretch>
        </p:blipFill>
        <p:spPr bwMode="auto">
          <a:xfrm>
            <a:off x="1331640" y="5025146"/>
            <a:ext cx="3085130" cy="150019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9" name="Group 68"/>
          <p:cNvGrpSpPr>
            <a:grpSpLocks/>
          </p:cNvGrpSpPr>
          <p:nvPr/>
        </p:nvGrpSpPr>
        <p:grpSpPr bwMode="auto">
          <a:xfrm>
            <a:off x="4946507" y="5017010"/>
            <a:ext cx="4017981" cy="1508334"/>
            <a:chOff x="930" y="2772"/>
            <a:chExt cx="2219" cy="770"/>
          </a:xfrm>
        </p:grpSpPr>
        <p:pic>
          <p:nvPicPr>
            <p:cNvPr id="20" name="Picture 65" descr="di_3_447"/>
            <p:cNvPicPr>
              <a:picLocks noChangeAspect="1" noChangeArrowheads="1"/>
            </p:cNvPicPr>
            <p:nvPr/>
          </p:nvPicPr>
          <p:blipFill>
            <a:blip r:embed="rId8" cstate="print"/>
            <a:srcRect t="51564"/>
            <a:stretch>
              <a:fillRect/>
            </a:stretch>
          </p:blipFill>
          <p:spPr bwMode="auto">
            <a:xfrm>
              <a:off x="2018" y="2774"/>
              <a:ext cx="1131" cy="76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" name="Picture 67" descr="di_3_447"/>
            <p:cNvPicPr>
              <a:picLocks noChangeAspect="1" noChangeArrowheads="1"/>
            </p:cNvPicPr>
            <p:nvPr/>
          </p:nvPicPr>
          <p:blipFill>
            <a:blip r:embed="rId8" cstate="print"/>
            <a:srcRect b="51579"/>
            <a:stretch>
              <a:fillRect/>
            </a:stretch>
          </p:blipFill>
          <p:spPr bwMode="auto">
            <a:xfrm>
              <a:off x="930" y="2772"/>
              <a:ext cx="1131" cy="76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23" name="모서리가 둥근 직사각형 22"/>
          <p:cNvSpPr/>
          <p:nvPr/>
        </p:nvSpPr>
        <p:spPr>
          <a:xfrm>
            <a:off x="35496" y="1628800"/>
            <a:ext cx="1152128" cy="75923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일과성뇌허혈</a:t>
            </a:r>
            <a:endParaRPr lang="ko-KR" altLang="en-US" dirty="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35496" y="3429000"/>
            <a:ext cx="1152128" cy="75923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뇌출혈</a:t>
            </a:r>
            <a:endParaRPr lang="ko-KR" altLang="en-US" dirty="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5496" y="5334060"/>
            <a:ext cx="1152128" cy="75923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뇌경색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03974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 sz="3200" smtClean="0">
                <a:ea typeface="굴림" panose="020B0600000101010101" pitchFamily="50" charset="-127"/>
              </a:rPr>
              <a:t>중풍 증상에 대한 오해</a:t>
            </a: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="" xmlns:p14="http://schemas.microsoft.com/office/powerpoint/2010/main" val="2356385973"/>
              </p:ext>
            </p:extLst>
          </p:nvPr>
        </p:nvGraphicFramePr>
        <p:xfrm>
          <a:off x="457200" y="1219200"/>
          <a:ext cx="807524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모서리가 둥근 직사각형 4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274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텍스트 개체 틀 34"/>
          <p:cNvSpPr>
            <a:spLocks noGrp="1"/>
          </p:cNvSpPr>
          <p:nvPr>
            <p:ph type="body" idx="1"/>
          </p:nvPr>
        </p:nvSpPr>
        <p:spPr>
          <a:xfrm>
            <a:off x="387796" y="1124744"/>
            <a:ext cx="4040188" cy="105013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어</a:t>
            </a:r>
            <a:r>
              <a:rPr lang="ko-KR" altLang="en-US" dirty="0"/>
              <a:t>떤 </a:t>
            </a:r>
            <a:r>
              <a:rPr lang="ko-KR" altLang="en-US" dirty="0" smtClean="0"/>
              <a:t>사람이</a:t>
            </a:r>
            <a:endParaRPr lang="en-US" altLang="ko-KR" dirty="0" smtClean="0"/>
          </a:p>
          <a:p>
            <a:r>
              <a:rPr lang="ko-KR" altLang="en-US" dirty="0" smtClean="0"/>
              <a:t>중풍이 잘 걸리나요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7" name="텍스트 개체 틀 3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ko-KR" altLang="en-US" dirty="0" smtClean="0"/>
              <a:t>난 건강하니까</a:t>
            </a:r>
            <a:endParaRPr lang="en-US" altLang="ko-KR" dirty="0" smtClean="0"/>
          </a:p>
          <a:p>
            <a:r>
              <a:rPr lang="ko-KR" altLang="en-US" dirty="0" err="1" smtClean="0"/>
              <a:t>괜찮을꺼야</a:t>
            </a:r>
            <a:r>
              <a:rPr lang="en-US" altLang="ko-KR" dirty="0" smtClean="0"/>
              <a:t>!!!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gray">
          <a:xfrm>
            <a:off x="320774" y="4000500"/>
            <a:ext cx="1658938" cy="5715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gray">
          <a:xfrm>
            <a:off x="320774" y="3502025"/>
            <a:ext cx="1658938" cy="569913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gray">
          <a:xfrm>
            <a:off x="2435573" y="4000500"/>
            <a:ext cx="1728787" cy="5715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gray">
          <a:xfrm>
            <a:off x="2435573" y="3502025"/>
            <a:ext cx="1728787" cy="569913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467544" y="5305202"/>
            <a:ext cx="3524250" cy="5000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ko-KR" altLang="en-US">
                <a:latin typeface="Verdana" pitchFamily="34" charset="0"/>
                <a:ea typeface="굴림" pitchFamily="50" charset="-127"/>
              </a:rPr>
              <a:t>중풍 발생할 위험이 증가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gray">
          <a:xfrm>
            <a:off x="552549" y="3633788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심장질환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gray">
          <a:xfrm>
            <a:off x="552549" y="4133850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고지혈증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gray">
          <a:xfrm>
            <a:off x="3010248" y="3633788"/>
            <a:ext cx="631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비만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gray">
          <a:xfrm>
            <a:off x="2787998" y="4133850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스트레스</a:t>
            </a:r>
          </a:p>
        </p:txBody>
      </p:sp>
      <p:sp>
        <p:nvSpPr>
          <p:cNvPr id="25" name="AutoShape 23"/>
          <p:cNvSpPr>
            <a:spLocks noChangeArrowheads="1"/>
          </p:cNvSpPr>
          <p:nvPr/>
        </p:nvSpPr>
        <p:spPr bwMode="gray">
          <a:xfrm>
            <a:off x="320774" y="3040063"/>
            <a:ext cx="1658938" cy="5715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26" name="AutoShape 24"/>
          <p:cNvSpPr>
            <a:spLocks noChangeArrowheads="1"/>
          </p:cNvSpPr>
          <p:nvPr/>
        </p:nvSpPr>
        <p:spPr bwMode="gray">
          <a:xfrm>
            <a:off x="320774" y="2541588"/>
            <a:ext cx="1658938" cy="569912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gray">
          <a:xfrm>
            <a:off x="663674" y="2673350"/>
            <a:ext cx="855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고혈압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gray">
          <a:xfrm>
            <a:off x="663674" y="3173413"/>
            <a:ext cx="855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당뇨병</a:t>
            </a:r>
          </a:p>
        </p:txBody>
      </p:sp>
      <p:sp>
        <p:nvSpPr>
          <p:cNvPr id="29" name="AutoShape 27"/>
          <p:cNvSpPr>
            <a:spLocks noChangeArrowheads="1"/>
          </p:cNvSpPr>
          <p:nvPr/>
        </p:nvSpPr>
        <p:spPr bwMode="gray">
          <a:xfrm>
            <a:off x="2411760" y="3040063"/>
            <a:ext cx="1728788" cy="5715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30" name="AutoShape 28"/>
          <p:cNvSpPr>
            <a:spLocks noChangeArrowheads="1"/>
          </p:cNvSpPr>
          <p:nvPr/>
        </p:nvSpPr>
        <p:spPr bwMode="gray">
          <a:xfrm>
            <a:off x="2411760" y="2541588"/>
            <a:ext cx="1728788" cy="569912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gray">
          <a:xfrm>
            <a:off x="2703860" y="2687638"/>
            <a:ext cx="120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과음</a:t>
            </a:r>
            <a:r>
              <a:rPr lang="en-US" altLang="ko-KR">
                <a:solidFill>
                  <a:schemeClr val="bg1"/>
                </a:solidFill>
                <a:ea typeface="굴림" pitchFamily="50" charset="-127"/>
              </a:rPr>
              <a:t>, </a:t>
            </a:r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흡연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gray">
          <a:xfrm>
            <a:off x="2986435" y="3173413"/>
            <a:ext cx="631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>
                <a:solidFill>
                  <a:schemeClr val="bg1"/>
                </a:solidFill>
                <a:ea typeface="굴림" pitchFamily="50" charset="-127"/>
              </a:rPr>
              <a:t>나이</a:t>
            </a: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4427984" y="2276872"/>
            <a:ext cx="4248472" cy="3758406"/>
            <a:chOff x="768" y="768"/>
            <a:chExt cx="3552" cy="2832"/>
          </a:xfrm>
        </p:grpSpPr>
        <p:graphicFrame>
          <p:nvGraphicFramePr>
            <p:cNvPr id="44" name="Object 2"/>
            <p:cNvGraphicFramePr>
              <a:graphicFrameLocks noChangeAspect="1"/>
            </p:cNvGraphicFramePr>
            <p:nvPr/>
          </p:nvGraphicFramePr>
          <p:xfrm>
            <a:off x="1440" y="768"/>
            <a:ext cx="2880" cy="2832"/>
          </p:xfrm>
          <a:graphic>
            <a:graphicData uri="http://schemas.openxmlformats.org/presentationml/2006/ole">
              <p:oleObj spid="_x0000_s3079" name="차트" r:id="rId3" imgW="9239250" imgH="6877202" progId="Excel.Sheet.8">
                <p:embed/>
              </p:oleObj>
            </a:graphicData>
          </a:graphic>
        </p:graphicFrame>
        <p:sp>
          <p:nvSpPr>
            <p:cNvPr id="45" name="Text Box 7"/>
            <p:cNvSpPr txBox="1">
              <a:spLocks noChangeArrowheads="1"/>
            </p:cNvSpPr>
            <p:nvPr/>
          </p:nvSpPr>
          <p:spPr bwMode="auto">
            <a:xfrm>
              <a:off x="2976" y="1996"/>
              <a:ext cx="768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600">
                  <a:ea typeface="굴림" pitchFamily="50" charset="-127"/>
                </a:rPr>
                <a:t>정상 </a:t>
              </a:r>
              <a:r>
                <a:rPr lang="en-US" altLang="ko-KR" sz="1600">
                  <a:ea typeface="굴림" pitchFamily="50" charset="-127"/>
                </a:rPr>
                <a:t>70%</a:t>
              </a:r>
            </a:p>
          </p:txBody>
        </p: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768" y="1852"/>
              <a:ext cx="100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600">
                  <a:ea typeface="굴림" pitchFamily="50" charset="-127"/>
                </a:rPr>
                <a:t>뇌동맥경화</a:t>
              </a:r>
            </a:p>
            <a:p>
              <a:pPr algn="ctr"/>
              <a:r>
                <a:rPr lang="ko-KR" altLang="en-US" sz="1600">
                  <a:ea typeface="굴림" pitchFamily="50" charset="-127"/>
                </a:rPr>
                <a:t> </a:t>
              </a:r>
              <a:r>
                <a:rPr lang="en-US" altLang="ko-KR" sz="1600">
                  <a:ea typeface="굴림" pitchFamily="50" charset="-127"/>
                </a:rPr>
                <a:t>14%</a:t>
              </a:r>
              <a:endParaRPr lang="ko-KR" altLang="en-US" sz="1600">
                <a:ea typeface="굴림" pitchFamily="50" charset="-127"/>
              </a:endParaRP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1392" y="1324"/>
              <a:ext cx="72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dirty="0" err="1">
                  <a:ea typeface="굴림" pitchFamily="50" charset="-127"/>
                </a:rPr>
                <a:t>뇌경색</a:t>
              </a:r>
              <a:r>
                <a:rPr lang="ko-KR" altLang="en-US" dirty="0">
                  <a:ea typeface="굴림" pitchFamily="50" charset="-127"/>
                </a:rPr>
                <a:t> </a:t>
              </a:r>
            </a:p>
            <a:p>
              <a:pPr algn="ctr"/>
              <a:r>
                <a:rPr lang="en-US" altLang="ko-KR" dirty="0">
                  <a:ea typeface="굴림" pitchFamily="50" charset="-127"/>
                </a:rPr>
                <a:t>13%</a:t>
              </a:r>
              <a:endParaRPr lang="ko-KR" altLang="en-US" dirty="0">
                <a:ea typeface="굴림" pitchFamily="50" charset="-127"/>
              </a:endParaRPr>
            </a:p>
          </p:txBody>
        </p:sp>
        <p:sp>
          <p:nvSpPr>
            <p:cNvPr id="48" name="Rectangle 10"/>
            <p:cNvSpPr>
              <a:spLocks noChangeArrowheads="1"/>
            </p:cNvSpPr>
            <p:nvPr/>
          </p:nvSpPr>
          <p:spPr bwMode="auto">
            <a:xfrm>
              <a:off x="2208" y="1132"/>
              <a:ext cx="72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>
                  <a:ea typeface="굴림" pitchFamily="50" charset="-127"/>
                </a:rPr>
                <a:t>뇌동맥류</a:t>
              </a:r>
            </a:p>
            <a:p>
              <a:pPr algn="ctr"/>
              <a:r>
                <a:rPr lang="en-US" altLang="ko-KR">
                  <a:ea typeface="굴림" pitchFamily="50" charset="-127"/>
                </a:rPr>
                <a:t>2.5%</a:t>
              </a: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9" name="Rectangle 11"/>
            <p:cNvSpPr>
              <a:spLocks noChangeArrowheads="1"/>
            </p:cNvSpPr>
            <p:nvPr/>
          </p:nvSpPr>
          <p:spPr bwMode="auto">
            <a:xfrm>
              <a:off x="3120" y="1132"/>
              <a:ext cx="72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>
                  <a:ea typeface="굴림" pitchFamily="50" charset="-127"/>
                </a:rPr>
                <a:t>기타</a:t>
              </a:r>
            </a:p>
            <a:p>
              <a:pPr algn="ctr"/>
              <a:r>
                <a:rPr lang="en-US" altLang="ko-KR">
                  <a:ea typeface="굴림" pitchFamily="50" charset="-127"/>
                </a:rPr>
                <a:t>2%</a:t>
              </a: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4572000" y="5143453"/>
            <a:ext cx="4104456" cy="123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ko-KR" altLang="en-US" dirty="0" err="1">
                <a:ea typeface="굴림" pitchFamily="50" charset="-127"/>
              </a:rPr>
              <a:t>아카사카</a:t>
            </a:r>
            <a:r>
              <a:rPr lang="ko-KR" altLang="en-US" dirty="0">
                <a:ea typeface="굴림" pitchFamily="50" charset="-127"/>
              </a:rPr>
              <a:t> </a:t>
            </a:r>
            <a:r>
              <a:rPr lang="ko-KR" altLang="en-US" dirty="0" err="1">
                <a:ea typeface="굴림" pitchFamily="50" charset="-127"/>
              </a:rPr>
              <a:t>파크빌</a:t>
            </a:r>
            <a:r>
              <a:rPr lang="ko-KR" altLang="en-US" dirty="0">
                <a:ea typeface="굴림" pitchFamily="50" charset="-127"/>
              </a:rPr>
              <a:t> 뇌신경외과 </a:t>
            </a:r>
            <a:r>
              <a:rPr lang="en-US" altLang="ko-KR" dirty="0" smtClean="0">
                <a:ea typeface="굴림" pitchFamily="50" charset="-127"/>
              </a:rPr>
              <a:t/>
            </a:r>
            <a:br>
              <a:rPr lang="en-US" altLang="ko-KR" dirty="0" smtClean="0">
                <a:ea typeface="굴림" pitchFamily="50" charset="-127"/>
              </a:rPr>
            </a:br>
            <a:r>
              <a:rPr lang="ko-KR" altLang="en-US" dirty="0" smtClean="0">
                <a:ea typeface="굴림" pitchFamily="50" charset="-127"/>
              </a:rPr>
              <a:t>도쿄 </a:t>
            </a:r>
            <a:r>
              <a:rPr lang="ko-KR" altLang="en-US" dirty="0" err="1">
                <a:ea typeface="굴림" pitchFamily="50" charset="-127"/>
              </a:rPr>
              <a:t>뇌검진센터</a:t>
            </a:r>
            <a:r>
              <a:rPr lang="en-US" altLang="ko-KR" dirty="0" smtClean="0">
                <a:ea typeface="굴림" pitchFamily="50" charset="-127"/>
              </a:rPr>
              <a:t>,</a:t>
            </a:r>
          </a:p>
          <a:p>
            <a:r>
              <a:rPr lang="ko-KR" altLang="en-US" dirty="0" smtClean="0">
                <a:ea typeface="굴림" pitchFamily="50" charset="-127"/>
              </a:rPr>
              <a:t>일본건강인 </a:t>
            </a:r>
            <a:r>
              <a:rPr lang="en-US" altLang="ko-KR" dirty="0">
                <a:ea typeface="굴림" pitchFamily="50" charset="-127"/>
              </a:rPr>
              <a:t>13,180</a:t>
            </a:r>
            <a:r>
              <a:rPr lang="ko-KR" altLang="en-US" dirty="0">
                <a:ea typeface="굴림" pitchFamily="50" charset="-127"/>
              </a:rPr>
              <a:t>명을 대상으로 </a:t>
            </a:r>
            <a:endParaRPr lang="en-US" altLang="ko-KR" dirty="0" smtClean="0">
              <a:ea typeface="굴림" pitchFamily="50" charset="-127"/>
            </a:endParaRPr>
          </a:p>
          <a:p>
            <a:r>
              <a:rPr lang="ko-KR" altLang="en-US" dirty="0" smtClean="0">
                <a:ea typeface="굴림" pitchFamily="50" charset="-127"/>
              </a:rPr>
              <a:t>중풍검진 </a:t>
            </a:r>
            <a:r>
              <a:rPr lang="en-US" altLang="ko-KR" dirty="0">
                <a:ea typeface="굴림" pitchFamily="50" charset="-127"/>
              </a:rPr>
              <a:t>MRI</a:t>
            </a:r>
            <a:r>
              <a:rPr lang="ko-KR" altLang="en-US" dirty="0">
                <a:ea typeface="굴림" pitchFamily="50" charset="-127"/>
              </a:rPr>
              <a:t>를 시행결과</a:t>
            </a:r>
          </a:p>
        </p:txBody>
      </p:sp>
      <p:sp>
        <p:nvSpPr>
          <p:cNvPr id="40" name="아래쪽 화살표 39"/>
          <p:cNvSpPr/>
          <p:nvPr/>
        </p:nvSpPr>
        <p:spPr>
          <a:xfrm>
            <a:off x="1835696" y="4572000"/>
            <a:ext cx="720080" cy="571453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6089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7" y="4338722"/>
            <a:ext cx="1152129" cy="235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중풍환자의 증상</a:t>
            </a:r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  <p:graphicFrame>
        <p:nvGraphicFramePr>
          <p:cNvPr id="11" name="차트 10"/>
          <p:cNvGraphicFramePr/>
          <p:nvPr>
            <p:extLst>
              <p:ext uri="{D42A27DB-BD31-4B8C-83A1-F6EECF244321}">
                <p14:modId xmlns="" xmlns:p14="http://schemas.microsoft.com/office/powerpoint/2010/main" val="3297643683"/>
              </p:ext>
            </p:extLst>
          </p:nvPr>
        </p:nvGraphicFramePr>
        <p:xfrm>
          <a:off x="634022" y="1745432"/>
          <a:ext cx="806489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41168"/>
            <a:ext cx="1254294" cy="1749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03266"/>
            <a:ext cx="1944216" cy="134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051" y="1331736"/>
            <a:ext cx="100811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8225"/>
            <a:ext cx="1584176" cy="96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10659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mtClean="0">
                <a:ea typeface="굴림" panose="020B0600000101010101" pitchFamily="50" charset="-127"/>
              </a:rPr>
              <a:t>중풍의 검사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52229" name="Group 10"/>
          <p:cNvGrpSpPr>
            <a:grpSpLocks/>
          </p:cNvGrpSpPr>
          <p:nvPr/>
        </p:nvGrpSpPr>
        <p:grpSpPr bwMode="auto">
          <a:xfrm>
            <a:off x="2714625" y="1285875"/>
            <a:ext cx="1223963" cy="1439863"/>
            <a:chOff x="1071" y="1429"/>
            <a:chExt cx="771" cy="907"/>
          </a:xfrm>
        </p:grpSpPr>
        <p:pic>
          <p:nvPicPr>
            <p:cNvPr id="52244" name="Picture 11" descr="downloa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" y="1429"/>
              <a:ext cx="771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5" name="Rectangle 12"/>
            <p:cNvSpPr>
              <a:spLocks noChangeArrowheads="1"/>
            </p:cNvSpPr>
            <p:nvPr/>
          </p:nvSpPr>
          <p:spPr bwMode="auto">
            <a:xfrm>
              <a:off x="1071" y="2200"/>
              <a:ext cx="7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ko-KR">
                  <a:ea typeface="굴림" panose="020B0600000101010101" pitchFamily="50" charset="-127"/>
                </a:rPr>
                <a:t>Brain C.T.</a:t>
              </a:r>
            </a:p>
          </p:txBody>
        </p:sp>
      </p:grpSp>
      <p:grpSp>
        <p:nvGrpSpPr>
          <p:cNvPr id="52230" name="Group 13"/>
          <p:cNvGrpSpPr>
            <a:grpSpLocks/>
          </p:cNvGrpSpPr>
          <p:nvPr/>
        </p:nvGrpSpPr>
        <p:grpSpPr bwMode="auto">
          <a:xfrm>
            <a:off x="4659313" y="1285875"/>
            <a:ext cx="1223962" cy="1439863"/>
            <a:chOff x="2432" y="1429"/>
            <a:chExt cx="771" cy="907"/>
          </a:xfrm>
        </p:grpSpPr>
        <p:pic>
          <p:nvPicPr>
            <p:cNvPr id="52242" name="Picture 14" descr="brain_mri_transversal_t2_002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2" y="1429"/>
              <a:ext cx="771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3" name="Rectangle 15"/>
            <p:cNvSpPr>
              <a:spLocks noChangeArrowheads="1"/>
            </p:cNvSpPr>
            <p:nvPr/>
          </p:nvSpPr>
          <p:spPr bwMode="auto">
            <a:xfrm>
              <a:off x="2432" y="2200"/>
              <a:ext cx="7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ko-KR">
                  <a:ea typeface="굴림" panose="020B0600000101010101" pitchFamily="50" charset="-127"/>
                </a:rPr>
                <a:t>Brain M.R.I.</a:t>
              </a:r>
            </a:p>
          </p:txBody>
        </p:sp>
      </p:grpSp>
      <p:grpSp>
        <p:nvGrpSpPr>
          <p:cNvPr id="52231" name="Group 18"/>
          <p:cNvGrpSpPr>
            <a:grpSpLocks/>
          </p:cNvGrpSpPr>
          <p:nvPr/>
        </p:nvGrpSpPr>
        <p:grpSpPr bwMode="auto">
          <a:xfrm>
            <a:off x="1706563" y="3071813"/>
            <a:ext cx="1439862" cy="1368425"/>
            <a:chOff x="300" y="3107"/>
            <a:chExt cx="907" cy="862"/>
          </a:xfrm>
        </p:grpSpPr>
        <p:pic>
          <p:nvPicPr>
            <p:cNvPr id="52240" name="Picture 19" descr="sono00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3107"/>
              <a:ext cx="907" cy="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1" name="Rectangle 20"/>
            <p:cNvSpPr>
              <a:spLocks noChangeArrowheads="1"/>
            </p:cNvSpPr>
            <p:nvPr/>
          </p:nvSpPr>
          <p:spPr bwMode="auto">
            <a:xfrm>
              <a:off x="300" y="3878"/>
              <a:ext cx="862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ko-KR" altLang="en-US" sz="1000">
                  <a:ea typeface="굴림" panose="020B0600000101010101" pitchFamily="50" charset="-127"/>
                </a:rPr>
                <a:t>경동맥 초음파</a:t>
              </a:r>
            </a:p>
          </p:txBody>
        </p:sp>
      </p:grpSp>
      <p:grpSp>
        <p:nvGrpSpPr>
          <p:cNvPr id="52232" name="Group 21"/>
          <p:cNvGrpSpPr>
            <a:grpSpLocks/>
          </p:cNvGrpSpPr>
          <p:nvPr/>
        </p:nvGrpSpPr>
        <p:grpSpPr bwMode="auto">
          <a:xfrm>
            <a:off x="4011613" y="3071813"/>
            <a:ext cx="1368425" cy="1368425"/>
            <a:chOff x="1752" y="3107"/>
            <a:chExt cx="862" cy="862"/>
          </a:xfrm>
        </p:grpSpPr>
        <p:pic>
          <p:nvPicPr>
            <p:cNvPr id="52238" name="Picture 22" descr="CT-Angio-BrainWeb3-1178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9702" r="8102"/>
            <a:stretch>
              <a:fillRect/>
            </a:stretch>
          </p:blipFill>
          <p:spPr bwMode="auto">
            <a:xfrm>
              <a:off x="1774" y="3107"/>
              <a:ext cx="771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9" name="Rectangle 23"/>
            <p:cNvSpPr>
              <a:spLocks noChangeArrowheads="1"/>
            </p:cNvSpPr>
            <p:nvPr/>
          </p:nvSpPr>
          <p:spPr bwMode="auto">
            <a:xfrm>
              <a:off x="1752" y="3878"/>
              <a:ext cx="862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ko-KR" altLang="en-US" sz="1000">
                  <a:ea typeface="굴림" panose="020B0600000101010101" pitchFamily="50" charset="-127"/>
                </a:rPr>
                <a:t>뇌혈관조영</a:t>
              </a:r>
              <a:r>
                <a:rPr lang="en-US" altLang="ko-KR" sz="1000">
                  <a:ea typeface="굴림" panose="020B0600000101010101" pitchFamily="50" charset="-127"/>
                </a:rPr>
                <a:t>(CT angio)</a:t>
              </a:r>
            </a:p>
          </p:txBody>
        </p:sp>
      </p:grpSp>
      <p:grpSp>
        <p:nvGrpSpPr>
          <p:cNvPr id="52233" name="Group 24"/>
          <p:cNvGrpSpPr>
            <a:grpSpLocks/>
          </p:cNvGrpSpPr>
          <p:nvPr/>
        </p:nvGrpSpPr>
        <p:grpSpPr bwMode="auto">
          <a:xfrm>
            <a:off x="6099175" y="3071813"/>
            <a:ext cx="1368425" cy="1368425"/>
            <a:chOff x="3067" y="3107"/>
            <a:chExt cx="862" cy="862"/>
          </a:xfrm>
        </p:grpSpPr>
        <p:pic>
          <p:nvPicPr>
            <p:cNvPr id="52236" name="Picture 25" descr="3T-MRA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b="10139"/>
            <a:stretch>
              <a:fillRect/>
            </a:stretch>
          </p:blipFill>
          <p:spPr bwMode="auto">
            <a:xfrm>
              <a:off x="3112" y="3107"/>
              <a:ext cx="762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7" name="Rectangle 26"/>
            <p:cNvSpPr>
              <a:spLocks noChangeArrowheads="1"/>
            </p:cNvSpPr>
            <p:nvPr/>
          </p:nvSpPr>
          <p:spPr bwMode="auto">
            <a:xfrm>
              <a:off x="3067" y="3878"/>
              <a:ext cx="862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ko-KR" altLang="en-US" sz="1000">
                  <a:ea typeface="굴림" panose="020B0600000101010101" pitchFamily="50" charset="-127"/>
                </a:rPr>
                <a:t>뇌혈관조영</a:t>
              </a:r>
              <a:r>
                <a:rPr lang="en-US" altLang="ko-KR" sz="1000">
                  <a:ea typeface="굴림" panose="020B0600000101010101" pitchFamily="50" charset="-127"/>
                </a:rPr>
                <a:t>(MRA)</a:t>
              </a:r>
            </a:p>
          </p:txBody>
        </p:sp>
      </p:grpSp>
      <p:pic>
        <p:nvPicPr>
          <p:cNvPr id="52234" name="Picture 29" descr="200602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4643438"/>
            <a:ext cx="1800225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Picture 31" descr="digi_screen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64" r="5511" b="19162"/>
          <a:stretch>
            <a:fillRect/>
          </a:stretch>
        </p:blipFill>
        <p:spPr bwMode="auto">
          <a:xfrm>
            <a:off x="5019675" y="4572000"/>
            <a:ext cx="25558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35496" y="44624"/>
            <a:ext cx="2520280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중풍에 대한 이해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679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1403</Words>
  <Application>Microsoft Office PowerPoint</Application>
  <PresentationFormat>화면 슬라이드 쇼(4:3)</PresentationFormat>
  <Paragraphs>321</Paragraphs>
  <Slides>29</Slides>
  <Notes>7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29</vt:i4>
      </vt:variant>
    </vt:vector>
  </HeadingPairs>
  <TitlesOfParts>
    <vt:vector size="32" baseType="lpstr">
      <vt:lpstr>Office 테마</vt:lpstr>
      <vt:lpstr>차트</vt:lpstr>
      <vt:lpstr>비트맵 이미지</vt:lpstr>
      <vt:lpstr>중풍에 대한 이해</vt:lpstr>
      <vt:lpstr>중풍을 왜 무섭고, 치료해야 하는가?</vt:lpstr>
      <vt:lpstr>중풍이 발병하면 어떻게 되나요???</vt:lpstr>
      <vt:lpstr>중풍의 정의</vt:lpstr>
      <vt:lpstr>중풍의 분류</vt:lpstr>
      <vt:lpstr>중풍 증상에 대한 오해</vt:lpstr>
      <vt:lpstr>슬라이드 7</vt:lpstr>
      <vt:lpstr>중풍환자의 증상</vt:lpstr>
      <vt:lpstr>중풍의 검사</vt:lpstr>
      <vt:lpstr>중풍의 양의학적 치료</vt:lpstr>
      <vt:lpstr>중풍의 한의학적 치료 개괄</vt:lpstr>
      <vt:lpstr>중풍환자의 한의학적 치료방법</vt:lpstr>
      <vt:lpstr>중풍환자는 왜 침을 맞아야 하는가???</vt:lpstr>
      <vt:lpstr> </vt:lpstr>
      <vt:lpstr>중풍을 예방하고 잘 치료하기 위해서는???</vt:lpstr>
      <vt:lpstr>중풍환자를 발견하거나 중풍이 느껴진다면</vt:lpstr>
      <vt:lpstr>이런 것을 좀 피해주십시오~~~!!!</vt:lpstr>
      <vt:lpstr>뇌심혈관질환의 예방과 관리-운동 (1) </vt:lpstr>
      <vt:lpstr>슬라이드 19</vt:lpstr>
      <vt:lpstr>뇌심혈관질환의 예방과 관리-운 동(2) </vt:lpstr>
      <vt:lpstr>슬라이드 21</vt:lpstr>
      <vt:lpstr>뇌심혈관질환의 예방과 관리- 식이(1) </vt:lpstr>
      <vt:lpstr>슬라이드 23</vt:lpstr>
      <vt:lpstr>뇌심혈관질환의 예방과 관리-식 이(2) </vt:lpstr>
      <vt:lpstr>슬라이드 25</vt:lpstr>
      <vt:lpstr>뇌심혈관질환의 예방과 관리-고지혈증 </vt:lpstr>
      <vt:lpstr>건강과 중풍예방을 위한 결론</vt:lpstr>
      <vt:lpstr>질의 응답</vt:lpstr>
      <vt:lpstr>슬라이드 29</vt:lpstr>
    </vt:vector>
  </TitlesOfParts>
  <Company>세명대충주한방병원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중풍에 대한 이해</dc:title>
  <dc:creator>고호연</dc:creator>
  <cp:lastModifiedBy>Registered User</cp:lastModifiedBy>
  <cp:revision>13</cp:revision>
  <dcterms:created xsi:type="dcterms:W3CDTF">2012-08-27T14:52:47Z</dcterms:created>
  <dcterms:modified xsi:type="dcterms:W3CDTF">2014-06-26T21:57:59Z</dcterms:modified>
</cp:coreProperties>
</file>