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theme/themeOverride8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Override3.xml" ContentType="application/vnd.openxmlformats-officedocument.themeOverr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notesSlides/notesSlide1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handoutMasterIdLst>
    <p:handoutMasterId r:id="rId68"/>
  </p:handoutMasterIdLst>
  <p:sldIdLst>
    <p:sldId id="256" r:id="rId2"/>
    <p:sldId id="311" r:id="rId3"/>
    <p:sldId id="313" r:id="rId4"/>
    <p:sldId id="308" r:id="rId5"/>
    <p:sldId id="312" r:id="rId6"/>
    <p:sldId id="260" r:id="rId7"/>
    <p:sldId id="307" r:id="rId8"/>
    <p:sldId id="261" r:id="rId9"/>
    <p:sldId id="263" r:id="rId10"/>
    <p:sldId id="264" r:id="rId11"/>
    <p:sldId id="265" r:id="rId12"/>
    <p:sldId id="300" r:id="rId13"/>
    <p:sldId id="301" r:id="rId14"/>
    <p:sldId id="266" r:id="rId15"/>
    <p:sldId id="302" r:id="rId16"/>
    <p:sldId id="303" r:id="rId17"/>
    <p:sldId id="304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3" r:id="rId34"/>
    <p:sldId id="305" r:id="rId35"/>
    <p:sldId id="335" r:id="rId36"/>
    <p:sldId id="336" r:id="rId37"/>
    <p:sldId id="333" r:id="rId38"/>
    <p:sldId id="358" r:id="rId39"/>
    <p:sldId id="330" r:id="rId40"/>
    <p:sldId id="325" r:id="rId41"/>
    <p:sldId id="357" r:id="rId42"/>
    <p:sldId id="341" r:id="rId43"/>
    <p:sldId id="338" r:id="rId44"/>
    <p:sldId id="339" r:id="rId45"/>
    <p:sldId id="350" r:id="rId46"/>
    <p:sldId id="347" r:id="rId47"/>
    <p:sldId id="348" r:id="rId48"/>
    <p:sldId id="349" r:id="rId49"/>
    <p:sldId id="354" r:id="rId50"/>
    <p:sldId id="291" r:id="rId51"/>
    <p:sldId id="356" r:id="rId52"/>
    <p:sldId id="292" r:id="rId53"/>
    <p:sldId id="327" r:id="rId54"/>
    <p:sldId id="340" r:id="rId55"/>
    <p:sldId id="342" r:id="rId56"/>
    <p:sldId id="343" r:id="rId57"/>
    <p:sldId id="346" r:id="rId58"/>
    <p:sldId id="344" r:id="rId59"/>
    <p:sldId id="345" r:id="rId60"/>
    <p:sldId id="353" r:id="rId61"/>
    <p:sldId id="355" r:id="rId62"/>
    <p:sldId id="328" r:id="rId63"/>
    <p:sldId id="293" r:id="rId64"/>
    <p:sldId id="359" r:id="rId65"/>
    <p:sldId id="295" r:id="rId66"/>
  </p:sldIdLst>
  <p:sldSz cx="9144000" cy="6858000" type="screen4x3"/>
  <p:notesSz cx="6864350" cy="9996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0359" autoAdjust="0"/>
  </p:normalViewPr>
  <p:slideViewPr>
    <p:cSldViewPr>
      <p:cViewPr varScale="1">
        <p:scale>
          <a:sx n="65" d="100"/>
          <a:sy n="65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8250"/>
    </p:cViewPr>
  </p:sorter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____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____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____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____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____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____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____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____8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7358455504706214E-2"/>
          <c:y val="4.1198630406726118E-2"/>
          <c:w val="0.85347023134187816"/>
          <c:h val="0.9302212930571841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777777"/>
            </a:solidFill>
            <a:ln w="12608">
              <a:solidFill>
                <a:srgbClr val="FFFFFF"/>
              </a:solidFill>
              <a:prstDash val="solid"/>
            </a:ln>
          </c:spPr>
          <c:dPt>
            <c:idx val="0"/>
            <c:spPr>
              <a:solidFill>
                <a:srgbClr val="0070C0"/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Pt>
            <c:idx val="1"/>
            <c:spPr>
              <a:solidFill>
                <a:schemeClr val="tx2">
                  <a:lumMod val="40000"/>
                  <a:lumOff val="60000"/>
                </a:schemeClr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남성</c:v>
                </c:pt>
                <c:pt idx="1">
                  <c:v>여성</c:v>
                </c:pt>
              </c:strCache>
            </c:strRef>
          </c:cat>
          <c:val>
            <c:numRef>
              <c:f>Sheet1!$B$2:$B$3</c:f>
              <c:numCache>
                <c:formatCode>#,##0.0</c:formatCode>
                <c:ptCount val="2"/>
                <c:pt idx="0">
                  <c:v>30.737007461709648</c:v>
                </c:pt>
                <c:pt idx="1">
                  <c:v>69.262992538290348</c:v>
                </c:pt>
              </c:numCache>
            </c:numRef>
          </c:val>
        </c:ser>
        <c:dLbls>
          <c:showVal val="1"/>
          <c:showCatName val="1"/>
        </c:dLbls>
        <c:firstSliceAng val="0"/>
        <c:holeSize val="30"/>
      </c:doughnutChart>
      <c:spPr>
        <a:noFill/>
        <a:ln w="25400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191" b="0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735845550470602E-2"/>
          <c:y val="4.1198630406726014E-2"/>
          <c:w val="0.85347023134187916"/>
          <c:h val="0.9302212930571841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777777"/>
            </a:solidFill>
            <a:ln w="12608">
              <a:solidFill>
                <a:srgbClr val="FFFFFF"/>
              </a:solidFill>
              <a:prstDash val="solid"/>
            </a:ln>
          </c:spPr>
          <c:dPt>
            <c:idx val="0"/>
            <c:spPr>
              <a:solidFill>
                <a:srgbClr val="0070C0"/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Pt>
            <c:idx val="1"/>
            <c:spPr>
              <a:solidFill>
                <a:schemeClr val="tx2">
                  <a:lumMod val="40000"/>
                  <a:lumOff val="60000"/>
                </a:schemeClr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Pt>
            <c:idx val="2"/>
            <c:spPr>
              <a:solidFill>
                <a:schemeClr val="accent1">
                  <a:lumMod val="40000"/>
                  <a:lumOff val="60000"/>
                </a:schemeClr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Pt>
            <c:idx val="3"/>
            <c:spPr>
              <a:solidFill>
                <a:schemeClr val="bg1">
                  <a:lumMod val="65000"/>
                </a:schemeClr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60세 미만</c:v>
                </c:pt>
                <c:pt idx="1">
                  <c:v>60~69세</c:v>
                </c:pt>
                <c:pt idx="2">
                  <c:v>70~79세</c:v>
                </c:pt>
                <c:pt idx="3">
                  <c:v>80세 이상</c:v>
                </c:pt>
              </c:strCache>
            </c:strRef>
          </c:cat>
          <c:val>
            <c:numRef>
              <c:f>Sheet1!$B$2:$B$5</c:f>
              <c:numCache>
                <c:formatCode>#,##0.0</c:formatCode>
                <c:ptCount val="4"/>
                <c:pt idx="0">
                  <c:v>5.0942902042954366</c:v>
                </c:pt>
                <c:pt idx="1">
                  <c:v>17.221058145625992</c:v>
                </c:pt>
                <c:pt idx="2">
                  <c:v>49.711891042430565</c:v>
                </c:pt>
                <c:pt idx="3">
                  <c:v>27.972760607647956</c:v>
                </c:pt>
              </c:numCache>
            </c:numRef>
          </c:val>
        </c:ser>
        <c:dLbls>
          <c:showVal val="1"/>
          <c:showCatName val="1"/>
        </c:dLbls>
        <c:firstSliceAng val="0"/>
        <c:holeSize val="30"/>
      </c:doughnutChart>
      <c:spPr>
        <a:noFill/>
        <a:ln w="25400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191" b="0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735845550470602E-2"/>
          <c:y val="4.1198630406726014E-2"/>
          <c:w val="0.85347023134187916"/>
          <c:h val="0.9302212930571841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777777"/>
            </a:solidFill>
            <a:ln w="12608">
              <a:solidFill>
                <a:srgbClr val="FFFFFF"/>
              </a:solidFill>
              <a:prstDash val="solid"/>
            </a:ln>
          </c:spPr>
          <c:dPt>
            <c:idx val="0"/>
            <c:spPr>
              <a:solidFill>
                <a:srgbClr val="0070C0"/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Pt>
            <c:idx val="1"/>
            <c:spPr>
              <a:solidFill>
                <a:schemeClr val="tx2">
                  <a:lumMod val="40000"/>
                  <a:lumOff val="60000"/>
                </a:schemeClr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Pt>
            <c:idx val="2"/>
            <c:spPr>
              <a:solidFill>
                <a:schemeClr val="accent1">
                  <a:lumMod val="40000"/>
                  <a:lumOff val="60000"/>
                </a:schemeClr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Pt>
            <c:idx val="3"/>
            <c:spPr>
              <a:solidFill>
                <a:schemeClr val="bg1">
                  <a:lumMod val="65000"/>
                </a:schemeClr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경험 없음</c:v>
                </c:pt>
                <c:pt idx="1">
                  <c:v>6년 이하</c:v>
                </c:pt>
                <c:pt idx="2">
                  <c:v>12년 이하</c:v>
                </c:pt>
                <c:pt idx="3">
                  <c:v>12년 초과</c:v>
                </c:pt>
              </c:strCache>
            </c:strRef>
          </c:cat>
          <c:val>
            <c:numRef>
              <c:f>Sheet1!$B$2:$B$5</c:f>
              <c:numCache>
                <c:formatCode>#,##0.0</c:formatCode>
                <c:ptCount val="4"/>
                <c:pt idx="0">
                  <c:v>13.83870123068867</c:v>
                </c:pt>
                <c:pt idx="1">
                  <c:v>46.190102120974217</c:v>
                </c:pt>
                <c:pt idx="2">
                  <c:v>26.093218119926693</c:v>
                </c:pt>
                <c:pt idx="3">
                  <c:v>13.877978528410559</c:v>
                </c:pt>
              </c:numCache>
            </c:numRef>
          </c:val>
        </c:ser>
        <c:dLbls>
          <c:showVal val="1"/>
          <c:showCatName val="1"/>
        </c:dLbls>
        <c:firstSliceAng val="0"/>
        <c:holeSize val="30"/>
      </c:doughnutChart>
      <c:spPr>
        <a:noFill/>
        <a:ln w="25400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191" b="0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735845550470602E-2"/>
          <c:y val="4.1198630406726014E-2"/>
          <c:w val="0.85347023134187916"/>
          <c:h val="0.9302212930571841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777777"/>
            </a:solidFill>
            <a:ln w="12608">
              <a:solidFill>
                <a:srgbClr val="FFFFFF"/>
              </a:solidFill>
              <a:prstDash val="solid"/>
            </a:ln>
          </c:spPr>
          <c:dPt>
            <c:idx val="0"/>
            <c:spPr>
              <a:solidFill>
                <a:srgbClr val="0070C0"/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Pt>
            <c:idx val="1"/>
            <c:spPr>
              <a:solidFill>
                <a:schemeClr val="tx2">
                  <a:lumMod val="40000"/>
                  <a:lumOff val="60000"/>
                </a:schemeClr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예</c:v>
                </c:pt>
                <c:pt idx="1">
                  <c:v>아니오</c:v>
                </c:pt>
              </c:strCache>
            </c:strRef>
          </c:cat>
          <c:val>
            <c:numRef>
              <c:f>Sheet1!$B$2:$B$3</c:f>
              <c:numCache>
                <c:formatCode>#,##0.0</c:formatCode>
                <c:ptCount val="2"/>
                <c:pt idx="0">
                  <c:v>19.577223386021689</c:v>
                </c:pt>
                <c:pt idx="1">
                  <c:v>80.422776613978129</c:v>
                </c:pt>
              </c:numCache>
            </c:numRef>
          </c:val>
        </c:ser>
        <c:dLbls>
          <c:showVal val="1"/>
          <c:showCatName val="1"/>
        </c:dLbls>
        <c:firstSliceAng val="0"/>
        <c:holeSize val="30"/>
      </c:doughnutChart>
      <c:spPr>
        <a:noFill/>
        <a:ln w="25400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191" b="0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735845550470602E-2"/>
          <c:y val="4.1198630406726014E-2"/>
          <c:w val="0.85347023134187916"/>
          <c:h val="0.9302212930571841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777777"/>
            </a:solidFill>
            <a:ln w="12608">
              <a:solidFill>
                <a:srgbClr val="FFFFFF"/>
              </a:solidFill>
              <a:prstDash val="solid"/>
            </a:ln>
          </c:spPr>
          <c:dPt>
            <c:idx val="0"/>
            <c:spPr>
              <a:solidFill>
                <a:srgbClr val="0070C0"/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Pt>
            <c:idx val="1"/>
            <c:spPr>
              <a:solidFill>
                <a:schemeClr val="tx2">
                  <a:lumMod val="40000"/>
                  <a:lumOff val="60000"/>
                </a:schemeClr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있음</c:v>
                </c:pt>
                <c:pt idx="1">
                  <c:v>없음</c:v>
                </c:pt>
              </c:strCache>
            </c:strRef>
          </c:cat>
          <c:val>
            <c:numRef>
              <c:f>Sheet1!$B$2:$B$3</c:f>
              <c:numCache>
                <c:formatCode>#,##0.0</c:formatCode>
                <c:ptCount val="2"/>
                <c:pt idx="0">
                  <c:v>13.46180128467951</c:v>
                </c:pt>
                <c:pt idx="1">
                  <c:v>86.538198715320448</c:v>
                </c:pt>
              </c:numCache>
            </c:numRef>
          </c:val>
        </c:ser>
        <c:dLbls>
          <c:showVal val="1"/>
          <c:showCatName val="1"/>
        </c:dLbls>
        <c:firstSliceAng val="0"/>
        <c:holeSize val="30"/>
      </c:doughnutChart>
      <c:spPr>
        <a:noFill/>
        <a:ln w="25400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191" b="0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735845550470602E-2"/>
          <c:y val="4.1198630406726014E-2"/>
          <c:w val="0.85347023134187916"/>
          <c:h val="0.9302212930571841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777777"/>
            </a:solidFill>
            <a:ln w="12608">
              <a:solidFill>
                <a:srgbClr val="FFFFFF"/>
              </a:solidFill>
              <a:prstDash val="solid"/>
            </a:ln>
          </c:spPr>
          <c:dPt>
            <c:idx val="0"/>
            <c:spPr>
              <a:solidFill>
                <a:srgbClr val="0070C0"/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Pt>
            <c:idx val="1"/>
            <c:spPr>
              <a:solidFill>
                <a:schemeClr val="tx2">
                  <a:lumMod val="40000"/>
                  <a:lumOff val="60000"/>
                </a:schemeClr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있음</c:v>
                </c:pt>
                <c:pt idx="1">
                  <c:v>없음</c:v>
                </c:pt>
              </c:strCache>
            </c:strRef>
          </c:cat>
          <c:val>
            <c:numRef>
              <c:f>Sheet1!$B$2:$B$3</c:f>
              <c:numCache>
                <c:formatCode>#,##0.0</c:formatCode>
                <c:ptCount val="2"/>
                <c:pt idx="0">
                  <c:v>8.4050840508405269</c:v>
                </c:pt>
                <c:pt idx="1">
                  <c:v>91.594915949159613</c:v>
                </c:pt>
              </c:numCache>
            </c:numRef>
          </c:val>
        </c:ser>
        <c:dLbls>
          <c:showVal val="1"/>
          <c:showCatName val="1"/>
        </c:dLbls>
        <c:firstSliceAng val="0"/>
        <c:holeSize val="30"/>
      </c:doughnutChart>
      <c:spPr>
        <a:noFill/>
        <a:ln w="25400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191" b="0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735845550470602E-2"/>
          <c:y val="4.1198630406726014E-2"/>
          <c:w val="0.85347023134187916"/>
          <c:h val="0.9302212930571841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777777"/>
            </a:solidFill>
            <a:ln w="12608">
              <a:solidFill>
                <a:srgbClr val="FFFFFF"/>
              </a:solidFill>
              <a:prstDash val="solid"/>
            </a:ln>
          </c:spPr>
          <c:dPt>
            <c:idx val="0"/>
            <c:spPr>
              <a:solidFill>
                <a:srgbClr val="0070C0"/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Pt>
            <c:idx val="1"/>
            <c:spPr>
              <a:solidFill>
                <a:schemeClr val="tx2">
                  <a:lumMod val="40000"/>
                  <a:lumOff val="60000"/>
                </a:schemeClr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Pt>
            <c:idx val="2"/>
            <c:spPr>
              <a:solidFill>
                <a:schemeClr val="accent1">
                  <a:lumMod val="40000"/>
                  <a:lumOff val="60000"/>
                </a:schemeClr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Pt>
            <c:idx val="3"/>
            <c:spPr>
              <a:solidFill>
                <a:schemeClr val="bg1">
                  <a:lumMod val="65000"/>
                </a:schemeClr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MCI</c:v>
                </c:pt>
                <c:pt idx="1">
                  <c:v>Mild Dementia</c:v>
                </c:pt>
                <c:pt idx="2">
                  <c:v>Moderate Dementia</c:v>
                </c:pt>
                <c:pt idx="3">
                  <c:v>Severe Dementia</c:v>
                </c:pt>
              </c:strCache>
            </c:strRef>
          </c:cat>
          <c:val>
            <c:numRef>
              <c:f>Sheet1!$B$2:$B$5</c:f>
              <c:numCache>
                <c:formatCode>#,##0.0</c:formatCode>
                <c:ptCount val="4"/>
                <c:pt idx="0">
                  <c:v>35.763843435004546</c:v>
                </c:pt>
                <c:pt idx="1">
                  <c:v>44.469171357507527</c:v>
                </c:pt>
                <c:pt idx="2">
                  <c:v>16.67757559890039</c:v>
                </c:pt>
                <c:pt idx="3">
                  <c:v>3.0894096085875153</c:v>
                </c:pt>
              </c:numCache>
            </c:numRef>
          </c:val>
        </c:ser>
        <c:dLbls>
          <c:showVal val="1"/>
          <c:showCatName val="1"/>
        </c:dLbls>
        <c:firstSliceAng val="0"/>
        <c:holeSize val="30"/>
      </c:doughnutChart>
      <c:spPr>
        <a:noFill/>
        <a:ln w="25400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191" b="0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735845550470602E-2"/>
          <c:y val="4.1198630406726014E-2"/>
          <c:w val="0.85347023134187916"/>
          <c:h val="0.9302212930571851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777777"/>
            </a:solidFill>
            <a:ln w="12608">
              <a:solidFill>
                <a:srgbClr val="FFFFFF"/>
              </a:solidFill>
              <a:prstDash val="solid"/>
            </a:ln>
          </c:spPr>
          <c:dPt>
            <c:idx val="0"/>
            <c:spPr>
              <a:solidFill>
                <a:srgbClr val="0070C0"/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Pt>
            <c:idx val="1"/>
            <c:spPr>
              <a:solidFill>
                <a:schemeClr val="tx2">
                  <a:lumMod val="40000"/>
                  <a:lumOff val="60000"/>
                </a:schemeClr>
              </a:solidFill>
              <a:ln w="12608">
                <a:solidFill>
                  <a:srgbClr val="FFFFFF"/>
                </a:solidFill>
                <a:prstDash val="solid"/>
              </a:ln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예</c:v>
                </c:pt>
                <c:pt idx="1">
                  <c:v>아니오</c:v>
                </c:pt>
              </c:strCache>
            </c:strRef>
          </c:cat>
          <c:val>
            <c:numRef>
              <c:f>Sheet1!$B$2:$B$3</c:f>
              <c:numCache>
                <c:formatCode>#,##0.0</c:formatCode>
                <c:ptCount val="2"/>
                <c:pt idx="0">
                  <c:v>17.101504475338032</c:v>
                </c:pt>
                <c:pt idx="1">
                  <c:v>82.89849552466174</c:v>
                </c:pt>
              </c:numCache>
            </c:numRef>
          </c:val>
        </c:ser>
        <c:dLbls>
          <c:showVal val="1"/>
          <c:showCatName val="1"/>
        </c:dLbls>
        <c:firstSliceAng val="0"/>
        <c:holeSize val="30"/>
      </c:doughnutChart>
      <c:spPr>
        <a:noFill/>
        <a:ln w="25400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191" b="0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>
        <c:manualLayout>
          <c:layoutTarget val="inner"/>
          <c:xMode val="edge"/>
          <c:yMode val="edge"/>
          <c:x val="1.7783255835335104E-2"/>
          <c:y val="4.400134206552439E-2"/>
          <c:w val="0.97332254937981599"/>
          <c:h val="0.91251933845324484"/>
        </c:manualLayout>
      </c:layout>
      <c:barChart>
        <c:barDir val="col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0</c:v>
                </c:pt>
              </c:strCache>
            </c:strRef>
          </c:tx>
          <c:spPr>
            <a:solidFill>
              <a:srgbClr val="FFC000"/>
            </a:solidFill>
            <a:ln>
              <a:solidFill>
                <a:prstClr val="white"/>
              </a:solidFill>
            </a:ln>
          </c:spPr>
          <c:dLbls>
            <c:numFmt formatCode="#,##0.0_);[Red]\(#,##0.0\)" sourceLinked="0"/>
            <c:txPr>
              <a:bodyPr/>
              <a:lstStyle/>
              <a:p>
                <a:pPr>
                  <a:defRPr sz="1100" b="1">
                    <a:latin typeface="나눔고딕" pitchFamily="50" charset="-127"/>
                    <a:ea typeface="나눔고딕" pitchFamily="50" charset="-127"/>
                  </a:defRPr>
                </a:pPr>
                <a:endParaRPr lang="ko-KR"/>
              </a:p>
            </c:txPr>
            <c:showVal val="1"/>
          </c:dLbls>
          <c:cat>
            <c:strRef>
              <c:f>Sheet1!$B$1:$P$1</c:f>
              <c:strCache>
                <c:ptCount val="15"/>
                <c:pt idx="0">
                  <c:v>전화사용현재</c:v>
                </c:pt>
                <c:pt idx="1">
                  <c:v>물건사기쇼핑현재</c:v>
                </c:pt>
                <c:pt idx="2">
                  <c:v>음식준비요리하기현재</c:v>
                </c:pt>
                <c:pt idx="3">
                  <c:v>집안일하기현재</c:v>
                </c:pt>
                <c:pt idx="4">
                  <c:v>대중교통이용현재</c:v>
                </c:pt>
                <c:pt idx="5">
                  <c:v>근거리외출현재</c:v>
                </c:pt>
                <c:pt idx="6">
                  <c:v>약챙겨먹기현재</c:v>
                </c:pt>
                <c:pt idx="7">
                  <c:v>자기돈관리현재</c:v>
                </c:pt>
                <c:pt idx="8">
                  <c:v>몸단장및치장현재</c:v>
                </c:pt>
                <c:pt idx="9">
                  <c:v>가전제품이용현재</c:v>
                </c:pt>
                <c:pt idx="10">
                  <c:v>소지품관리하기현재</c:v>
                </c:pt>
                <c:pt idx="11">
                  <c:v>문단속하기현재</c:v>
                </c:pt>
                <c:pt idx="12">
                  <c:v>약속과모임지키기현재</c:v>
                </c:pt>
                <c:pt idx="13">
                  <c:v>최근에있었던일이야기하기현재</c:v>
                </c:pt>
                <c:pt idx="14">
                  <c:v>여가활동취미생활현재</c:v>
                </c:pt>
              </c:strCache>
            </c:strRef>
          </c:cat>
          <c:val>
            <c:numRef>
              <c:f>Sheet1!$B$2:$P$2</c:f>
              <c:numCache>
                <c:formatCode>#,##0.0</c:formatCode>
                <c:ptCount val="15"/>
                <c:pt idx="0">
                  <c:v>17.567744469171316</c:v>
                </c:pt>
                <c:pt idx="1">
                  <c:v>35.737661997643492</c:v>
                </c:pt>
                <c:pt idx="2">
                  <c:v>20.434611860191129</c:v>
                </c:pt>
                <c:pt idx="3">
                  <c:v>25.61853645765153</c:v>
                </c:pt>
                <c:pt idx="4">
                  <c:v>26.403979578478829</c:v>
                </c:pt>
                <c:pt idx="5">
                  <c:v>45.228433040974117</c:v>
                </c:pt>
                <c:pt idx="6">
                  <c:v>25.906532268621476</c:v>
                </c:pt>
                <c:pt idx="7">
                  <c:v>18.824453462495125</c:v>
                </c:pt>
                <c:pt idx="8">
                  <c:v>64.890692499018314</c:v>
                </c:pt>
                <c:pt idx="9">
                  <c:v>44.809530043199373</c:v>
                </c:pt>
                <c:pt idx="10">
                  <c:v>17.881921717502301</c:v>
                </c:pt>
                <c:pt idx="11">
                  <c:v>52.965047781123175</c:v>
                </c:pt>
                <c:pt idx="12">
                  <c:v>13.771436051839272</c:v>
                </c:pt>
                <c:pt idx="13">
                  <c:v>14.897237858358444</c:v>
                </c:pt>
                <c:pt idx="14">
                  <c:v>13.719073177117409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prstClr val="white"/>
              </a:solidFill>
            </a:ln>
          </c:spPr>
          <c:dLbls>
            <c:numFmt formatCode="#,##0.0_);[Red]\(#,##0.0\)" sourceLinked="0"/>
            <c:txPr>
              <a:bodyPr/>
              <a:lstStyle/>
              <a:p>
                <a:pPr>
                  <a:defRPr sz="1100" b="1">
                    <a:latin typeface="나눔고딕" pitchFamily="50" charset="-127"/>
                    <a:ea typeface="나눔고딕" pitchFamily="50" charset="-127"/>
                  </a:defRPr>
                </a:pPr>
                <a:endParaRPr lang="ko-KR"/>
              </a:p>
            </c:txPr>
            <c:showVal val="1"/>
          </c:dLbls>
          <c:cat>
            <c:strRef>
              <c:f>Sheet1!$B$1:$P$1</c:f>
              <c:strCache>
                <c:ptCount val="15"/>
                <c:pt idx="0">
                  <c:v>전화사용현재</c:v>
                </c:pt>
                <c:pt idx="1">
                  <c:v>물건사기쇼핑현재</c:v>
                </c:pt>
                <c:pt idx="2">
                  <c:v>음식준비요리하기현재</c:v>
                </c:pt>
                <c:pt idx="3">
                  <c:v>집안일하기현재</c:v>
                </c:pt>
                <c:pt idx="4">
                  <c:v>대중교통이용현재</c:v>
                </c:pt>
                <c:pt idx="5">
                  <c:v>근거리외출현재</c:v>
                </c:pt>
                <c:pt idx="6">
                  <c:v>약챙겨먹기현재</c:v>
                </c:pt>
                <c:pt idx="7">
                  <c:v>자기돈관리현재</c:v>
                </c:pt>
                <c:pt idx="8">
                  <c:v>몸단장및치장현재</c:v>
                </c:pt>
                <c:pt idx="9">
                  <c:v>가전제품이용현재</c:v>
                </c:pt>
                <c:pt idx="10">
                  <c:v>소지품관리하기현재</c:v>
                </c:pt>
                <c:pt idx="11">
                  <c:v>문단속하기현재</c:v>
                </c:pt>
                <c:pt idx="12">
                  <c:v>약속과모임지키기현재</c:v>
                </c:pt>
                <c:pt idx="13">
                  <c:v>최근에있었던일이야기하기현재</c:v>
                </c:pt>
                <c:pt idx="14">
                  <c:v>여가활동취미생활현재</c:v>
                </c:pt>
              </c:strCache>
            </c:strRef>
          </c:cat>
          <c:val>
            <c:numRef>
              <c:f>Sheet1!$B$3:$P$3</c:f>
              <c:numCache>
                <c:formatCode>#,##0.0</c:formatCode>
                <c:ptCount val="15"/>
                <c:pt idx="0">
                  <c:v>51.930881005367013</c:v>
                </c:pt>
                <c:pt idx="1">
                  <c:v>30.998821835318729</c:v>
                </c:pt>
                <c:pt idx="2">
                  <c:v>19.112449273465032</c:v>
                </c:pt>
                <c:pt idx="3">
                  <c:v>21.822228040319409</c:v>
                </c:pt>
                <c:pt idx="4">
                  <c:v>32.412619452807945</c:v>
                </c:pt>
                <c:pt idx="5">
                  <c:v>25.14727058515512</c:v>
                </c:pt>
                <c:pt idx="6">
                  <c:v>19.66225945804425</c:v>
                </c:pt>
                <c:pt idx="7">
                  <c:v>19.204084304228299</c:v>
                </c:pt>
                <c:pt idx="8">
                  <c:v>16.952480691189884</c:v>
                </c:pt>
                <c:pt idx="9">
                  <c:v>27.333420604791186</c:v>
                </c:pt>
                <c:pt idx="10">
                  <c:v>33.263516167037572</c:v>
                </c:pt>
                <c:pt idx="11">
                  <c:v>19.230265741589211</c:v>
                </c:pt>
                <c:pt idx="12">
                  <c:v>25.212724178557366</c:v>
                </c:pt>
                <c:pt idx="13">
                  <c:v>23.668019374263576</c:v>
                </c:pt>
                <c:pt idx="14">
                  <c:v>18.012828904306851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chemeClr val="bg1"/>
              </a:solidFill>
            </a:ln>
          </c:spPr>
          <c:dLbls>
            <c:numFmt formatCode="#,##0.0_);[Red]\(#,##0.0\)" sourceLinked="0"/>
            <c:txPr>
              <a:bodyPr/>
              <a:lstStyle/>
              <a:p>
                <a:pPr>
                  <a:defRPr sz="1100" b="1">
                    <a:solidFill>
                      <a:schemeClr val="tx1"/>
                    </a:solidFill>
                    <a:latin typeface="나눔고딕" pitchFamily="50" charset="-127"/>
                    <a:ea typeface="나눔고딕" pitchFamily="50" charset="-127"/>
                  </a:defRPr>
                </a:pPr>
                <a:endParaRPr lang="ko-KR"/>
              </a:p>
            </c:txPr>
            <c:showVal val="1"/>
          </c:dLbls>
          <c:cat>
            <c:strRef>
              <c:f>Sheet1!$B$1:$P$1</c:f>
              <c:strCache>
                <c:ptCount val="15"/>
                <c:pt idx="0">
                  <c:v>전화사용현재</c:v>
                </c:pt>
                <c:pt idx="1">
                  <c:v>물건사기쇼핑현재</c:v>
                </c:pt>
                <c:pt idx="2">
                  <c:v>음식준비요리하기현재</c:v>
                </c:pt>
                <c:pt idx="3">
                  <c:v>집안일하기현재</c:v>
                </c:pt>
                <c:pt idx="4">
                  <c:v>대중교통이용현재</c:v>
                </c:pt>
                <c:pt idx="5">
                  <c:v>근거리외출현재</c:v>
                </c:pt>
                <c:pt idx="6">
                  <c:v>약챙겨먹기현재</c:v>
                </c:pt>
                <c:pt idx="7">
                  <c:v>자기돈관리현재</c:v>
                </c:pt>
                <c:pt idx="8">
                  <c:v>몸단장및치장현재</c:v>
                </c:pt>
                <c:pt idx="9">
                  <c:v>가전제품이용현재</c:v>
                </c:pt>
                <c:pt idx="10">
                  <c:v>소지품관리하기현재</c:v>
                </c:pt>
                <c:pt idx="11">
                  <c:v>문단속하기현재</c:v>
                </c:pt>
                <c:pt idx="12">
                  <c:v>약속과모임지키기현재</c:v>
                </c:pt>
                <c:pt idx="13">
                  <c:v>최근에있었던일이야기하기현재</c:v>
                </c:pt>
                <c:pt idx="14">
                  <c:v>여가활동취미생활현재</c:v>
                </c:pt>
              </c:strCache>
            </c:strRef>
          </c:cat>
          <c:val>
            <c:numRef>
              <c:f>Sheet1!$B$4:$P$4</c:f>
              <c:numCache>
                <c:formatCode>#,##0.0</c:formatCode>
                <c:ptCount val="15"/>
                <c:pt idx="0">
                  <c:v>24.3880089016887</c:v>
                </c:pt>
                <c:pt idx="1">
                  <c:v>13.417986647466961</c:v>
                </c:pt>
                <c:pt idx="2">
                  <c:v>25.173452022516031</c:v>
                </c:pt>
                <c:pt idx="3">
                  <c:v>26.32543526639612</c:v>
                </c:pt>
                <c:pt idx="4">
                  <c:v>17.620107343893181</c:v>
                </c:pt>
                <c:pt idx="5">
                  <c:v>18.772090587773185</c:v>
                </c:pt>
                <c:pt idx="6">
                  <c:v>19.727713051446521</c:v>
                </c:pt>
                <c:pt idx="7">
                  <c:v>32.949338918706637</c:v>
                </c:pt>
                <c:pt idx="8">
                  <c:v>11.231836627830868</c:v>
                </c:pt>
                <c:pt idx="9">
                  <c:v>14.975782170441171</c:v>
                </c:pt>
                <c:pt idx="10">
                  <c:v>34.297682942793557</c:v>
                </c:pt>
                <c:pt idx="11">
                  <c:v>13.719073177117409</c:v>
                </c:pt>
                <c:pt idx="12">
                  <c:v>32.752978138499913</c:v>
                </c:pt>
                <c:pt idx="13">
                  <c:v>41.851027621416179</c:v>
                </c:pt>
                <c:pt idx="14">
                  <c:v>22.097133132608981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336699"/>
            </a:solidFill>
            <a:ln w="9525">
              <a:solidFill>
                <a:schemeClr val="bg1"/>
              </a:solidFill>
            </a:ln>
          </c:spPr>
          <c:dLbls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  <a:latin typeface="나눔고딕" pitchFamily="50" charset="-127"/>
                    <a:ea typeface="나눔고딕" pitchFamily="50" charset="-127"/>
                  </a:defRPr>
                </a:pPr>
                <a:endParaRPr lang="ko-KR"/>
              </a:p>
            </c:txPr>
            <c:showVal val="1"/>
          </c:dLbls>
          <c:cat>
            <c:strRef>
              <c:f>Sheet1!$B$1:$P$1</c:f>
              <c:strCache>
                <c:ptCount val="15"/>
                <c:pt idx="0">
                  <c:v>전화사용현재</c:v>
                </c:pt>
                <c:pt idx="1">
                  <c:v>물건사기쇼핑현재</c:v>
                </c:pt>
                <c:pt idx="2">
                  <c:v>음식준비요리하기현재</c:v>
                </c:pt>
                <c:pt idx="3">
                  <c:v>집안일하기현재</c:v>
                </c:pt>
                <c:pt idx="4">
                  <c:v>대중교통이용현재</c:v>
                </c:pt>
                <c:pt idx="5">
                  <c:v>근거리외출현재</c:v>
                </c:pt>
                <c:pt idx="6">
                  <c:v>약챙겨먹기현재</c:v>
                </c:pt>
                <c:pt idx="7">
                  <c:v>자기돈관리현재</c:v>
                </c:pt>
                <c:pt idx="8">
                  <c:v>몸단장및치장현재</c:v>
                </c:pt>
                <c:pt idx="9">
                  <c:v>가전제품이용현재</c:v>
                </c:pt>
                <c:pt idx="10">
                  <c:v>소지품관리하기현재</c:v>
                </c:pt>
                <c:pt idx="11">
                  <c:v>문단속하기현재</c:v>
                </c:pt>
                <c:pt idx="12">
                  <c:v>약속과모임지키기현재</c:v>
                </c:pt>
                <c:pt idx="13">
                  <c:v>최근에있었던일이야기하기현재</c:v>
                </c:pt>
                <c:pt idx="14">
                  <c:v>여가활동취미생활현재</c:v>
                </c:pt>
              </c:strCache>
            </c:strRef>
          </c:cat>
          <c:val>
            <c:numRef>
              <c:f>Sheet1!$B$5:$P$5</c:f>
              <c:numCache>
                <c:formatCode>#,##0.0</c:formatCode>
                <c:ptCount val="15"/>
                <c:pt idx="0">
                  <c:v>6.1133656237727454</c:v>
                </c:pt>
                <c:pt idx="1">
                  <c:v>19.845529519570576</c:v>
                </c:pt>
                <c:pt idx="2">
                  <c:v>35.279486843827733</c:v>
                </c:pt>
                <c:pt idx="3">
                  <c:v>26.233800235632927</c:v>
                </c:pt>
                <c:pt idx="4">
                  <c:v>23.563293624819988</c:v>
                </c:pt>
                <c:pt idx="5">
                  <c:v>10.852205786097661</c:v>
                </c:pt>
                <c:pt idx="6">
                  <c:v>34.703495221887678</c:v>
                </c:pt>
                <c:pt idx="7">
                  <c:v>29.022123314569885</c:v>
                </c:pt>
                <c:pt idx="8">
                  <c:v>6.9249901819609896</c:v>
                </c:pt>
                <c:pt idx="9">
                  <c:v>12.881267181568271</c:v>
                </c:pt>
                <c:pt idx="10">
                  <c:v>14.55687917266658</c:v>
                </c:pt>
                <c:pt idx="11">
                  <c:v>14.085613300170168</c:v>
                </c:pt>
                <c:pt idx="12">
                  <c:v>28.262861631103529</c:v>
                </c:pt>
                <c:pt idx="13">
                  <c:v>19.583715145961477</c:v>
                </c:pt>
                <c:pt idx="14">
                  <c:v>46.170964785966746</c:v>
                </c:pt>
              </c:numCache>
            </c:numRef>
          </c:val>
        </c:ser>
        <c:dLbls/>
        <c:gapWidth val="50"/>
        <c:overlap val="100"/>
        <c:axId val="149307776"/>
        <c:axId val="149527552"/>
      </c:barChart>
      <c:catAx>
        <c:axId val="149307776"/>
        <c:scaling>
          <c:orientation val="minMax"/>
        </c:scaling>
        <c:axPos val="b"/>
        <c:majorTickMark val="none"/>
        <c:tickLblPos val="none"/>
        <c:spPr>
          <a:ln>
            <a:solidFill>
              <a:schemeClr val="tx1">
                <a:lumMod val="50000"/>
                <a:lumOff val="50000"/>
              </a:schemeClr>
            </a:solidFill>
          </a:ln>
        </c:spPr>
        <c:crossAx val="149527552"/>
        <c:crosses val="autoZero"/>
        <c:auto val="1"/>
        <c:lblAlgn val="ctr"/>
        <c:lblOffset val="100"/>
      </c:catAx>
      <c:valAx>
        <c:axId val="149527552"/>
        <c:scaling>
          <c:orientation val="minMax"/>
          <c:max val="1"/>
          <c:min val="0"/>
        </c:scaling>
        <c:axPos val="l"/>
        <c:numFmt formatCode="0%" sourceLinked="1"/>
        <c:majorTickMark val="none"/>
        <c:tickLblPos val="none"/>
        <c:spPr>
          <a:ln>
            <a:noFill/>
          </a:ln>
        </c:spPr>
        <c:crossAx val="14930777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ko-KR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821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09462494-47E9-4A3F-A48F-ACC3AD920314}" type="datetimeFigureOut">
              <a:rPr lang="ko-KR" altLang="en-US" smtClean="0"/>
              <a:pPr/>
              <a:t>2013-09-23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821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749BC8A8-B3F7-4449-A646-3E0A567D979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570560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774FE40A-252D-410A-B3A6-2A29696657C7}" type="datetimeFigureOut">
              <a:rPr lang="ko-KR" altLang="en-US" smtClean="0"/>
              <a:pPr/>
              <a:t>2013-09-23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6435" y="4748332"/>
            <a:ext cx="5491480" cy="4498420"/>
          </a:xfrm>
          <a:prstGeom prst="rect">
            <a:avLst/>
          </a:prstGeom>
        </p:spPr>
        <p:txBody>
          <a:bodyPr vert="horz" lIns="96341" tIns="48171" rIns="96341" bIns="48171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0E84D2F5-A9AC-480E-9EC3-73EBDB5EEE6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1718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5EB65-8F0F-4E98-863F-D5265680EBC2}" type="slidenum">
              <a:rPr lang="en-US" altLang="ko-KR"/>
              <a:pPr/>
              <a:t>2</a:t>
            </a:fld>
            <a:endParaRPr lang="en-US" altLang="ko-KR"/>
          </a:p>
        </p:txBody>
      </p:sp>
      <p:sp>
        <p:nvSpPr>
          <p:cNvPr id="38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1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47" y="4748332"/>
            <a:ext cx="5033857" cy="4498420"/>
          </a:xfrm>
        </p:spPr>
        <p:txBody>
          <a:bodyPr/>
          <a:lstStyle/>
          <a:p>
            <a:r>
              <a:rPr lang="ko-KR" altLang="en-US"/>
              <a:t>태어나서 정상적으로 성장하여 사회생활을 하던 사람이 뇌에 발생한 질병으로 인하여 여러 인지기능을 상실하여 일상생활을 스스로 할 수 없을 정도에 이르게 된 것을 치매라고 한다</a:t>
            </a:r>
            <a:r>
              <a:rPr lang="en-US" altLang="ko-KR"/>
              <a:t>. </a:t>
            </a:r>
            <a:r>
              <a:rPr lang="ko-KR" altLang="en-US"/>
              <a:t>특히 기억력의 저하가 심각하다</a:t>
            </a:r>
            <a:r>
              <a:rPr lang="en-US" altLang="ko-KR"/>
              <a:t>. </a:t>
            </a:r>
            <a:r>
              <a:rPr lang="ko-KR" altLang="en-US"/>
              <a:t>오래 된 일들은 잘 기억하지만 금방 있었던 일들을 기억하지 못 하며</a:t>
            </a:r>
            <a:r>
              <a:rPr lang="en-US" altLang="ko-KR"/>
              <a:t>, </a:t>
            </a:r>
            <a:r>
              <a:rPr lang="ko-KR" altLang="en-US"/>
              <a:t>자신의 의사를 말로 제대로 표현하는 것이 어렵고</a:t>
            </a:r>
            <a:r>
              <a:rPr lang="en-US" altLang="ko-KR"/>
              <a:t>, </a:t>
            </a:r>
            <a:r>
              <a:rPr lang="ko-KR" altLang="en-US"/>
              <a:t>이전 할 줄 알던 일들</a:t>
            </a:r>
            <a:r>
              <a:rPr lang="en-US" altLang="ko-KR"/>
              <a:t>-</a:t>
            </a:r>
            <a:r>
              <a:rPr lang="ko-KR" altLang="en-US"/>
              <a:t>예를 들면 전화걸기</a:t>
            </a:r>
            <a:r>
              <a:rPr lang="en-US" altLang="ko-KR"/>
              <a:t>, </a:t>
            </a:r>
            <a:r>
              <a:rPr lang="ko-KR" altLang="en-US"/>
              <a:t>가게에서 물건사기</a:t>
            </a:r>
            <a:r>
              <a:rPr lang="en-US" altLang="ko-KR"/>
              <a:t>, </a:t>
            </a:r>
            <a:r>
              <a:rPr lang="ko-KR" altLang="en-US"/>
              <a:t>밖에 나가서 놀기 등을 할 줄 모르게 되고 심하면 숟가락질 하는 것도 잊어버려 스스로 식사를 할 수 없게 된다</a:t>
            </a:r>
            <a:r>
              <a:rPr lang="en-US" altLang="ko-KR"/>
              <a:t>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화장실을 찾아간다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문을 연다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불을 킨다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화장실안에서 변기를 찾는다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변기뚜껑을 연다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바지를 내린다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소배변을 한다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뒷처리를 한다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옷을 입는다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물을 내린다</a:t>
            </a:r>
            <a:r>
              <a:rPr lang="en-US" altLang="ko-KR" dirty="0" smtClean="0"/>
              <a:t>.-&gt; </a:t>
            </a:r>
            <a:r>
              <a:rPr lang="ko-KR" altLang="en-US" dirty="0" smtClean="0"/>
              <a:t>세면대로 옮긴다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수도꼭지를 이용 물을 튼다</a:t>
            </a:r>
            <a:r>
              <a:rPr lang="en-US" altLang="ko-KR" dirty="0" smtClean="0"/>
              <a:t>-&gt;</a:t>
            </a:r>
            <a:r>
              <a:rPr lang="ko-KR" altLang="en-US" dirty="0" smtClean="0"/>
              <a:t>비누를 손에 묻힌다</a:t>
            </a:r>
            <a:r>
              <a:rPr lang="en-US" altLang="ko-KR" dirty="0" smtClean="0"/>
              <a:t>.-&gt; </a:t>
            </a:r>
            <a:r>
              <a:rPr lang="ko-KR" altLang="en-US" dirty="0" smtClean="0"/>
              <a:t>비누 묻은 손을 물에 씻는다</a:t>
            </a:r>
            <a:r>
              <a:rPr lang="en-US" altLang="ko-KR" dirty="0" smtClean="0"/>
              <a:t>-&gt;</a:t>
            </a:r>
            <a:r>
              <a:rPr lang="ko-KR" altLang="en-US" dirty="0" smtClean="0"/>
              <a:t>물을잠근다</a:t>
            </a:r>
            <a:r>
              <a:rPr lang="en-US" altLang="ko-KR" dirty="0" smtClean="0"/>
              <a:t>-&gt;</a:t>
            </a:r>
            <a:r>
              <a:rPr lang="ko-KR" altLang="en-US" dirty="0" smtClean="0"/>
              <a:t>화장실 문을 찾는다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열고나온다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불을 끈다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문을 닫는다</a:t>
            </a:r>
            <a:r>
              <a:rPr lang="en-US" altLang="ko-KR" dirty="0" smtClean="0"/>
              <a:t>. </a:t>
            </a:r>
          </a:p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4D2F5-A9AC-480E-9EC3-73EBDB5EEE60}" type="slidenum">
              <a:rPr lang="ko-KR" altLang="en-US" smtClean="0"/>
              <a:pPr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1350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치매환자의 옷을 입히는 것은 큰 과제 중 하나입니다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옷을 입는 것으노 다음과 같은 여러단계로 나눌 수 있고</a:t>
            </a:r>
            <a:r>
              <a:rPr lang="en-US" altLang="ko-KR" dirty="0" smtClean="0"/>
              <a:t>,</a:t>
            </a:r>
            <a:r>
              <a:rPr lang="ko-KR" altLang="en-US" dirty="0" smtClean="0"/>
              <a:t> 각 단계별 장애들에 의해 옷입기어렴움이 나타납니다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 따라서 어떠한 단계의 어려움인지 확인을 해야 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무조건 혼자가 할 수 없다고 보호자가 다 해준다면 옷입기 능력이 더 빨리 없어집니다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4D2F5-A9AC-480E-9EC3-73EBDB5EEE60}" type="slidenum">
              <a:rPr lang="ko-KR" altLang="en-US" smtClean="0"/>
              <a:pPr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831955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치매환자의 옷을 입히는 것은 큰 과제 중 하나입니다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옷을 입는 것은 다음과 같은 여러단계로 나눌 수 있고</a:t>
            </a:r>
            <a:r>
              <a:rPr lang="en-US" altLang="ko-KR" dirty="0" smtClean="0"/>
              <a:t>,</a:t>
            </a:r>
            <a:r>
              <a:rPr lang="ko-KR" altLang="en-US" dirty="0" smtClean="0"/>
              <a:t> 각 단계별 장애들에 의해 옷입기어렴움이 나타납니다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 따라서 어떠한 단계의 어려움인지 확인을 해야 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무조건 혼자가 할 수 없다고 보호자가 다 해준다면 옷입기 능력이 더 빨리 없어집니다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따라서 환자가 혼자 할 수 있는 부분은 확인하여 꼭 혼자하도록 해주세요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옷을 입히기 과정에서 환자가 심하게 저항한다면</a:t>
            </a:r>
            <a:r>
              <a:rPr lang="en-US" altLang="ko-KR" dirty="0" smtClean="0"/>
              <a:t>,</a:t>
            </a:r>
            <a:r>
              <a:rPr lang="ko-KR" altLang="en-US" dirty="0" smtClean="0"/>
              <a:t>  잠깐 옷을 갈아입히려 시도했던 것을 멈추고 주의를 전환한 후 환자가 안정되면 다시 시도하세요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그러나 계속 고집한다면 아침에 환자가 깨면 바로 시도해보세ㅛ</a:t>
            </a:r>
            <a:r>
              <a:rPr lang="en-US" altLang="ko-KR" dirty="0" smtClean="0"/>
              <a:t>.</a:t>
            </a:r>
            <a:r>
              <a:rPr lang="ko-KR" altLang="en-US" dirty="0" smtClean="0"/>
              <a:t> 아침이 저녁보다 옷을 갈아입히기 더 쉬울 수 있습니다</a:t>
            </a:r>
            <a:r>
              <a:rPr lang="en-US" altLang="ko-KR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4D2F5-A9AC-480E-9EC3-73EBDB5EEE60}" type="slidenum">
              <a:rPr lang="ko-KR" altLang="en-US" smtClean="0"/>
              <a:pPr/>
              <a:t>56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831955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환자가 목욕을 혼자 할 수 없을 때  보호자가 도와주려하면 거부하는 </a:t>
            </a:r>
            <a:endParaRPr lang="en-US" altLang="ko-K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4D2F5-A9AC-480E-9EC3-73EBDB5EEE60}" type="slidenum">
              <a:rPr lang="ko-KR" altLang="en-US" smtClean="0"/>
              <a:pPr/>
              <a:t>57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831955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물받을 때 나는 큰 소리는 환자를 혼돈스럽게 할 수 있습니다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환자를 욕실에 데리고 가기 전에 미리 물을 받아두세요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r>
              <a:rPr lang="ko-KR" altLang="en-US" dirty="0" smtClean="0"/>
              <a:t>목욕 시도시 옷을 입힌 채로 따뜻한 물로 환자 몸을 적시면 옷을 벗게 하기가 더 쉽습니다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 </a:t>
            </a:r>
            <a:endParaRPr lang="en-US" altLang="ko-KR" dirty="0" smtClean="0"/>
          </a:p>
          <a:p>
            <a:r>
              <a:rPr lang="ko-KR" altLang="en-US" dirty="0" smtClean="0"/>
              <a:t>목욕후 환자몸에 맞는 큰 목욕가운이 있다면 환자의 몸의 물기는 닦는 번거로움이 줄어듭니다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4D2F5-A9AC-480E-9EC3-73EBDB5EEE60}" type="slidenum">
              <a:rPr lang="ko-KR" altLang="en-US" smtClean="0"/>
              <a:pPr/>
              <a:t>58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276072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급하게 소변을 보고 싶다고 생각이 들면 이미 실수할 가능성이 높습니다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규칙척 소배변 습관을 키우시는 게 좋습니다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변기 물내리기를 잊어버릴 때는 변기물내리기 손잡이에 큰 표시 </a:t>
            </a:r>
            <a:r>
              <a:rPr lang="en-US" altLang="ko-KR" dirty="0" smtClean="0"/>
              <a:t>(</a:t>
            </a:r>
            <a:r>
              <a:rPr lang="ko-KR" altLang="en-US" dirty="0" smtClean="0"/>
              <a:t>손잡이 핸들</a:t>
            </a:r>
            <a:r>
              <a:rPr lang="en-US" altLang="ko-KR" dirty="0" smtClean="0"/>
              <a:t>)</a:t>
            </a:r>
            <a:r>
              <a:rPr lang="ko-KR" altLang="en-US" dirty="0" smtClean="0"/>
              <a:t>등을 사용해부세요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4D2F5-A9AC-480E-9EC3-73EBDB5EEE60}" type="slidenum">
              <a:rPr lang="ko-KR" altLang="en-US" smtClean="0"/>
              <a:pPr/>
              <a:t>59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77249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ko-KR" altLang="en-US" smtClean="0"/>
              <a:t>치매 환자들에서 일상생활기능</a:t>
            </a:r>
            <a:r>
              <a:rPr lang="en-US" altLang="ko-KR" smtClean="0"/>
              <a:t>(activities of dailyliving, ADL)</a:t>
            </a:r>
            <a:r>
              <a:rPr lang="ko-KR" altLang="en-US" smtClean="0"/>
              <a:t>의 평가는 매우 중요한데 그 이유는 다음과 같다</a:t>
            </a:r>
            <a:r>
              <a:rPr lang="en-US" altLang="ko-KR" smtClean="0"/>
              <a:t>. </a:t>
            </a:r>
          </a:p>
          <a:p>
            <a:pPr eaLnBrk="1" hangingPunct="1"/>
            <a:r>
              <a:rPr lang="ko-KR" altLang="en-US" smtClean="0"/>
              <a:t>첫째</a:t>
            </a:r>
            <a:r>
              <a:rPr lang="en-US" altLang="ko-KR" smtClean="0"/>
              <a:t>, DSM-IV1 </a:t>
            </a:r>
            <a:r>
              <a:rPr lang="ko-KR" altLang="en-US" smtClean="0"/>
              <a:t>등에서 제시한 치매의 정의에서 치매는 인지장애뿐 아니라 그로 인한 직업이나 사회생활 기능의 감퇴를 필요 조건으로 강조하고 있기 때문이다</a:t>
            </a:r>
            <a:r>
              <a:rPr lang="en-US" altLang="ko-KR" smtClean="0"/>
              <a:t>. </a:t>
            </a:r>
            <a:r>
              <a:rPr lang="ko-KR" altLang="en-US" smtClean="0"/>
              <a:t>인지기능은 감퇴하였으나 일상생활의 기능이 그대로 잘 유지되고있다면 치매가 아니라 나이에 의한 양성 건망증이나 기타다른 원인에 의한 것일 가능성을 고려해야 한다</a:t>
            </a:r>
            <a:r>
              <a:rPr lang="en-US" altLang="ko-KR" smtClean="0"/>
              <a:t>. </a:t>
            </a:r>
            <a:r>
              <a:rPr lang="ko-KR" altLang="en-US" smtClean="0"/>
              <a:t>따라서 </a:t>
            </a:r>
            <a:r>
              <a:rPr lang="en-US" altLang="ko-KR" smtClean="0"/>
              <a:t>A D L</a:t>
            </a:r>
            <a:r>
              <a:rPr lang="ko-KR" altLang="en-US" smtClean="0"/>
              <a:t>의 평가는 치매의 진단을 위해서 중요하다</a:t>
            </a:r>
            <a:r>
              <a:rPr lang="en-US" altLang="ko-KR" smtClean="0"/>
              <a:t>. </a:t>
            </a:r>
          </a:p>
          <a:p>
            <a:pPr eaLnBrk="1" hangingPunct="1"/>
            <a:r>
              <a:rPr lang="ko-KR" altLang="en-US" smtClean="0"/>
              <a:t>둘째</a:t>
            </a:r>
            <a:r>
              <a:rPr lang="en-US" altLang="ko-KR" smtClean="0"/>
              <a:t>, </a:t>
            </a:r>
            <a:r>
              <a:rPr lang="ko-KR" altLang="en-US" smtClean="0"/>
              <a:t>퇴행성 치매의 경우 </a:t>
            </a:r>
            <a:r>
              <a:rPr lang="en-US" altLang="ko-KR" smtClean="0"/>
              <a:t>physical ADL</a:t>
            </a:r>
            <a:r>
              <a:rPr lang="ko-KR" altLang="en-US" smtClean="0"/>
              <a:t>은 말기까지 유지되나</a:t>
            </a:r>
            <a:r>
              <a:rPr lang="en-US" altLang="ko-KR" smtClean="0"/>
              <a:t>instrumental ADL (</a:t>
            </a:r>
            <a:r>
              <a:rPr lang="ko-KR" altLang="en-US" smtClean="0"/>
              <a:t>이하 </a:t>
            </a:r>
            <a:r>
              <a:rPr lang="en-US" altLang="ko-KR" smtClean="0"/>
              <a:t>I A D L )</a:t>
            </a:r>
            <a:r>
              <a:rPr lang="ko-KR" altLang="en-US" smtClean="0"/>
              <a:t>은 초기 단계부터 감퇴된다</a:t>
            </a:r>
            <a:r>
              <a:rPr lang="en-US" altLang="ko-KR" smtClean="0"/>
              <a:t>. </a:t>
            </a:r>
            <a:r>
              <a:rPr lang="ko-KR" altLang="en-US" smtClean="0"/>
              <a:t>따라서 </a:t>
            </a:r>
            <a:r>
              <a:rPr lang="en-US" altLang="ko-KR" smtClean="0"/>
              <a:t>I A D L</a:t>
            </a:r>
            <a:r>
              <a:rPr lang="ko-KR" altLang="en-US" smtClean="0"/>
              <a:t>을 이용하여 일상생활능력을 평가하는것은 신경심리검사를 통해 미미한 인지기능 저하를 발견하는 것 만큼이나 초기 치매를 진단하는 데 도움이 된다</a:t>
            </a:r>
            <a:r>
              <a:rPr lang="en-US" altLang="ko-KR" smtClean="0"/>
              <a:t>.</a:t>
            </a:r>
          </a:p>
          <a:p>
            <a:pPr eaLnBrk="1" hangingPunct="1"/>
            <a:r>
              <a:rPr lang="ko-KR" altLang="en-US" smtClean="0"/>
              <a:t>셋째</a:t>
            </a:r>
            <a:r>
              <a:rPr lang="en-US" altLang="ko-KR" smtClean="0"/>
              <a:t>, </a:t>
            </a:r>
            <a:r>
              <a:rPr lang="ko-KR" altLang="en-US" smtClean="0"/>
              <a:t>치매 치료제의 효과를 판정하는데도 </a:t>
            </a:r>
            <a:r>
              <a:rPr lang="en-US" altLang="ko-KR" smtClean="0"/>
              <a:t>A D L</a:t>
            </a:r>
            <a:r>
              <a:rPr lang="ko-KR" altLang="en-US" smtClean="0"/>
              <a:t>의 향상이 중요한 판단기준이 되고 있다</a:t>
            </a:r>
            <a:r>
              <a:rPr lang="en-US" altLang="ko-KR" smtClean="0"/>
              <a:t>.3 , 4 </a:t>
            </a:r>
            <a:r>
              <a:rPr lang="ko-KR" altLang="en-US" smtClean="0"/>
              <a:t>이는 최근에 </a:t>
            </a:r>
            <a:r>
              <a:rPr lang="en-US" altLang="ko-KR" smtClean="0"/>
              <a:t>A D L</a:t>
            </a:r>
            <a:r>
              <a:rPr lang="ko-KR" altLang="en-US" smtClean="0"/>
              <a:t>의 평가가더욱 중요시된 주된 이유이기도 하다</a:t>
            </a:r>
            <a:r>
              <a:rPr lang="en-US" altLang="ko-KR" smtClean="0"/>
              <a:t>. </a:t>
            </a:r>
          </a:p>
          <a:p>
            <a:pPr eaLnBrk="1" hangingPunct="1"/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462D7B-D323-478A-AAA1-BDF1D3DA41A9}" type="slidenum">
              <a:rPr lang="ko-KR" alt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ko-KR" alt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ko-KR" altLang="en-US" smtClean="0"/>
              <a:t>일상 생활의 종류는</a:t>
            </a:r>
            <a:r>
              <a:rPr lang="en-US" altLang="ko-KR" smtClean="0"/>
              <a:t>~</a:t>
            </a:r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AF0C1CE-B36B-45B3-AAC7-E74E32F5AE11}" type="slidenum">
              <a:rPr lang="ko-KR" alt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ko-KR" alt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4D2F5-A9AC-480E-9EC3-73EBDB5EEE60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29912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스스로 노력해야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대부분이 기억력의 문제로 발생하기 때문에 기억력을 증진시킬수 있는 다양한 방법을 사용해야 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예를 들어 메모하여 냉장고에 붙여 놓기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수첩을 이용하기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확인이 필요한 경우 가족에에 물어보기 등 기록을 이용하는 것이 좋고</a:t>
            </a:r>
            <a:endParaRPr lang="en-US" altLang="ko-KR" dirty="0" smtClean="0"/>
          </a:p>
          <a:p>
            <a:r>
              <a:rPr lang="ko-KR" altLang="en-US" dirty="0" smtClean="0"/>
              <a:t>새로운 것은 몇 번씩 반복해서 기억하려 노펵해야 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소지품관리를 위해 본이이 소지하고 있는 소지품의 리스트를 만들어 기억하려 노력해야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예를 들어 안경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핸드폰</a:t>
            </a:r>
            <a:r>
              <a:rPr lang="en-US" altLang="ko-KR" dirty="0" smtClean="0"/>
              <a:t>,</a:t>
            </a:r>
            <a:r>
              <a:rPr lang="ko-KR" altLang="en-US" dirty="0" smtClean="0"/>
              <a:t>지갑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열쇠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인 경우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안핸지열</a:t>
            </a:r>
            <a:r>
              <a:rPr lang="en-US" altLang="ko-KR" dirty="0" smtClean="0"/>
              <a:t>”</a:t>
            </a:r>
            <a:r>
              <a:rPr lang="ko-KR" altLang="en-US" dirty="0" smtClean="0"/>
              <a:t>등 본인만이 사용할 수 있는 기억책략을 이용합니다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4D2F5-A9AC-480E-9EC3-73EBDB5EEE60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23801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환자들은 점차 시간의 개념이 없어지기 때문에 초기부터 같은 생활습관을 유지하는 것이 좋습니다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매일 동일한 시간에 취침과 아침에 일어나도록 하세요</a:t>
            </a:r>
            <a:r>
              <a:rPr lang="en-US" altLang="ko-KR" dirty="0" smtClean="0"/>
              <a:t>,</a:t>
            </a:r>
            <a:r>
              <a:rPr lang="ko-KR" altLang="en-US" dirty="0" smtClean="0"/>
              <a:t> 특별한 이유가 있어서 전날 잠을 늦게 자더라도 꼭 같은시간에 깨우고 낮잠은 정해진 시간만 쉬도록 해야 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환자가 수행할 수 있는 활동이 없다면 숙면을 취할 수 없을 뿐 아니라</a:t>
            </a:r>
            <a:r>
              <a:rPr lang="en-US" altLang="ko-KR" dirty="0" smtClean="0"/>
              <a:t>,</a:t>
            </a:r>
            <a:r>
              <a:rPr lang="ko-KR" altLang="en-US" dirty="0" smtClean="0"/>
              <a:t> 보호자를 하루종일 따라다니게 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야외외출을 정해진 시간에 할 경우 아침</a:t>
            </a:r>
            <a:r>
              <a:rPr lang="en-US" altLang="ko-KR" dirty="0" smtClean="0"/>
              <a:t>,</a:t>
            </a:r>
            <a:r>
              <a:rPr lang="ko-KR" altLang="en-US" dirty="0" smtClean="0"/>
              <a:t> 점심</a:t>
            </a:r>
            <a:r>
              <a:rPr lang="en-US" altLang="ko-KR" dirty="0" smtClean="0"/>
              <a:t>,</a:t>
            </a:r>
            <a:r>
              <a:rPr lang="ko-KR" altLang="en-US" dirty="0" smtClean="0"/>
              <a:t> 저녁에 대한 시간 개념의 유지 뿐 아니라 밤의 숙면을 취할 수 있데 되고</a:t>
            </a:r>
            <a:r>
              <a:rPr lang="en-US" altLang="ko-KR" dirty="0" smtClean="0"/>
              <a:t>,</a:t>
            </a:r>
            <a:r>
              <a:rPr lang="ko-KR" altLang="en-US" dirty="0" smtClean="0"/>
              <a:t> 계절의 개념도 유지에도 더 도움이 됩니다</a:t>
            </a:r>
            <a:r>
              <a:rPr lang="en-US" altLang="ko-KR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4D2F5-A9AC-480E-9EC3-73EBDB5EEE60}" type="slidenum">
              <a:rPr lang="ko-KR" altLang="en-US" smtClean="0"/>
              <a:pPr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64297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환자들은 점차 시간의 개념이 없어지기 때문에 초기부터 같은 생활습관을 유지하는 것이 좋습니다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매일 동일한 시간에 취침과 아침에 일어나도록 하세요</a:t>
            </a:r>
            <a:r>
              <a:rPr lang="en-US" altLang="ko-KR" dirty="0" smtClean="0"/>
              <a:t>,</a:t>
            </a:r>
            <a:r>
              <a:rPr lang="ko-KR" altLang="en-US" dirty="0" smtClean="0"/>
              <a:t> 특별한 이유가 있어서 전날 잠을 늦게 자더라도 꼭 같은시간에 깨우고 낮잠은 정해진 시간만 쉬도록 해야 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환자가 수행할 수 있는 활동이 없다면 숙면을 취할 수 없을 뿐 아니라</a:t>
            </a:r>
            <a:r>
              <a:rPr lang="en-US" altLang="ko-KR" dirty="0" smtClean="0"/>
              <a:t>,</a:t>
            </a:r>
            <a:r>
              <a:rPr lang="ko-KR" altLang="en-US" dirty="0" smtClean="0"/>
              <a:t> 보호자를 하루종일 따라다니게 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야외외출을 정해진 시간에 할 경우 아침</a:t>
            </a:r>
            <a:r>
              <a:rPr lang="en-US" altLang="ko-KR" dirty="0" smtClean="0"/>
              <a:t>,</a:t>
            </a:r>
            <a:r>
              <a:rPr lang="ko-KR" altLang="en-US" dirty="0" smtClean="0"/>
              <a:t> 점심</a:t>
            </a:r>
            <a:r>
              <a:rPr lang="en-US" altLang="ko-KR" dirty="0" smtClean="0"/>
              <a:t>,</a:t>
            </a:r>
            <a:r>
              <a:rPr lang="ko-KR" altLang="en-US" dirty="0" smtClean="0"/>
              <a:t> 저녁에 대한 시간 개념의 유지 뿐 아니라 밤의 숙면을 취할 수 있데 되고</a:t>
            </a:r>
            <a:r>
              <a:rPr lang="en-US" altLang="ko-KR" dirty="0" smtClean="0"/>
              <a:t>,</a:t>
            </a:r>
            <a:r>
              <a:rPr lang="ko-KR" altLang="en-US" dirty="0" smtClean="0"/>
              <a:t> 계절의 개념도 유지에도 더 도움이 됩니다</a:t>
            </a:r>
            <a:r>
              <a:rPr lang="en-US" altLang="ko-KR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4D2F5-A9AC-480E-9EC3-73EBDB5EEE60}" type="slidenum">
              <a:rPr lang="ko-KR" altLang="en-US" smtClean="0"/>
              <a:pPr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64297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기억력 및 주의집중력 장애에의해 정해진 방법대로 약물복용을 하는 것이 어려워 질 수 있습니다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약을 복용하지 않는 것도 문제를 일으키지만 약을 복용한 후 잊어버리고 또 복용을 하는 경우에도 큰 문제를 야기할 수 있습니다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r>
              <a:rPr lang="ko-KR" altLang="en-US" dirty="0" smtClean="0"/>
              <a:t>환자가 복용하는 모든 약의 이름을 정리해두고 방문하는 병원마다 보여주시는게 좋습니다</a:t>
            </a:r>
            <a:r>
              <a:rPr lang="en-US" altLang="ko-KR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4D2F5-A9AC-480E-9EC3-73EBDB5EEE60}" type="slidenum">
              <a:rPr lang="ko-KR" altLang="en-US" smtClean="0"/>
              <a:pPr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71875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4D2F5-A9AC-480E-9EC3-73EBDB5EEE60}" type="slidenum">
              <a:rPr lang="ko-KR" altLang="en-US" smtClean="0"/>
              <a:pPr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50661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926A1-3C65-4A63-BCA0-6DEFF476DA50}" type="datetimeFigureOut">
              <a:rPr lang="ko-KR" altLang="en-US" smtClean="0"/>
              <a:pPr/>
              <a:t>2013-09-23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F7A52-F279-4B4A-A525-CF743499B1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926A1-3C65-4A63-BCA0-6DEFF476DA50}" type="datetimeFigureOut">
              <a:rPr lang="ko-KR" altLang="en-US" smtClean="0"/>
              <a:pPr/>
              <a:t>2013-09-23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F7A52-F279-4B4A-A525-CF743499B1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926A1-3C65-4A63-BCA0-6DEFF476DA50}" type="datetimeFigureOut">
              <a:rPr lang="ko-KR" altLang="en-US" smtClean="0"/>
              <a:pPr/>
              <a:t>2013-09-23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F7A52-F279-4B4A-A525-CF743499B1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746485F-1FBE-43E3-89C2-01A3E8700FEE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xmlns="" val="4102123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926A1-3C65-4A63-BCA0-6DEFF476DA50}" type="datetimeFigureOut">
              <a:rPr lang="ko-KR" altLang="en-US" smtClean="0"/>
              <a:pPr/>
              <a:t>2013-09-23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F7A52-F279-4B4A-A525-CF743499B1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926A1-3C65-4A63-BCA0-6DEFF476DA50}" type="datetimeFigureOut">
              <a:rPr lang="ko-KR" altLang="en-US" smtClean="0"/>
              <a:pPr/>
              <a:t>2013-09-23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F7A52-F279-4B4A-A525-CF743499B1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926A1-3C65-4A63-BCA0-6DEFF476DA50}" type="datetimeFigureOut">
              <a:rPr lang="ko-KR" altLang="en-US" smtClean="0"/>
              <a:pPr/>
              <a:t>2013-09-23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F7A52-F279-4B4A-A525-CF743499B1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926A1-3C65-4A63-BCA0-6DEFF476DA50}" type="datetimeFigureOut">
              <a:rPr lang="ko-KR" altLang="en-US" smtClean="0"/>
              <a:pPr/>
              <a:t>2013-09-23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F7A52-F279-4B4A-A525-CF743499B1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926A1-3C65-4A63-BCA0-6DEFF476DA50}" type="datetimeFigureOut">
              <a:rPr lang="ko-KR" altLang="en-US" smtClean="0"/>
              <a:pPr/>
              <a:t>2013-09-23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F7A52-F279-4B4A-A525-CF743499B1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926A1-3C65-4A63-BCA0-6DEFF476DA50}" type="datetimeFigureOut">
              <a:rPr lang="ko-KR" altLang="en-US" smtClean="0"/>
              <a:pPr/>
              <a:t>2013-09-23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F7A52-F279-4B4A-A525-CF743499B1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926A1-3C65-4A63-BCA0-6DEFF476DA50}" type="datetimeFigureOut">
              <a:rPr lang="ko-KR" altLang="en-US" smtClean="0"/>
              <a:pPr/>
              <a:t>2013-09-23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F7A52-F279-4B4A-A525-CF743499B1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926A1-3C65-4A63-BCA0-6DEFF476DA50}" type="datetimeFigureOut">
              <a:rPr lang="ko-KR" altLang="en-US" smtClean="0"/>
              <a:pPr/>
              <a:t>2013-09-23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F7A52-F279-4B4A-A525-CF743499B1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926A1-3C65-4A63-BCA0-6DEFF476DA50}" type="datetimeFigureOut">
              <a:rPr lang="ko-KR" altLang="en-US" smtClean="0"/>
              <a:pPr/>
              <a:t>2013-09-23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F7A52-F279-4B4A-A525-CF743499B1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y.kang\Desktop\노바-일상예찬 2차\전체\일상예찬 강의표지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5984"/>
          </a:xfrm>
          <a:prstGeom prst="rect">
            <a:avLst/>
          </a:prstGeom>
          <a:noFill/>
        </p:spPr>
      </p:pic>
      <p:sp>
        <p:nvSpPr>
          <p:cNvPr id="4" name="제목 1"/>
          <p:cNvSpPr txBox="1">
            <a:spLocks/>
          </p:cNvSpPr>
          <p:nvPr/>
        </p:nvSpPr>
        <p:spPr>
          <a:xfrm>
            <a:off x="946150" y="548600"/>
            <a:ext cx="7239000" cy="1470025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ctr" eaLnBrk="0" hangingPunct="0">
              <a:lnSpc>
                <a:spcPct val="150000"/>
              </a:lnSpc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  <a:latin typeface="+mn-ea"/>
                <a:cs typeface="+mj-cs"/>
              </a:rPr>
              <a:t>치매 환자에서의 </a:t>
            </a:r>
            <a:endParaRPr lang="en-US" altLang="ko-KR" sz="4000" b="1" spc="-300" dirty="0" smtClean="0">
              <a:solidFill>
                <a:srgbClr val="7030A0"/>
              </a:solidFill>
              <a:latin typeface="+mn-ea"/>
              <a:cs typeface="+mj-cs"/>
            </a:endParaRPr>
          </a:p>
          <a:p>
            <a:pPr algn="ctr" eaLnBrk="0" hangingPunct="0">
              <a:lnSpc>
                <a:spcPct val="150000"/>
              </a:lnSpc>
              <a:defRPr/>
            </a:pPr>
            <a:r>
              <a:rPr kumimoji="0" lang="ko-KR" altLang="en-US" sz="4000" b="1" spc="-300" dirty="0" smtClean="0">
                <a:solidFill>
                  <a:srgbClr val="7030A0"/>
                </a:solidFill>
                <a:latin typeface="+mn-ea"/>
                <a:cs typeface="+mj-cs"/>
              </a:rPr>
              <a:t>일상생활 수행능력의 </a:t>
            </a:r>
            <a:r>
              <a:rPr kumimoji="0" lang="en-US" altLang="ko-KR" sz="4000" b="1" spc="-300" dirty="0">
                <a:solidFill>
                  <a:srgbClr val="7030A0"/>
                </a:solidFill>
                <a:latin typeface="+mn-ea"/>
                <a:cs typeface="+mj-cs"/>
              </a:rPr>
              <a:t/>
            </a:r>
            <a:br>
              <a:rPr kumimoji="0" lang="en-US" altLang="ko-KR" sz="4000" b="1" spc="-300" dirty="0">
                <a:solidFill>
                  <a:srgbClr val="7030A0"/>
                </a:solidFill>
                <a:latin typeface="+mn-ea"/>
                <a:cs typeface="+mj-cs"/>
              </a:rPr>
            </a:br>
            <a:r>
              <a:rPr kumimoji="0" lang="ko-KR" altLang="en-US" sz="4000" b="1" spc="-300" dirty="0">
                <a:solidFill>
                  <a:srgbClr val="7030A0"/>
                </a:solidFill>
                <a:latin typeface="+mn-ea"/>
                <a:cs typeface="+mj-cs"/>
              </a:rPr>
              <a:t>적극적인 관리와 </a:t>
            </a:r>
            <a:r>
              <a:rPr kumimoji="0" lang="ko-KR" altLang="en-US" sz="4000" b="1" spc="-300" dirty="0" smtClean="0">
                <a:solidFill>
                  <a:srgbClr val="7030A0"/>
                </a:solidFill>
                <a:latin typeface="+mn-ea"/>
                <a:cs typeface="+mj-cs"/>
              </a:rPr>
              <a:t>치료의 중요성</a:t>
            </a:r>
            <a:endParaRPr kumimoji="0" lang="ko-KR" altLang="en-US" sz="4000" b="1" spc="-300" dirty="0">
              <a:solidFill>
                <a:srgbClr val="7030A0"/>
              </a:solidFill>
              <a:latin typeface="+mn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793" t="49239" b="6323"/>
          <a:stretch>
            <a:fillRect/>
          </a:stretch>
        </p:blipFill>
        <p:spPr bwMode="auto">
          <a:xfrm>
            <a:off x="6684432" y="3357562"/>
            <a:ext cx="231669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" y="2285992"/>
            <a:ext cx="9144000" cy="1040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대소변을 보고 난 후</a:t>
            </a:r>
            <a:r>
              <a:rPr lang="en-US" altLang="ko-KR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닦고 </a:t>
            </a: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옷을 추려 </a:t>
            </a: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입을 </a:t>
            </a: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때</a:t>
            </a:r>
            <a:r>
              <a:rPr lang="en-US" altLang="ko-KR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endParaRPr lang="en-US" altLang="ko-KR" sz="2800" b="1" spc="-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다른 </a:t>
            </a: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사람의 도움 없이 </a:t>
            </a: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스스로 </a:t>
            </a: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하십니까</a:t>
            </a:r>
            <a:r>
              <a:rPr lang="en-US" altLang="ko-KR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349098" y="357166"/>
            <a:ext cx="12939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1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Barthel</a:t>
            </a:r>
            <a:r>
              <a:rPr kumimoji="0" lang="en-US" altLang="ko-KR" sz="1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ADL index</a:t>
            </a:r>
            <a:endParaRPr kumimoji="0"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</a:rPr>
              <a:t>신체적 일상생활능력 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Physical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2558473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식사를 문제 없이 스스로 하십니까</a:t>
            </a:r>
            <a:r>
              <a:rPr lang="en-US" altLang="ko-KR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  <a:endParaRPr lang="en-US" altLang="ko-KR" sz="2800" b="1" spc="-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349098" y="357166"/>
            <a:ext cx="12939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1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Barthel</a:t>
            </a:r>
            <a:r>
              <a:rPr kumimoji="0" lang="en-US" altLang="ko-KR" sz="1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ADL index</a:t>
            </a:r>
            <a:endParaRPr kumimoji="0"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그림 6" descr="식사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289308"/>
            <a:ext cx="2757455" cy="30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그림 7" descr="요리하기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981" y="3068646"/>
            <a:ext cx="2473321" cy="30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</a:rPr>
              <a:t>신체적 일상생활능력 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Physical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2285992"/>
            <a:ext cx="9144000" cy="1040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바닥에서 의자로 옮겨가기</a:t>
            </a:r>
            <a:r>
              <a:rPr lang="en-US" altLang="ko-KR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또는 </a:t>
            </a:r>
            <a:endParaRPr lang="en-US" altLang="ko-KR" sz="2800" b="1" spc="-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의자에서 </a:t>
            </a: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바닥으로 </a:t>
            </a: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옮겨가기를 잘 하십니까</a:t>
            </a:r>
            <a:r>
              <a:rPr lang="en-US" altLang="ko-KR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  <a:endParaRPr lang="ko-KR" altLang="en-US" sz="2800" b="1" spc="-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349098" y="357166"/>
            <a:ext cx="12939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1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Barthel</a:t>
            </a:r>
            <a:r>
              <a:rPr kumimoji="0" lang="en-US" altLang="ko-KR" sz="1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ADL index</a:t>
            </a:r>
            <a:endParaRPr kumimoji="0"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9" name="Picture 7" descr="C:\Users\user\Desktop\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68746" y="3089301"/>
            <a:ext cx="5761038" cy="398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그림 9" descr="의자.PNG"/>
          <p:cNvPicPr>
            <a:picLocks noChangeAspect="1"/>
          </p:cNvPicPr>
          <p:nvPr/>
        </p:nvPicPr>
        <p:blipFill>
          <a:blip r:embed="rId3" cstate="print"/>
          <a:srcRect l="46864" t="32001" r="16885" b="17387"/>
          <a:stretch>
            <a:fillRect/>
          </a:stretch>
        </p:blipFill>
        <p:spPr bwMode="auto">
          <a:xfrm>
            <a:off x="6440521" y="4003701"/>
            <a:ext cx="522288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그림 10" descr="의자.PNG"/>
          <p:cNvPicPr>
            <a:picLocks noChangeAspect="1"/>
          </p:cNvPicPr>
          <p:nvPr/>
        </p:nvPicPr>
        <p:blipFill>
          <a:blip r:embed="rId4" cstate="print"/>
          <a:srcRect l="46864" t="32001" r="16885" b="17387"/>
          <a:stretch>
            <a:fillRect/>
          </a:stretch>
        </p:blipFill>
        <p:spPr bwMode="auto">
          <a:xfrm>
            <a:off x="5072096" y="3727476"/>
            <a:ext cx="360363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그림 11" descr="의자.PNG"/>
          <p:cNvPicPr>
            <a:picLocks noChangeAspect="1"/>
          </p:cNvPicPr>
          <p:nvPr/>
        </p:nvPicPr>
        <p:blipFill>
          <a:blip r:embed="rId5" cstate="print"/>
          <a:srcRect l="46864" t="32001" r="16885" b="17387"/>
          <a:stretch>
            <a:fillRect/>
          </a:stretch>
        </p:blipFill>
        <p:spPr bwMode="auto">
          <a:xfrm>
            <a:off x="5719796" y="3568726"/>
            <a:ext cx="2889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그림 12" descr="의자.PNG"/>
          <p:cNvPicPr>
            <a:picLocks noChangeAspect="1"/>
          </p:cNvPicPr>
          <p:nvPr/>
        </p:nvPicPr>
        <p:blipFill>
          <a:blip r:embed="rId5" cstate="print"/>
          <a:srcRect l="46864" t="32001" r="16885" b="17387"/>
          <a:stretch>
            <a:fillRect/>
          </a:stretch>
        </p:blipFill>
        <p:spPr bwMode="auto">
          <a:xfrm>
            <a:off x="6511959" y="3571901"/>
            <a:ext cx="2889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</a:rPr>
              <a:t>신체적 일상생활능력 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Physical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2071678"/>
            <a:ext cx="9144000" cy="1557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방에서 거실로 나온다거나</a:t>
            </a:r>
            <a:r>
              <a:rPr lang="en-US" altLang="ko-KR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</a:p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부엌이나 다른 방으로 이동하는 경우에 </a:t>
            </a:r>
          </a:p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다른 사람의 도움이 필요합니까</a:t>
            </a:r>
            <a:r>
              <a:rPr lang="en-US" altLang="ko-KR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349098" y="357166"/>
            <a:ext cx="12939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1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Barthel</a:t>
            </a:r>
            <a:r>
              <a:rPr kumimoji="0" lang="en-US" altLang="ko-KR" sz="1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ADL index</a:t>
            </a:r>
            <a:endParaRPr kumimoji="0"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2" name="Picture 7" descr="C:\Users\user\Desktop\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255" t="11311" r="10709" b="14049"/>
          <a:stretch>
            <a:fillRect/>
          </a:stretch>
        </p:blipFill>
        <p:spPr bwMode="auto">
          <a:xfrm>
            <a:off x="179389" y="3643314"/>
            <a:ext cx="3788902" cy="2768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그림 12" descr="머리.PNG"/>
          <p:cNvPicPr>
            <a:picLocks noChangeAspect="1"/>
          </p:cNvPicPr>
          <p:nvPr/>
        </p:nvPicPr>
        <p:blipFill>
          <a:blip r:embed="rId3" cstate="print"/>
          <a:srcRect l="29222" t="29047" r="52078" b="46071"/>
          <a:stretch>
            <a:fillRect/>
          </a:stretch>
        </p:blipFill>
        <p:spPr bwMode="auto">
          <a:xfrm>
            <a:off x="1123749" y="4269481"/>
            <a:ext cx="947921" cy="99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</a:rPr>
              <a:t>신체적 일상생활능력 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Physical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2071678"/>
            <a:ext cx="9144000" cy="1557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내복</a:t>
            </a:r>
            <a:r>
              <a:rPr lang="en-US" altLang="ko-KR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외투 등을 포함하여 계절에 맞는 옷을 </a:t>
            </a:r>
          </a:p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옷장에서 꺼내 입을 수 있고</a:t>
            </a:r>
            <a:r>
              <a:rPr lang="en-US" altLang="ko-KR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단추나 </a:t>
            </a: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지퍼 </a:t>
            </a: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등을</a:t>
            </a:r>
            <a:endParaRPr lang="en-US" altLang="ko-KR" sz="2800" b="1" spc="-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스스로 </a:t>
            </a: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채울 수 있습니까</a:t>
            </a:r>
            <a:r>
              <a:rPr lang="en-US" altLang="ko-KR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</p:txBody>
      </p:sp>
      <p:sp>
        <p:nvSpPr>
          <p:cNvPr id="14" name="직사각형 5"/>
          <p:cNvSpPr>
            <a:spLocks noChangeArrowheads="1"/>
          </p:cNvSpPr>
          <p:nvPr/>
        </p:nvSpPr>
        <p:spPr bwMode="auto">
          <a:xfrm>
            <a:off x="349098" y="357166"/>
            <a:ext cx="12939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1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Barthel</a:t>
            </a:r>
            <a:r>
              <a:rPr kumimoji="0" lang="en-US" altLang="ko-KR" sz="1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ADL index</a:t>
            </a:r>
            <a:endParaRPr kumimoji="0"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5" name="그림 14" descr="만화 옷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24" y="3871913"/>
            <a:ext cx="1223962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그림 15" descr="옷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7686" y="4076700"/>
            <a:ext cx="12954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그림 16" descr="옷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2374" y="4005263"/>
            <a:ext cx="1295400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그림 17" descr="옷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91374" y="4149725"/>
            <a:ext cx="1009650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그림 18" descr="음표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43449" y="5589588"/>
            <a:ext cx="45085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그림 19" descr="음표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95524" y="4365625"/>
            <a:ext cx="450850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그림 20" descr="음표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604108">
            <a:off x="6200799" y="4149725"/>
            <a:ext cx="450850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그림 21" descr="음표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1180878">
            <a:off x="5983311" y="5300663"/>
            <a:ext cx="452438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</a:rPr>
              <a:t>신체적 일상생활능력 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Physical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2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2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6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9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2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0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1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2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2558473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계단을 오르내리기를 스스로 잘 하십니까</a:t>
            </a:r>
            <a:r>
              <a:rPr lang="en-US" altLang="ko-KR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  <a:endParaRPr lang="en-US" altLang="ko-KR" sz="2800" b="1" spc="-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그림 4" descr="계단오르기.png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00826" y="3286124"/>
            <a:ext cx="2300835" cy="3472360"/>
          </a:xfrm>
          <a:prstGeom prst="rect">
            <a:avLst/>
          </a:prstGeom>
          <a:noFill/>
        </p:spPr>
      </p:pic>
      <p:sp>
        <p:nvSpPr>
          <p:cNvPr id="7" name="직사각형 5"/>
          <p:cNvSpPr>
            <a:spLocks noChangeArrowheads="1"/>
          </p:cNvSpPr>
          <p:nvPr/>
        </p:nvSpPr>
        <p:spPr bwMode="auto">
          <a:xfrm>
            <a:off x="349098" y="357166"/>
            <a:ext cx="12939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1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Barthel</a:t>
            </a:r>
            <a:r>
              <a:rPr kumimoji="0" lang="en-US" altLang="ko-KR" sz="1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ADL index</a:t>
            </a:r>
            <a:endParaRPr kumimoji="0"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</a:rPr>
              <a:t>신체적 일상생활능력 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Physical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2071678"/>
            <a:ext cx="9144000" cy="1557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목욕물의 온도조절</a:t>
            </a:r>
            <a:r>
              <a:rPr lang="en-US" altLang="ko-KR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욕조에서의 목욕</a:t>
            </a:r>
            <a:r>
              <a:rPr lang="en-US" altLang="ko-KR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샤워</a:t>
            </a:r>
            <a:r>
              <a:rPr lang="en-US" altLang="ko-KR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</a:p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목욕 후 머리 말리기 </a:t>
            </a: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등에서</a:t>
            </a:r>
            <a:endParaRPr lang="en-US" altLang="ko-KR" sz="2800" b="1" spc="-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다른 </a:t>
            </a: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사람의 도움이 필요합니까</a:t>
            </a:r>
            <a:r>
              <a:rPr lang="en-US" altLang="ko-KR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</p:txBody>
      </p:sp>
      <p:sp>
        <p:nvSpPr>
          <p:cNvPr id="7" name="직사각형 5"/>
          <p:cNvSpPr>
            <a:spLocks noChangeArrowheads="1"/>
          </p:cNvSpPr>
          <p:nvPr/>
        </p:nvSpPr>
        <p:spPr bwMode="auto">
          <a:xfrm>
            <a:off x="349098" y="357166"/>
            <a:ext cx="12939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1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Barthel</a:t>
            </a:r>
            <a:r>
              <a:rPr kumimoji="0" lang="en-US" altLang="ko-KR" sz="1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ADL index</a:t>
            </a:r>
            <a:endParaRPr kumimoji="0"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8" name="그림 7" descr="아저씨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9314" y="3794147"/>
            <a:ext cx="1392237" cy="270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그림 8" descr="놀란 아저씨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8951" y="3879872"/>
            <a:ext cx="2124075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그림 9" descr="스프래시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718"/>
          <a:stretch>
            <a:fillRect/>
          </a:stretch>
        </p:blipFill>
        <p:spPr bwMode="auto">
          <a:xfrm>
            <a:off x="676264" y="3649684"/>
            <a:ext cx="2252662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그림 10" descr="쥐쥐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411"/>
          <a:stretch>
            <a:fillRect/>
          </a:stretch>
        </p:blipFill>
        <p:spPr bwMode="auto">
          <a:xfrm>
            <a:off x="495289" y="3794147"/>
            <a:ext cx="2325687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</a:rPr>
              <a:t>신체적 일상생활능력 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Physical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8062" y="1820845"/>
            <a:ext cx="8572528" cy="252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4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치매 초기에는 유지가 되지만 중기나 말기 치매에서 저하됨    </a:t>
            </a:r>
            <a:endParaRPr lang="en-US" altLang="ko-KR" sz="24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en-US" altLang="ko-KR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ko-KR" altLang="ko-KR" sz="20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ko-KR" altLang="en-US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altLang="ko-KR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- </a:t>
            </a:r>
            <a:r>
              <a:rPr lang="ko-KR" altLang="en-US" sz="20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환자 간병 시에 보호자의 주 부담 원인</a:t>
            </a: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en-US" altLang="ko-KR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ko-KR" altLang="en-US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장애 </a:t>
            </a:r>
            <a:r>
              <a:rPr lang="ko-KR" altLang="en-US" sz="20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진단</a:t>
            </a:r>
            <a:r>
              <a:rPr lang="en-US" altLang="ko-KR" sz="20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노인장기요양보험에서 주로 </a:t>
            </a:r>
            <a:r>
              <a:rPr lang="ko-KR" altLang="en-US" sz="20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등급 </a:t>
            </a:r>
            <a:r>
              <a:rPr lang="ko-KR" altLang="en-US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평가에 </a:t>
            </a:r>
            <a:r>
              <a:rPr lang="ko-KR" altLang="en-US" sz="20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포함되는 </a:t>
            </a:r>
            <a:r>
              <a:rPr lang="ko-KR" altLang="en-US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내용</a:t>
            </a:r>
            <a:endParaRPr lang="ko-KR" altLang="en-US" sz="20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endParaRPr lang="ko-KR" altLang="en-US" sz="24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4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자기 스스로를 보살피는데 필요한 기술 </a:t>
            </a:r>
            <a:endParaRPr lang="en-US" altLang="ko-KR" sz="24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sz="24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</a:t>
            </a:r>
            <a:r>
              <a:rPr lang="en-US" altLang="ko-KR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ko-KR" altLang="en-US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성별</a:t>
            </a:r>
            <a:r>
              <a:rPr lang="en-US" altLang="ko-KR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문화</a:t>
            </a:r>
            <a:r>
              <a:rPr lang="en-US" altLang="ko-KR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교육 수준에 독립적</a:t>
            </a:r>
            <a:endParaRPr lang="en-US" altLang="ko-KR" sz="20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</a:rPr>
              <a:t>신체적 일상생활능력 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Physical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1329" y="1500174"/>
            <a:ext cx="7882637" cy="3644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ko-KR" altLang="en-US" sz="20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전화사용</a:t>
            </a:r>
            <a:r>
              <a:rPr lang="en-US" altLang="ko-KR" sz="20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US" altLang="ko-KR" sz="28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필요한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전화번호를 찾기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전화 걸기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전화 받기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등을 </a:t>
            </a:r>
            <a:endParaRPr lang="en-US" altLang="ko-KR" sz="24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혼자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하십니까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  <a:endParaRPr lang="en-US" altLang="ko-KR" sz="24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모르는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전화번호도 전화번호부를 찾거나 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114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안내를 통해서 전화를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건다</a:t>
            </a: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en-US" altLang="ko-KR" sz="8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아주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잘 아는 전화번호 몇 개만 전화를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건다</a:t>
            </a: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en-US" altLang="ko-KR" sz="8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혼자서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전화를 받을 수는 있지만 걸지는 못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한다</a:t>
            </a: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en-US" altLang="ko-KR" sz="9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전혀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전화를 받지도 걸지도 못 한다</a:t>
            </a:r>
          </a:p>
        </p:txBody>
      </p:sp>
      <p:grpSp>
        <p:nvGrpSpPr>
          <p:cNvPr id="7" name="그룹 6"/>
          <p:cNvGrpSpPr/>
          <p:nvPr/>
        </p:nvGrpSpPr>
        <p:grpSpPr>
          <a:xfrm>
            <a:off x="785785" y="1604309"/>
            <a:ext cx="542667" cy="521607"/>
            <a:chOff x="1071540" y="3357563"/>
            <a:chExt cx="480292" cy="461653"/>
          </a:xfrm>
        </p:grpSpPr>
        <p:sp>
          <p:nvSpPr>
            <p:cNvPr id="5" name="이등변 삼각형 4"/>
            <p:cNvSpPr/>
            <p:nvPr/>
          </p:nvSpPr>
          <p:spPr>
            <a:xfrm>
              <a:off x="1071540" y="3357563"/>
              <a:ext cx="442587" cy="4023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23204" y="3410615"/>
              <a:ext cx="428628" cy="408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smtClean="0">
                <a:solidFill>
                  <a:srgbClr val="7030A0"/>
                </a:solidFill>
              </a:rPr>
              <a:t>도구적 일상생활 능력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Instrumental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  <p:sp>
        <p:nvSpPr>
          <p:cNvPr id="10" name="직사각형 5"/>
          <p:cNvSpPr>
            <a:spLocks noChangeArrowheads="1"/>
          </p:cNvSpPr>
          <p:nvPr/>
        </p:nvSpPr>
        <p:spPr bwMode="auto">
          <a:xfrm>
            <a:off x="349098" y="357166"/>
            <a:ext cx="6014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S-IADL</a:t>
            </a:r>
          </a:p>
        </p:txBody>
      </p:sp>
      <p:pic>
        <p:nvPicPr>
          <p:cNvPr id="12" name="그림 11" descr="C-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9338" y="3257550"/>
            <a:ext cx="5041900" cy="341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그림 12" descr="C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7900" y="3330575"/>
            <a:ext cx="5040313" cy="341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1329" y="1486526"/>
            <a:ext cx="8168389" cy="3699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8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ko-KR" altLang="en-US" sz="28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ko-KR" altLang="en-US" sz="20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물건사기</a:t>
            </a:r>
            <a:r>
              <a:rPr lang="en-US" altLang="ko-KR" sz="20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0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쇼핑</a:t>
            </a:r>
            <a:r>
              <a:rPr lang="en-US" altLang="ko-KR" sz="20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상점에 가서 필요한 물건을 고르고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정확한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액수의 </a:t>
            </a:r>
            <a:endParaRPr lang="en-US" altLang="ko-KR" sz="24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돈을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지불합니까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다른 사람의 도움 없이 필요한 물건을 고르고 정확한 액수의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돈을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지불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한다</a:t>
            </a: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en-US" altLang="ko-KR" sz="9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필요한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물건 한두 가지 정도만 혼자서 구입하며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도움을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주면 여러 가지 물건도 구입 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10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 startAt="3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물건을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고르거나 돈을 지불할 때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항상 동행하는 사람이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도와주어야 한다</a:t>
            </a: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 startAt="3"/>
              <a:defRPr/>
            </a:pPr>
            <a:endParaRPr lang="en-US" altLang="ko-KR" sz="9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 startAt="3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물건을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전혀 구입하지 않는다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785785" y="1590665"/>
            <a:ext cx="542667" cy="508544"/>
            <a:chOff x="1071540" y="3357563"/>
            <a:chExt cx="480292" cy="450091"/>
          </a:xfrm>
        </p:grpSpPr>
        <p:sp>
          <p:nvSpPr>
            <p:cNvPr id="5" name="이등변 삼각형 4"/>
            <p:cNvSpPr/>
            <p:nvPr/>
          </p:nvSpPr>
          <p:spPr>
            <a:xfrm>
              <a:off x="1071540" y="3357563"/>
              <a:ext cx="442587" cy="4023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23204" y="3399053"/>
              <a:ext cx="428628" cy="408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그림 9" descr="아줌니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54" y="4214818"/>
            <a:ext cx="16129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직사각형 5"/>
          <p:cNvSpPr>
            <a:spLocks noChangeArrowheads="1"/>
          </p:cNvSpPr>
          <p:nvPr/>
        </p:nvSpPr>
        <p:spPr bwMode="auto">
          <a:xfrm>
            <a:off x="349098" y="357166"/>
            <a:ext cx="6014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S-IADL</a:t>
            </a: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smtClean="0">
                <a:solidFill>
                  <a:srgbClr val="7030A0"/>
                </a:solidFill>
              </a:rPr>
              <a:t>도구적 일상생활 능력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Instrumental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Text Box 2"/>
          <p:cNvSpPr txBox="1">
            <a:spLocks noChangeArrowheads="1"/>
          </p:cNvSpPr>
          <p:nvPr/>
        </p:nvSpPr>
        <p:spPr bwMode="auto">
          <a:xfrm>
            <a:off x="395288" y="1844675"/>
            <a:ext cx="7848600" cy="131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algn="l">
              <a:buFont typeface="Wingdings" pitchFamily="2" charset="2"/>
              <a:buChar char="v"/>
            </a:pP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 정상적이던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사람이 나이가 들어가면서 뇌에 발생한 </a:t>
            </a:r>
            <a:endParaRPr lang="en-US" altLang="ko-KR" sz="24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여러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가지 질환으로 인하여 </a:t>
            </a:r>
            <a:r>
              <a:rPr lang="ko-KR" altLang="en-US" sz="2400" u="sng" dirty="0">
                <a:latin typeface="맑은 고딕" pitchFamily="50" charset="-127"/>
                <a:ea typeface="맑은 고딕" pitchFamily="50" charset="-127"/>
              </a:rPr>
              <a:t>여러 </a:t>
            </a:r>
            <a:r>
              <a:rPr lang="ko-KR" altLang="en-US" sz="2400" b="1" u="sng" dirty="0">
                <a:latin typeface="맑은 고딕" pitchFamily="50" charset="-127"/>
                <a:ea typeface="맑은 고딕" pitchFamily="50" charset="-127"/>
              </a:rPr>
              <a:t>인지기능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을 상실하여 </a:t>
            </a:r>
            <a:endParaRPr lang="en-US" altLang="ko-KR" sz="24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2400" b="1" u="sng" dirty="0" smtClean="0">
                <a:latin typeface="맑은 고딕" pitchFamily="50" charset="-127"/>
                <a:ea typeface="맑은 고딕" pitchFamily="50" charset="-127"/>
              </a:rPr>
              <a:t>일상생활을 </a:t>
            </a:r>
            <a:r>
              <a:rPr lang="ko-KR" altLang="en-US" sz="2400" b="1" u="sng" dirty="0">
                <a:latin typeface="맑은 고딕" pitchFamily="50" charset="-127"/>
                <a:ea typeface="맑은 고딕" pitchFamily="50" charset="-127"/>
              </a:rPr>
              <a:t>수행할 수 없게 되는 것</a:t>
            </a:r>
          </a:p>
          <a:p>
            <a:pPr algn="l"/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algn="l"/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  <a:p>
            <a:pPr algn="l">
              <a:lnSpc>
                <a:spcPct val="150000"/>
              </a:lnSpc>
              <a:spcBef>
                <a:spcPct val="20000"/>
              </a:spcBef>
              <a:buClr>
                <a:srgbClr val="CCFF99"/>
              </a:buClr>
              <a:buSzPct val="75000"/>
              <a:buFont typeface="Monotype Sorts" pitchFamily="2" charset="2"/>
              <a:buNone/>
            </a:pP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	</a:t>
            </a:r>
          </a:p>
        </p:txBody>
      </p:sp>
      <p:pic>
        <p:nvPicPr>
          <p:cNvPr id="380933" name="Picture 5" descr="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3573463"/>
            <a:ext cx="3240088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0934" name="Text Box 6"/>
          <p:cNvSpPr txBox="1">
            <a:spLocks noChangeArrowheads="1"/>
          </p:cNvSpPr>
          <p:nvPr/>
        </p:nvSpPr>
        <p:spPr bwMode="auto">
          <a:xfrm>
            <a:off x="468313" y="3429000"/>
            <a:ext cx="4319587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algn="l"/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algn="l">
              <a:buFont typeface="Wingdings" pitchFamily="2" charset="2"/>
              <a:buChar char="v"/>
            </a:pP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인지 기능 이란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? </a:t>
            </a:r>
          </a:p>
          <a:p>
            <a:pPr algn="l"/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  기억력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주의와 집중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 err="1">
                <a:latin typeface="맑은 고딕" pitchFamily="50" charset="-127"/>
                <a:ea typeface="맑은 고딕" pitchFamily="50" charset="-127"/>
              </a:rPr>
              <a:t>지남력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  </a:t>
            </a:r>
          </a:p>
          <a:p>
            <a:pPr algn="l"/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언어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기능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시공간 지각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</a:t>
            </a:r>
            <a:endParaRPr lang="en-US" altLang="ko-KR" sz="24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문제 해결능력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판단력 등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500034" y="500050"/>
            <a:ext cx="8229600" cy="1143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1" i="0" u="none" strike="noStrike" kern="1200" cap="none" spc="-30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치매란 </a:t>
            </a:r>
            <a:r>
              <a:rPr kumimoji="0" lang="en-US" altLang="ko-KR" sz="4000" b="1" i="0" u="none" strike="noStrike" kern="1200" cap="none" spc="-30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 </a:t>
            </a:r>
            <a:endParaRPr kumimoji="0" lang="ko-KR" altLang="en-US" sz="4000" b="1" i="0" u="none" strike="noStrike" kern="1200" cap="none" spc="-30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1329" y="1483328"/>
            <a:ext cx="8168389" cy="3644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8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ko-KR" altLang="en-US" sz="20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음식준비</a:t>
            </a:r>
            <a:r>
              <a:rPr lang="en-US" altLang="ko-KR" sz="20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0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요리하기</a:t>
            </a:r>
            <a:endParaRPr lang="en-US" altLang="ko-KR" sz="20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재료를 준비해서 요리를 하거나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밥상을 차리는데 </a:t>
            </a:r>
            <a:endParaRPr lang="en-US" altLang="ko-KR" sz="24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다른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사람의 도움 없이 합니까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다른 사람의 도움 없이 직접 요리를 하고 밥상을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차린다</a:t>
            </a: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en-US" altLang="ko-KR" sz="8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음식을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만들어 밥상을 차리기는 하나 간이 맞질 않거나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음식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맛이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떨어진다</a:t>
            </a: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en-US" altLang="ko-KR" sz="8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누군가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음식을 만들어 놓으면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찾아 먹거나 데워먹기는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한다</a:t>
            </a: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en-US" altLang="ko-KR" sz="9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음식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준비를 스스로 하지 않는다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785785" y="1587468"/>
            <a:ext cx="542667" cy="508542"/>
            <a:chOff x="1071540" y="3357563"/>
            <a:chExt cx="480292" cy="450089"/>
          </a:xfrm>
        </p:grpSpPr>
        <p:sp>
          <p:nvSpPr>
            <p:cNvPr id="5" name="이등변 삼각형 4"/>
            <p:cNvSpPr/>
            <p:nvPr/>
          </p:nvSpPr>
          <p:spPr>
            <a:xfrm>
              <a:off x="1071540" y="3357563"/>
              <a:ext cx="442587" cy="4023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23204" y="3399052"/>
              <a:ext cx="428628" cy="4086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그림 9" descr="아줌니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68" y="4240234"/>
            <a:ext cx="1784350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직사각형 5"/>
          <p:cNvSpPr>
            <a:spLocks noChangeArrowheads="1"/>
          </p:cNvSpPr>
          <p:nvPr/>
        </p:nvSpPr>
        <p:spPr bwMode="auto">
          <a:xfrm>
            <a:off x="349098" y="357166"/>
            <a:ext cx="6014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S-IADL</a:t>
            </a: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smtClean="0">
                <a:solidFill>
                  <a:srgbClr val="7030A0"/>
                </a:solidFill>
              </a:rPr>
              <a:t>도구적 일상생활 능력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Instrumental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9" descr="아줌니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8692" y="4414857"/>
            <a:ext cx="2135340" cy="2014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61329" y="1603521"/>
            <a:ext cx="8168389" cy="3520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0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</a:t>
            </a:r>
            <a:r>
              <a:rPr lang="ko-KR" altLang="en-US" sz="20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집안일 하기</a:t>
            </a:r>
            <a:endParaRPr lang="en-US" altLang="ko-KR" sz="20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청소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설거지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집안수리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집 주변 쓸기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손빨래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같은 </a:t>
            </a:r>
            <a:endParaRPr lang="en-US" altLang="ko-KR" sz="24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집안 일을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예전처럼 잘 합니까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별다른 어려움 없이 혼자 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설거지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침구정리 등 몇 가지 가벼운 일만 깔끔하게 하는 편이다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가벼운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집안일을 하기는 하지만 깔끔하지 못해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다른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사람이 다시 손봐야 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9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집안일을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전혀 하지 않으며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다른 사람의 도움에 전적으로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의지하고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있다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785785" y="1598908"/>
            <a:ext cx="542667" cy="508546"/>
            <a:chOff x="1071540" y="3357563"/>
            <a:chExt cx="480292" cy="450093"/>
          </a:xfrm>
        </p:grpSpPr>
        <p:sp>
          <p:nvSpPr>
            <p:cNvPr id="5" name="이등변 삼각형 4"/>
            <p:cNvSpPr/>
            <p:nvPr/>
          </p:nvSpPr>
          <p:spPr>
            <a:xfrm>
              <a:off x="1071540" y="3357563"/>
              <a:ext cx="442587" cy="4023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23204" y="3399055"/>
              <a:ext cx="428628" cy="408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직사각형 5"/>
          <p:cNvSpPr>
            <a:spLocks noChangeArrowheads="1"/>
          </p:cNvSpPr>
          <p:nvPr/>
        </p:nvSpPr>
        <p:spPr bwMode="auto">
          <a:xfrm>
            <a:off x="349098" y="357166"/>
            <a:ext cx="6014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S-IADL</a:t>
            </a: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smtClean="0">
                <a:solidFill>
                  <a:srgbClr val="7030A0"/>
                </a:solidFill>
              </a:rPr>
              <a:t>도구적 일상생활 능력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Instrumental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1329" y="1603521"/>
            <a:ext cx="8168389" cy="3576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0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대중교통 </a:t>
            </a:r>
            <a:r>
              <a:rPr lang="ko-KR" altLang="en-US" sz="20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이용 </a:t>
            </a:r>
            <a:endParaRPr lang="en-US" altLang="ko-KR" sz="20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버스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전철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택시 등의 대중교통을 이용하거나 </a:t>
            </a:r>
            <a:endParaRPr lang="en-US" altLang="ko-KR" sz="24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직접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차를 몰고 먼 거리를 다녀옵니까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대중교통을 이용해 혼자 다니거나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직접 운전을 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10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버스나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전철을 이용할 때 다른 사람의 도움이 필요하다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9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택시나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자가용을 이용할 경우에도 도움이 필요하다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9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먼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거리 여행을 하지 못한다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785785" y="1598908"/>
            <a:ext cx="542667" cy="508546"/>
            <a:chOff x="1071540" y="3357563"/>
            <a:chExt cx="480292" cy="450093"/>
          </a:xfrm>
        </p:grpSpPr>
        <p:sp>
          <p:nvSpPr>
            <p:cNvPr id="5" name="이등변 삼각형 4"/>
            <p:cNvSpPr/>
            <p:nvPr/>
          </p:nvSpPr>
          <p:spPr>
            <a:xfrm>
              <a:off x="1071540" y="3357563"/>
              <a:ext cx="442587" cy="4023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23204" y="3399055"/>
              <a:ext cx="428628" cy="408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직사각형 5"/>
          <p:cNvSpPr>
            <a:spLocks noChangeArrowheads="1"/>
          </p:cNvSpPr>
          <p:nvPr/>
        </p:nvSpPr>
        <p:spPr bwMode="auto">
          <a:xfrm>
            <a:off x="349098" y="357166"/>
            <a:ext cx="6014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S-IADL</a:t>
            </a:r>
          </a:p>
        </p:txBody>
      </p:sp>
      <p:pic>
        <p:nvPicPr>
          <p:cNvPr id="12" name="그림 11" descr="B 사본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3573463"/>
            <a:ext cx="3127375" cy="278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그림 12" descr="버스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1500" y="3500438"/>
            <a:ext cx="321786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smtClean="0">
                <a:solidFill>
                  <a:srgbClr val="7030A0"/>
                </a:solidFill>
              </a:rPr>
              <a:t>도구적 일상생활 능력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Instrumental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1329" y="1603521"/>
            <a:ext cx="838267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0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근거리 </a:t>
            </a:r>
            <a:r>
              <a:rPr lang="ko-KR" altLang="en-US" sz="20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외출 </a:t>
            </a:r>
            <a:endParaRPr lang="en-US" altLang="ko-KR" sz="20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교통수단을 이용하지 않고 가까운 상점이나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약수터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경로당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등 </a:t>
            </a:r>
            <a:endParaRPr lang="en-US" altLang="ko-KR" sz="24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걸어서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다녀올 수 있는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곳 외출을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도움 없이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합니까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누군가의 도움 없이도 가까운 거리는 혼자 외출한다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9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지리에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익숙한 몇 곳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약수터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상점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시장 등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만 혼자 외출한다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9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외출을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하려면 누군가 동행해야 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외출을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전혀 하지 않고 집에만 있으려 한다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785785" y="1598908"/>
            <a:ext cx="542667" cy="508546"/>
            <a:chOff x="1071540" y="3357563"/>
            <a:chExt cx="480292" cy="450093"/>
          </a:xfrm>
        </p:grpSpPr>
        <p:sp>
          <p:nvSpPr>
            <p:cNvPr id="5" name="이등변 삼각형 4"/>
            <p:cNvSpPr/>
            <p:nvPr/>
          </p:nvSpPr>
          <p:spPr>
            <a:xfrm>
              <a:off x="1071540" y="3357563"/>
              <a:ext cx="442587" cy="4023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23204" y="3399055"/>
              <a:ext cx="428628" cy="408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직사각형 5"/>
          <p:cNvSpPr>
            <a:spLocks noChangeArrowheads="1"/>
          </p:cNvSpPr>
          <p:nvPr/>
        </p:nvSpPr>
        <p:spPr bwMode="auto">
          <a:xfrm>
            <a:off x="349098" y="357166"/>
            <a:ext cx="6014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S-IADL</a:t>
            </a:r>
          </a:p>
        </p:txBody>
      </p:sp>
      <p:pic>
        <p:nvPicPr>
          <p:cNvPr id="12" name="그림 11" descr="할아버지 3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43285" y="4643446"/>
            <a:ext cx="886169" cy="1819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그림 12" descr="할아버지 서있기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03706" y="4596946"/>
            <a:ext cx="1090669" cy="18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smtClean="0">
                <a:solidFill>
                  <a:srgbClr val="7030A0"/>
                </a:solidFill>
              </a:rPr>
              <a:t>도구적 일상생활 능력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Instrumental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1329" y="1603521"/>
            <a:ext cx="8382671" cy="309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0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약 </a:t>
            </a:r>
            <a:r>
              <a:rPr lang="ko-KR" altLang="en-US" sz="20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챙겨먹기 </a:t>
            </a:r>
            <a:endParaRPr lang="en-US" altLang="ko-KR" sz="20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정해진 시간에 정해진 양의 약을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혼자서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잘 챙겨 드십니까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누군가의 도움 없이도 가까운 거리는 혼자 외출한다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9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지리에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익숙한 몇 곳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약수터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상점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시장 등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만 혼자 외출한다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9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외출을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하려면 누군가 동행해야 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외출을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전혀 하지 않고 집에만 있으려 한다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785785" y="1598908"/>
            <a:ext cx="542667" cy="508546"/>
            <a:chOff x="1071540" y="3357563"/>
            <a:chExt cx="480292" cy="450093"/>
          </a:xfrm>
        </p:grpSpPr>
        <p:sp>
          <p:nvSpPr>
            <p:cNvPr id="5" name="이등변 삼각형 4"/>
            <p:cNvSpPr/>
            <p:nvPr/>
          </p:nvSpPr>
          <p:spPr>
            <a:xfrm>
              <a:off x="1071540" y="3357563"/>
              <a:ext cx="442587" cy="4023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23204" y="3399055"/>
              <a:ext cx="428628" cy="408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chemeClr val="bg1"/>
                  </a:solidFill>
                </a:rPr>
                <a:t>7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직사각형 5"/>
          <p:cNvSpPr>
            <a:spLocks noChangeArrowheads="1"/>
          </p:cNvSpPr>
          <p:nvPr/>
        </p:nvSpPr>
        <p:spPr bwMode="auto">
          <a:xfrm>
            <a:off x="349098" y="357166"/>
            <a:ext cx="6014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S-IADL</a:t>
            </a:r>
          </a:p>
        </p:txBody>
      </p:sp>
      <p:pic>
        <p:nvPicPr>
          <p:cNvPr id="10" name="그림 9" descr="약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8F8FA"/>
              </a:clrFrom>
              <a:clrTo>
                <a:srgbClr val="F8F8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3993808"/>
            <a:ext cx="1482751" cy="229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그림 10" descr="약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F8FA"/>
              </a:clrFrom>
              <a:clrTo>
                <a:srgbClr val="F8F8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1" y="3844303"/>
            <a:ext cx="1258487" cy="2416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smtClean="0">
                <a:solidFill>
                  <a:srgbClr val="7030A0"/>
                </a:solidFill>
              </a:rPr>
              <a:t>도구적 일상생활 능력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Instrumental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 descr="돈관리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5986" y="4504458"/>
            <a:ext cx="1980789" cy="2139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그림 15" descr="돈관리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1645" y="4429132"/>
            <a:ext cx="1369574" cy="2163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61329" y="1603521"/>
            <a:ext cx="8382671" cy="387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0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자기 </a:t>
            </a:r>
            <a:r>
              <a:rPr lang="ko-KR" altLang="en-US" sz="20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돈 관리 </a:t>
            </a:r>
            <a:endParaRPr lang="en-US" altLang="ko-KR" sz="20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용돈이나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공과금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통장관리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재산관리 등 </a:t>
            </a:r>
            <a:endParaRPr lang="en-US" altLang="ko-KR" sz="24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돈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관리를 혼자 합니까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도움 없이도 돈 관리를 할 수 있으며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돈의 쓰임새를 알고 있다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집안의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사소한 하루하루 수입 지출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반찬거리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집안용품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은 할 수 있으나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 </a:t>
            </a: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공과금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납부 같은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은행 일이나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중요한 돈 관리는 누군가의 도움을 받아야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한다</a:t>
            </a: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 startAt="3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자신의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간단한 용돈관리만 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금전관리를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전혀 하지 않는다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785785" y="1598908"/>
            <a:ext cx="542667" cy="508546"/>
            <a:chOff x="1071540" y="3357563"/>
            <a:chExt cx="480292" cy="450093"/>
          </a:xfrm>
        </p:grpSpPr>
        <p:sp>
          <p:nvSpPr>
            <p:cNvPr id="5" name="이등변 삼각형 4"/>
            <p:cNvSpPr/>
            <p:nvPr/>
          </p:nvSpPr>
          <p:spPr>
            <a:xfrm>
              <a:off x="1071540" y="3357563"/>
              <a:ext cx="442587" cy="4023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23204" y="3399055"/>
              <a:ext cx="428628" cy="408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chemeClr val="bg1"/>
                  </a:solidFill>
                </a:rPr>
                <a:t>8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직사각형 5"/>
          <p:cNvSpPr>
            <a:spLocks noChangeArrowheads="1"/>
          </p:cNvSpPr>
          <p:nvPr/>
        </p:nvSpPr>
        <p:spPr bwMode="auto">
          <a:xfrm>
            <a:off x="349098" y="357166"/>
            <a:ext cx="6014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S-IADL</a:t>
            </a: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smtClean="0">
                <a:solidFill>
                  <a:srgbClr val="7030A0"/>
                </a:solidFill>
              </a:rPr>
              <a:t>도구적 일상생활 능력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Instrumental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1329" y="1603521"/>
            <a:ext cx="8382671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0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몸단장 </a:t>
            </a:r>
            <a:r>
              <a:rPr lang="ko-KR" altLang="en-US" sz="20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및 치장 </a:t>
            </a:r>
            <a:endParaRPr lang="en-US" altLang="ko-KR" sz="20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머리 빗기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면도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화장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손톱 깎기 등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몸단장을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혼자 합니까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다른 사람의 도움 없이 혼자의 힘으로 직접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도구</a:t>
            </a:r>
            <a:r>
              <a:rPr lang="en-US" altLang="ko-KR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빗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화장품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손톱깎기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등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를 </a:t>
            </a: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찾아서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몸단장한다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 startAt="2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도구를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찾아주면 혼자서 빗질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면도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화장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손톱깎기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등을 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 startAt="2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 startAt="2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도구를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찾아주어도 이 중 한두 가지는 도움을 받아야 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 startAt="2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 startAt="2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다른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사람의 도움을 받지 않고는 이 모든 것들을 하지 못한다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785785" y="1598908"/>
            <a:ext cx="542667" cy="508546"/>
            <a:chOff x="1071540" y="3357563"/>
            <a:chExt cx="480292" cy="450093"/>
          </a:xfrm>
        </p:grpSpPr>
        <p:sp>
          <p:nvSpPr>
            <p:cNvPr id="5" name="이등변 삼각형 4"/>
            <p:cNvSpPr/>
            <p:nvPr/>
          </p:nvSpPr>
          <p:spPr>
            <a:xfrm>
              <a:off x="1071540" y="3357563"/>
              <a:ext cx="442587" cy="4023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23204" y="3399055"/>
              <a:ext cx="428628" cy="408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</a:rPr>
                <a:t>9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6858017" y="3919867"/>
            <a:ext cx="2071701" cy="2687308"/>
            <a:chOff x="6804025" y="3213100"/>
            <a:chExt cx="2339975" cy="3035300"/>
          </a:xfrm>
        </p:grpSpPr>
        <p:pic>
          <p:nvPicPr>
            <p:cNvPr id="7" name="그림 10" descr="패션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92950" y="3213100"/>
              <a:ext cx="1208088" cy="2203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그림 11" descr="패션2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04025" y="4005263"/>
              <a:ext cx="1071563" cy="2243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그림 13" descr="패션3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62913" y="3716338"/>
              <a:ext cx="1081087" cy="2193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직사각형 5"/>
          <p:cNvSpPr>
            <a:spLocks noChangeArrowheads="1"/>
          </p:cNvSpPr>
          <p:nvPr/>
        </p:nvSpPr>
        <p:spPr bwMode="auto">
          <a:xfrm>
            <a:off x="349098" y="357166"/>
            <a:ext cx="6014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S-IADL</a:t>
            </a: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smtClean="0">
                <a:solidFill>
                  <a:srgbClr val="7030A0"/>
                </a:solidFill>
              </a:rPr>
              <a:t>도구적 일상생활 능력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Instrumental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1329" y="1603522"/>
            <a:ext cx="8382671" cy="3613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0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가전제품 </a:t>
            </a:r>
            <a:r>
              <a:rPr lang="ko-KR" altLang="en-US" sz="20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이용 </a:t>
            </a:r>
            <a:endParaRPr lang="en-US" altLang="ko-KR" sz="20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TV,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세탁기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청소기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다리미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헤어드라이어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등 </a:t>
            </a:r>
            <a:endParaRPr lang="en-US" altLang="ko-KR" sz="24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가전제품을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사용합니까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전원을 끄고 켜는 것이 가능하며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버튼을 조작하여 작동시킬 수 있다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전원을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끄고 켜는 것은 가능하며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작동시키기 위해서는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약간의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도움이 필요하다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전원을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끄고 켜는 것만 가능하다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가전제품을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사용하지 않으며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사용하기 위해서는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전적으로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도움이 필요하다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785781" y="1598908"/>
            <a:ext cx="500064" cy="515229"/>
            <a:chOff x="1071540" y="3357563"/>
            <a:chExt cx="442587" cy="456008"/>
          </a:xfrm>
        </p:grpSpPr>
        <p:sp>
          <p:nvSpPr>
            <p:cNvPr id="5" name="이등변 삼각형 4"/>
            <p:cNvSpPr/>
            <p:nvPr/>
          </p:nvSpPr>
          <p:spPr>
            <a:xfrm>
              <a:off x="1071540" y="3357563"/>
              <a:ext cx="442587" cy="4023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074891" y="3459450"/>
              <a:ext cx="428629" cy="354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 smtClean="0">
                  <a:solidFill>
                    <a:schemeClr val="bg1"/>
                  </a:solidFill>
                </a:rPr>
                <a:t>10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직사각형 5"/>
          <p:cNvSpPr>
            <a:spLocks noChangeArrowheads="1"/>
          </p:cNvSpPr>
          <p:nvPr/>
        </p:nvSpPr>
        <p:spPr bwMode="auto">
          <a:xfrm>
            <a:off x="349098" y="357166"/>
            <a:ext cx="6014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S-IADL</a:t>
            </a:r>
          </a:p>
        </p:txBody>
      </p:sp>
      <p:pic>
        <p:nvPicPr>
          <p:cNvPr id="10" name="그림 9" descr="제품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71606" y="5028033"/>
            <a:ext cx="2029512" cy="1737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그림 10" descr="제품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78" y="5013679"/>
            <a:ext cx="1947865" cy="1772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smtClean="0">
                <a:solidFill>
                  <a:srgbClr val="7030A0"/>
                </a:solidFill>
              </a:rPr>
              <a:t>도구적 일상생활 능력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Instrumental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1329" y="1603522"/>
            <a:ext cx="8382671" cy="3613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0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소지품 </a:t>
            </a:r>
            <a:r>
              <a:rPr lang="ko-KR" altLang="en-US" sz="20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관리하기 </a:t>
            </a:r>
            <a:endParaRPr lang="en-US" altLang="ko-KR" sz="20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옷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안경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지갑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열쇠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휴대폰 등과 같은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자신의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소지품들을 </a:t>
            </a:r>
            <a:endParaRPr lang="en-US" altLang="ko-KR" sz="24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혼자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관리합니까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별다른 도움 없이도 자기 물건을 지정된 곳에 놓고 다시 찾을 수 있다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자신의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소지품을 찾지 못하는 경우가 가끔 있다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소지품을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어디에 놓았는지 찾지 못하는 경우가 자주 있다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소지품을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찾지 못해 항상 옆에서 찾아주어야 한다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785781" y="1598908"/>
            <a:ext cx="500064" cy="515229"/>
            <a:chOff x="1071540" y="3357563"/>
            <a:chExt cx="442587" cy="456008"/>
          </a:xfrm>
        </p:grpSpPr>
        <p:sp>
          <p:nvSpPr>
            <p:cNvPr id="5" name="이등변 삼각형 4"/>
            <p:cNvSpPr/>
            <p:nvPr/>
          </p:nvSpPr>
          <p:spPr>
            <a:xfrm>
              <a:off x="1071540" y="3357563"/>
              <a:ext cx="442587" cy="4023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074891" y="3459450"/>
              <a:ext cx="428629" cy="354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 smtClean="0">
                  <a:solidFill>
                    <a:schemeClr val="bg1"/>
                  </a:solidFill>
                </a:rPr>
                <a:t>11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직사각형 5"/>
          <p:cNvSpPr>
            <a:spLocks noChangeArrowheads="1"/>
          </p:cNvSpPr>
          <p:nvPr/>
        </p:nvSpPr>
        <p:spPr bwMode="auto">
          <a:xfrm>
            <a:off x="349098" y="357166"/>
            <a:ext cx="6014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S-IADL</a:t>
            </a:r>
          </a:p>
        </p:txBody>
      </p:sp>
      <p:pic>
        <p:nvPicPr>
          <p:cNvPr id="10" name="Picture 7" descr="C:\Users\user\Desktop\안경.PNG"/>
          <p:cNvPicPr>
            <a:picLocks noChangeAspect="1" noChangeArrowheads="1"/>
          </p:cNvPicPr>
          <p:nvPr/>
        </p:nvPicPr>
        <p:blipFill>
          <a:blip r:embed="rId2" cstate="print"/>
          <a:srcRect l="26393" t="28014" r="34711" b="15282"/>
          <a:stretch>
            <a:fillRect/>
          </a:stretch>
        </p:blipFill>
        <p:spPr bwMode="auto">
          <a:xfrm>
            <a:off x="6286512" y="4289352"/>
            <a:ext cx="1890712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그림 10" descr="물음표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4949" y="4414765"/>
            <a:ext cx="39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그림 11" descr="물음표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19985">
            <a:off x="7308862" y="3925815"/>
            <a:ext cx="395287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그림 12" descr="물음표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52706">
            <a:off x="7867662" y="4556052"/>
            <a:ext cx="395287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smtClean="0">
                <a:solidFill>
                  <a:srgbClr val="7030A0"/>
                </a:solidFill>
              </a:rPr>
              <a:t>도구적 일상생활 능력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Instrumental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1329" y="1603522"/>
            <a:ext cx="8382671" cy="3613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0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문 단속하기 </a:t>
            </a:r>
            <a:endParaRPr lang="en-US" altLang="ko-KR" sz="20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열쇠나 비밀번호 등을 이용하여 대문을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정확하게 </a:t>
            </a:r>
            <a:endParaRPr lang="en-US" altLang="ko-KR" sz="24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열거나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닫습니까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다른 사람의 도움 없이도 문단속을 잘 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문단속하도록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이야기하면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혼자 문을 열고 잠근다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문단속을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하기는 하나 제대로 하지 못해 항상 확인해봐야 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문단속을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하지 않는다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785781" y="1598908"/>
            <a:ext cx="500064" cy="515229"/>
            <a:chOff x="1071540" y="3357563"/>
            <a:chExt cx="442587" cy="456008"/>
          </a:xfrm>
        </p:grpSpPr>
        <p:sp>
          <p:nvSpPr>
            <p:cNvPr id="5" name="이등변 삼각형 4"/>
            <p:cNvSpPr/>
            <p:nvPr/>
          </p:nvSpPr>
          <p:spPr>
            <a:xfrm>
              <a:off x="1071540" y="3357563"/>
              <a:ext cx="442587" cy="4023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074891" y="3459450"/>
              <a:ext cx="428629" cy="354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 smtClean="0">
                  <a:solidFill>
                    <a:schemeClr val="bg1"/>
                  </a:solidFill>
                </a:rPr>
                <a:t>12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직사각형 5"/>
          <p:cNvSpPr>
            <a:spLocks noChangeArrowheads="1"/>
          </p:cNvSpPr>
          <p:nvPr/>
        </p:nvSpPr>
        <p:spPr bwMode="auto">
          <a:xfrm>
            <a:off x="349098" y="357166"/>
            <a:ext cx="6014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S-IADL</a:t>
            </a:r>
          </a:p>
        </p:txBody>
      </p:sp>
      <p:pic>
        <p:nvPicPr>
          <p:cNvPr id="10" name="그림 6" descr="대문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4300540"/>
            <a:ext cx="2032667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그림 11" descr="물음표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6393" y="4057658"/>
            <a:ext cx="515937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smtClean="0">
                <a:solidFill>
                  <a:srgbClr val="7030A0"/>
                </a:solidFill>
              </a:rPr>
              <a:t>도구적 일상생활 능력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Instrumental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050" name="Picture 2" descr="5p그래프"/>
          <p:cNvPicPr>
            <a:picLocks noChangeAspect="1" noChangeArrowheads="1"/>
          </p:cNvPicPr>
          <p:nvPr/>
        </p:nvPicPr>
        <p:blipFill rotWithShape="1">
          <a:blip r:embed="rId2" cstate="print"/>
          <a:srcRect l="19386" t="36550" r="18392" b="10950"/>
          <a:stretch/>
        </p:blipFill>
        <p:spPr bwMode="auto">
          <a:xfrm>
            <a:off x="719363" y="1556741"/>
            <a:ext cx="8342075" cy="5279010"/>
          </a:xfrm>
          <a:prstGeom prst="rect">
            <a:avLst/>
          </a:prstGeom>
          <a:noFill/>
        </p:spPr>
      </p:pic>
      <p:sp>
        <p:nvSpPr>
          <p:cNvPr id="386051" name="Text Box 3"/>
          <p:cNvSpPr txBox="1">
            <a:spLocks noChangeArrowheads="1"/>
          </p:cNvSpPr>
          <p:nvPr/>
        </p:nvSpPr>
        <p:spPr bwMode="auto">
          <a:xfrm>
            <a:off x="4248150" y="6092825"/>
            <a:ext cx="647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800" b="1">
                <a:latin typeface="굴림" pitchFamily="50" charset="-127"/>
                <a:ea typeface="굴림" pitchFamily="50" charset="-127"/>
              </a:rPr>
              <a:t>나이</a:t>
            </a:r>
          </a:p>
        </p:txBody>
      </p:sp>
      <p:sp>
        <p:nvSpPr>
          <p:cNvPr id="386052" name="Text Box 4"/>
          <p:cNvSpPr txBox="1">
            <a:spLocks noChangeArrowheads="1"/>
          </p:cNvSpPr>
          <p:nvPr/>
        </p:nvSpPr>
        <p:spPr bwMode="auto">
          <a:xfrm>
            <a:off x="6793405" y="2708900"/>
            <a:ext cx="1235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800" b="1" dirty="0">
                <a:latin typeface="굴림" pitchFamily="50" charset="-127"/>
                <a:ea typeface="굴림" pitchFamily="50" charset="-127"/>
              </a:rPr>
              <a:t>정상노화</a:t>
            </a:r>
          </a:p>
        </p:txBody>
      </p:sp>
      <p:sp>
        <p:nvSpPr>
          <p:cNvPr id="386053" name="Text Box 5"/>
          <p:cNvSpPr txBox="1">
            <a:spLocks noChangeArrowheads="1"/>
          </p:cNvSpPr>
          <p:nvPr/>
        </p:nvSpPr>
        <p:spPr bwMode="auto">
          <a:xfrm>
            <a:off x="6372225" y="4005263"/>
            <a:ext cx="2303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800" b="1">
                <a:latin typeface="굴림" pitchFamily="50" charset="-127"/>
                <a:ea typeface="굴림" pitchFamily="50" charset="-127"/>
              </a:rPr>
              <a:t>일상 생활의 어려움</a:t>
            </a:r>
          </a:p>
        </p:txBody>
      </p:sp>
      <p:sp>
        <p:nvSpPr>
          <p:cNvPr id="386054" name="Line 6"/>
          <p:cNvSpPr>
            <a:spLocks noChangeShapeType="1"/>
          </p:cNvSpPr>
          <p:nvPr/>
        </p:nvSpPr>
        <p:spPr bwMode="auto">
          <a:xfrm flipH="1">
            <a:off x="5940425" y="4221163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6055" name="Line 7"/>
          <p:cNvSpPr>
            <a:spLocks noChangeShapeType="1"/>
          </p:cNvSpPr>
          <p:nvPr/>
        </p:nvSpPr>
        <p:spPr bwMode="auto">
          <a:xfrm flipH="1">
            <a:off x="6156325" y="2997200"/>
            <a:ext cx="576263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60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995738" y="4510088"/>
            <a:ext cx="1008062" cy="4318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ko-KR" altLang="en-US" sz="2000" b="1">
                <a:solidFill>
                  <a:schemeClr val="accent2"/>
                </a:solidFill>
              </a:rPr>
              <a:t>치 매</a:t>
            </a:r>
          </a:p>
        </p:txBody>
      </p:sp>
      <p:sp>
        <p:nvSpPr>
          <p:cNvPr id="386057" name="Text Box 9"/>
          <p:cNvSpPr txBox="1">
            <a:spLocks noChangeArrowheads="1"/>
          </p:cNvSpPr>
          <p:nvPr/>
        </p:nvSpPr>
        <p:spPr bwMode="auto">
          <a:xfrm>
            <a:off x="1258888" y="2825750"/>
            <a:ext cx="45878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800" b="1">
                <a:latin typeface="굴림" pitchFamily="50" charset="-127"/>
                <a:ea typeface="굴림" pitchFamily="50" charset="-127"/>
              </a:rPr>
              <a:t>인지기능 </a:t>
            </a:r>
            <a:r>
              <a:rPr lang="en-US" altLang="ko-KR" sz="1800" b="1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1800" b="1">
                <a:latin typeface="굴림" pitchFamily="50" charset="-127"/>
                <a:ea typeface="굴림" pitchFamily="50" charset="-127"/>
              </a:rPr>
              <a:t>기억력</a:t>
            </a:r>
            <a:r>
              <a:rPr lang="en-US" altLang="ko-KR" sz="1800" b="1">
                <a:latin typeface="굴림" pitchFamily="50" charset="-127"/>
                <a:ea typeface="굴림" pitchFamily="50" charset="-127"/>
              </a:rPr>
              <a:t>)</a:t>
            </a: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323410" y="557760"/>
            <a:ext cx="8229600" cy="1143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1" i="0" u="none" strike="noStrike" kern="1200" cap="none" spc="-30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치매의 진행</a:t>
            </a:r>
            <a:r>
              <a:rPr kumimoji="0" lang="en-US" altLang="ko-KR" sz="4000" b="1" i="0" u="none" strike="noStrike" kern="1200" cap="none" spc="-30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ko-KR" altLang="en-US" sz="4000" b="1" i="0" u="none" strike="noStrike" kern="1200" cap="none" spc="-30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1329" y="1603522"/>
            <a:ext cx="8382671" cy="4019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0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약속과 </a:t>
            </a:r>
            <a:r>
              <a:rPr lang="ko-KR" altLang="en-US" sz="20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모임 지키기 </a:t>
            </a:r>
            <a:endParaRPr lang="en-US" altLang="ko-KR" sz="20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사전에 계획된 모든 종류의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모임</a:t>
            </a:r>
            <a:r>
              <a:rPr lang="en-US" altLang="ko-KR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야유회나 소풍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endParaRPr lang="en-US" altLang="ko-KR" sz="24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집안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생일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제사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등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다른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사람들과의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약속이나 모임을 </a:t>
            </a:r>
            <a:endParaRPr lang="en-US" altLang="ko-KR" sz="24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잘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지켰습니까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달력에 적어놓거나 기억을 잘 해서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대부분의 약속을 잘 지켰다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대체로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잘 기억하는 편이지만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가끔씩 잊어버리고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약속을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못 지킬 때도 있다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약속이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있는 날이나 그 전날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옆에서 약속시간을 가르쳐 </a:t>
            </a: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줘야 기억할 수 있다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약속을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가르쳐 주었음에도 불구하고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약속 자체를 기억하지 못한다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785781" y="1598908"/>
            <a:ext cx="500064" cy="515229"/>
            <a:chOff x="1071540" y="3357563"/>
            <a:chExt cx="442587" cy="456008"/>
          </a:xfrm>
        </p:grpSpPr>
        <p:sp>
          <p:nvSpPr>
            <p:cNvPr id="5" name="이등변 삼각형 4"/>
            <p:cNvSpPr/>
            <p:nvPr/>
          </p:nvSpPr>
          <p:spPr>
            <a:xfrm>
              <a:off x="1071540" y="3357563"/>
              <a:ext cx="442587" cy="4023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074891" y="3459450"/>
              <a:ext cx="428629" cy="354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 smtClean="0">
                  <a:solidFill>
                    <a:schemeClr val="bg1"/>
                  </a:solidFill>
                </a:rPr>
                <a:t>13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그림 6" descr="스캐쥴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4357694"/>
            <a:ext cx="1871663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직사각형 5"/>
          <p:cNvSpPr>
            <a:spLocks noChangeArrowheads="1"/>
          </p:cNvSpPr>
          <p:nvPr/>
        </p:nvSpPr>
        <p:spPr bwMode="auto">
          <a:xfrm>
            <a:off x="349098" y="357166"/>
            <a:ext cx="6014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S-IADL</a:t>
            </a: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smtClean="0">
                <a:solidFill>
                  <a:srgbClr val="7030A0"/>
                </a:solidFill>
              </a:rPr>
              <a:t>도구적 일상생활 능력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Instrumental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1329" y="1601653"/>
            <a:ext cx="8382671" cy="3613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0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최근에 </a:t>
            </a:r>
            <a:r>
              <a:rPr lang="ko-KR" altLang="en-US" sz="20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있었던 일 이야기하기 </a:t>
            </a:r>
            <a:endParaRPr lang="en-US" altLang="ko-KR" sz="20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최근 한 달 동안 있었던 집안일이나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국내의 중요한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뉴스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등에 </a:t>
            </a:r>
            <a:endParaRPr lang="en-US" altLang="ko-KR" sz="24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대해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이야기합니까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간접적으로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전해 들었거나 </a:t>
            </a:r>
            <a:r>
              <a:rPr lang="en-US" altLang="ko-KR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TV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에서 본 것 등을 기억해서 이야기한다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전해들은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것은 자주 잊어버리지만 직접 봤던 일에 대해서는 이야기한다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직접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봤던 일도 종종 잊어버려 이야기하지 못하는 때가 있다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최근에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있었던 일을 전혀 이야기하지 못한다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785781" y="1597039"/>
            <a:ext cx="500064" cy="515229"/>
            <a:chOff x="1071540" y="3357563"/>
            <a:chExt cx="442587" cy="456008"/>
          </a:xfrm>
        </p:grpSpPr>
        <p:sp>
          <p:nvSpPr>
            <p:cNvPr id="5" name="이등변 삼각형 4"/>
            <p:cNvSpPr/>
            <p:nvPr/>
          </p:nvSpPr>
          <p:spPr>
            <a:xfrm>
              <a:off x="1071540" y="3357563"/>
              <a:ext cx="442587" cy="4023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074891" y="3459450"/>
              <a:ext cx="428629" cy="354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 smtClean="0">
                  <a:solidFill>
                    <a:schemeClr val="bg1"/>
                  </a:solidFill>
                </a:rPr>
                <a:t>14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그림 6" descr="이야기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4429132"/>
            <a:ext cx="2643174" cy="2132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직사각형 5"/>
          <p:cNvSpPr>
            <a:spLocks noChangeArrowheads="1"/>
          </p:cNvSpPr>
          <p:nvPr/>
        </p:nvSpPr>
        <p:spPr bwMode="auto">
          <a:xfrm>
            <a:off x="349098" y="357166"/>
            <a:ext cx="6014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S-IADL</a:t>
            </a: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smtClean="0">
                <a:solidFill>
                  <a:srgbClr val="7030A0"/>
                </a:solidFill>
              </a:rPr>
              <a:t>도구적 일상생활 능력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Instrumental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1329" y="1601653"/>
            <a:ext cx="8382671" cy="3613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0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여가활동</a:t>
            </a:r>
            <a:r>
              <a:rPr lang="en-US" altLang="ko-KR" sz="20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0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취미생활 </a:t>
            </a:r>
            <a:endParaRPr lang="en-US" altLang="ko-KR" sz="20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예전부터 해오던 화투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장기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바둑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뜨개질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정원 가꾸기 </a:t>
            </a: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등의</a:t>
            </a:r>
            <a:endParaRPr lang="en-US" altLang="ko-KR" sz="2400" b="1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24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소일거리나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마실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노인정 가기와 같은 여가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취미생활을 합니까</a:t>
            </a:r>
            <a:r>
              <a:rPr lang="en-US" altLang="ko-KR" sz="2400" b="1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16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주위의 도움 없이 자신이 원하는 취미생활을 항상 하고 있다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가끔씩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취미생활을 하는 편이다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취미생활이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상당히 제한되어 있어서 기껏해야 노인정에서 가서 대화하는 정도다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endParaRPr lang="ko-KR" altLang="en-US" sz="8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+mj-ea"/>
              <a:buAutoNum type="circleNumDbPlain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여가활동이나 </a:t>
            </a:r>
            <a:r>
              <a:rPr lang="ko-KR" altLang="en-US" sz="16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취미생활을 하지 않는다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785781" y="1597039"/>
            <a:ext cx="500064" cy="515229"/>
            <a:chOff x="1071540" y="3357563"/>
            <a:chExt cx="442587" cy="456008"/>
          </a:xfrm>
        </p:grpSpPr>
        <p:sp>
          <p:nvSpPr>
            <p:cNvPr id="5" name="이등변 삼각형 4"/>
            <p:cNvSpPr/>
            <p:nvPr/>
          </p:nvSpPr>
          <p:spPr>
            <a:xfrm>
              <a:off x="1071540" y="3357563"/>
              <a:ext cx="442587" cy="4023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074891" y="3459450"/>
              <a:ext cx="428629" cy="354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 smtClean="0">
                  <a:solidFill>
                    <a:schemeClr val="bg1"/>
                  </a:solidFill>
                </a:rPr>
                <a:t>15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5800756" y="4572008"/>
            <a:ext cx="3200400" cy="2054225"/>
            <a:chOff x="5364163" y="4687888"/>
            <a:chExt cx="3200400" cy="2054225"/>
          </a:xfrm>
        </p:grpSpPr>
        <p:pic>
          <p:nvPicPr>
            <p:cNvPr id="8" name="그림 6" descr="도리도리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43663" y="4703763"/>
              <a:ext cx="1008062" cy="1903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그림 9" descr="할아버지 .png"/>
            <p:cNvPicPr>
              <a:picLocks noChangeAspect="1"/>
            </p:cNvPicPr>
            <p:nvPr/>
          </p:nvPicPr>
          <p:blipFill>
            <a:blip r:embed="rId3" cstate="print"/>
            <a:srcRect r="46429"/>
            <a:stretch>
              <a:fillRect/>
            </a:stretch>
          </p:blipFill>
          <p:spPr bwMode="auto">
            <a:xfrm>
              <a:off x="5364163" y="4687888"/>
              <a:ext cx="1079500" cy="2054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그림 10" descr="할아버지 서있기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24750" y="4903788"/>
              <a:ext cx="1039813" cy="1754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직사각형 5"/>
          <p:cNvSpPr>
            <a:spLocks noChangeArrowheads="1"/>
          </p:cNvSpPr>
          <p:nvPr/>
        </p:nvSpPr>
        <p:spPr bwMode="auto">
          <a:xfrm>
            <a:off x="349098" y="357166"/>
            <a:ext cx="6014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S-IADL</a:t>
            </a: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smtClean="0">
                <a:solidFill>
                  <a:srgbClr val="7030A0"/>
                </a:solidFill>
              </a:rPr>
              <a:t>도구적 일상생활 능력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Instrumental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71472" y="1757628"/>
            <a:ext cx="8358246" cy="2751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4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치매 초기부터 저하되는 </a:t>
            </a:r>
            <a:r>
              <a:rPr lang="ko-KR" altLang="en-US" sz="24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내용</a:t>
            </a:r>
            <a:r>
              <a:rPr lang="en-US" altLang="ko-KR" sz="24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치매 초기 환자 진단에 유용</a:t>
            </a:r>
            <a:endParaRPr lang="ko-KR" altLang="en-US" sz="24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r>
              <a:rPr lang="ko-KR" altLang="en-US" sz="16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endParaRPr lang="ko-KR" altLang="en-US" sz="24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4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성별</a:t>
            </a:r>
            <a:r>
              <a:rPr lang="en-US" altLang="ko-KR" sz="24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문화</a:t>
            </a:r>
            <a:r>
              <a:rPr lang="en-US" altLang="ko-KR" sz="24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4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교육 수준에 영향을 많이 받음 </a:t>
            </a:r>
            <a:endParaRPr lang="en-US" altLang="ko-KR" sz="24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endParaRPr lang="en-US" altLang="ko-KR" sz="24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4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지나치게 </a:t>
            </a:r>
            <a:r>
              <a:rPr lang="ko-KR" altLang="en-US" sz="24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단순한 생활을 하는 노인에게 </a:t>
            </a:r>
            <a:r>
              <a:rPr lang="ko-KR" altLang="en-US" sz="24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평가하기 힘듦</a:t>
            </a:r>
            <a:r>
              <a:rPr lang="en-US" altLang="ko-KR" sz="24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</a:t>
            </a:r>
            <a:r>
              <a:rPr lang="en-US" altLang="ko-KR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ko-KR" altLang="en-US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교육 수준이 낮은 계층</a:t>
            </a:r>
            <a:r>
              <a:rPr lang="en-US" altLang="ko-KR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특히 남자의 경우 초기 진단을 놓칠 수 있음</a:t>
            </a:r>
            <a:r>
              <a:rPr lang="en-US" altLang="ko-KR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ko-KR" altLang="en-US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ko-KR" altLang="en-US" sz="20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lvl="1" indent="-447675">
              <a:spcBef>
                <a:spcPct val="20000"/>
              </a:spcBef>
              <a:buClr>
                <a:srgbClr val="7030A0"/>
              </a:buClr>
              <a:buSzPct val="70000"/>
              <a:defRPr/>
            </a:pPr>
            <a:endParaRPr lang="en-US" altLang="ko-KR" sz="16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smtClean="0">
                <a:solidFill>
                  <a:srgbClr val="7030A0"/>
                </a:solidFill>
              </a:rPr>
              <a:t>도구적 일상생활 능력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Instrumental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-24"/>
            <a:ext cx="9144000" cy="3786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 txBox="1">
            <a:spLocks/>
          </p:cNvSpPr>
          <p:nvPr/>
        </p:nvSpPr>
        <p:spPr>
          <a:xfrm>
            <a:off x="946150" y="2530479"/>
            <a:ext cx="7239000" cy="1470025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ctr" eaLnBrk="0" hangingPunct="0">
              <a:lnSpc>
                <a:spcPct val="150000"/>
              </a:lnSpc>
              <a:defRPr/>
            </a:pPr>
            <a:r>
              <a:rPr kumimoji="0" lang="ko-KR" altLang="en-US" sz="4500" b="1" spc="-300" dirty="0" smtClean="0">
                <a:solidFill>
                  <a:srgbClr val="7030A0"/>
                </a:solidFill>
                <a:latin typeface="+mn-ea"/>
                <a:ea typeface="+mn-ea"/>
                <a:cs typeface="+mj-cs"/>
              </a:rPr>
              <a:t>치매환자의 단계별 일상생활 수행장애 조사결과</a:t>
            </a:r>
            <a:endParaRPr kumimoji="0" lang="ko-KR" altLang="en-US" sz="4500" b="1" spc="-300" dirty="0">
              <a:solidFill>
                <a:srgbClr val="7030A0"/>
              </a:solidFill>
              <a:latin typeface="+mn-ea"/>
              <a:ea typeface="+mn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>
            <a:off x="252047" y="1420127"/>
            <a:ext cx="8630039" cy="961878"/>
            <a:chOff x="273050" y="929878"/>
            <a:chExt cx="9349209" cy="961878"/>
          </a:xfrm>
        </p:grpSpPr>
        <p:sp>
          <p:nvSpPr>
            <p:cNvPr id="32" name="직사각형 31"/>
            <p:cNvSpPr/>
            <p:nvPr/>
          </p:nvSpPr>
          <p:spPr>
            <a:xfrm>
              <a:off x="2062259" y="955756"/>
              <a:ext cx="7560000" cy="936000"/>
            </a:xfrm>
            <a:prstGeom prst="rect">
              <a:avLst/>
            </a:prstGeom>
            <a:ln w="19050">
              <a:solidFill>
                <a:schemeClr val="bg1">
                  <a:lumMod val="85000"/>
                </a:schemeClr>
              </a:solidFill>
              <a:prstDash val="solid"/>
            </a:ln>
          </p:spPr>
          <p:txBody>
            <a:bodyPr wrap="square" lIns="0" tIns="144000" rIns="0" bIns="0" anchor="t" anchorCtr="0">
              <a:noAutofit/>
            </a:bodyPr>
            <a:lstStyle/>
            <a:p>
              <a:pPr marL="361950" indent="-231775" algn="l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</a:pPr>
              <a:r>
                <a:rPr lang="ko-KR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본 조사는 치매 환자의 치료 및 보호자 삶의 질향상을 위해 </a:t>
              </a:r>
              <a:r>
                <a:rPr lang="ko-KR" altLang="en-US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한국형 치매임상척도 단계</a:t>
              </a:r>
              <a:r>
                <a:rPr lang="ko-KR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별  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‘</a:t>
              </a:r>
              <a:r>
                <a:rPr lang="ko-KR" alt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일상생활수행능력</a:t>
              </a:r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’</a:t>
              </a:r>
              <a:r>
                <a:rPr lang="ko-KR" alt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에 대해 기초 자료를 수집하기 위해 기획되었음</a:t>
              </a:r>
              <a:endParaRPr lang="ko-KR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54" name="AutoShape 10"/>
            <p:cNvSpPr>
              <a:spLocks noChangeArrowheads="1"/>
            </p:cNvSpPr>
            <p:nvPr/>
          </p:nvSpPr>
          <p:spPr bwMode="auto">
            <a:xfrm>
              <a:off x="273050" y="929878"/>
              <a:ext cx="1708150" cy="407225"/>
            </a:xfrm>
            <a:prstGeom prst="round2DiagRect">
              <a:avLst>
                <a:gd name="adj1" fmla="val 38806"/>
                <a:gd name="adj2" fmla="val 0"/>
              </a:avLst>
            </a:prstGeom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73000">
                  <a:srgbClr val="5286C6"/>
                </a:gs>
                <a:gs pos="100000">
                  <a:srgbClr val="87B3E9"/>
                </a:gs>
              </a:gsLst>
              <a:lin ang="18900000" scaled="1"/>
              <a:tileRect/>
            </a:gradFill>
            <a:ln w="9525" algn="ctr">
              <a:noFill/>
              <a:miter lim="800000"/>
              <a:headEnd/>
              <a:tailEnd/>
            </a:ln>
            <a:effectLst/>
            <a:scene3d>
              <a:camera prst="legacyObliqueBottom"/>
              <a:lightRig rig="legacyFlat3" dir="b"/>
            </a:scene3d>
            <a:sp3d extrusionH="114300" prstMaterial="legacyMatte">
              <a:bevelT/>
              <a:bevelB w="13500" h="13500" prst="angle"/>
            </a:sp3d>
          </p:spPr>
          <p:txBody>
            <a:bodyPr vert="horz" wrap="none" lIns="0" tIns="72000" rIns="0" bIns="0" numCol="1" anchor="ctr" anchorCtr="0" compatLnSpc="1">
              <a:prstTxWarp prst="textNoShape">
                <a:avLst/>
              </a:prstTxWarp>
              <a:flatTx/>
            </a:bodyPr>
            <a:lstStyle/>
            <a:p>
              <a:pPr algn="ctr"/>
              <a:r>
                <a:rPr lang="ko-KR" altLang="en-US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조사 목적</a:t>
              </a: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252047" y="2537211"/>
            <a:ext cx="8630039" cy="961877"/>
            <a:chOff x="273050" y="2063021"/>
            <a:chExt cx="9349209" cy="961877"/>
          </a:xfrm>
        </p:grpSpPr>
        <p:sp>
          <p:nvSpPr>
            <p:cNvPr id="60" name="직사각형 59"/>
            <p:cNvSpPr/>
            <p:nvPr/>
          </p:nvSpPr>
          <p:spPr>
            <a:xfrm>
              <a:off x="2062259" y="2088898"/>
              <a:ext cx="7560000" cy="936000"/>
            </a:xfrm>
            <a:prstGeom prst="rect">
              <a:avLst/>
            </a:prstGeom>
            <a:ln w="19050">
              <a:solidFill>
                <a:schemeClr val="bg1">
                  <a:lumMod val="85000"/>
                </a:schemeClr>
              </a:solidFill>
              <a:prstDash val="solid"/>
            </a:ln>
          </p:spPr>
          <p:txBody>
            <a:bodyPr wrap="square" lIns="0" tIns="144000" rIns="0" bIns="0" anchor="t" anchorCtr="0">
              <a:noAutofit/>
            </a:bodyPr>
            <a:lstStyle/>
            <a:p>
              <a:pPr marL="361950" indent="-231775">
                <a:lnSpc>
                  <a:spcPts val="2000"/>
                </a:lnSpc>
                <a:buFont typeface="Wingdings" pitchFamily="2" charset="2"/>
                <a:buChar char="ü"/>
              </a:pPr>
              <a:r>
                <a:rPr lang="ko-KR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구조화된 설문지를 이용한 치매환자보호자용 조사자료로 </a:t>
              </a:r>
              <a:endPara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marL="361950" indent="-231775">
                <a:lnSpc>
                  <a:spcPts val="2000"/>
                </a:lnSpc>
                <a:buFont typeface="Wingdings" pitchFamily="2" charset="2"/>
                <a:buChar char="ü"/>
              </a:pPr>
              <a:r>
                <a:rPr lang="ko-KR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전국 노인성치매임상연구센터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(CREDOS)</a:t>
              </a:r>
              <a:r>
                <a:rPr lang="ko-KR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의 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database</a:t>
              </a:r>
              <a:r>
                <a:rPr lang="ko-KR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 를 이용함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.</a:t>
              </a:r>
            </a:p>
            <a:p>
              <a:pPr marL="130175" algn="r">
                <a:lnSpc>
                  <a:spcPts val="2000"/>
                </a:lnSpc>
              </a:pPr>
              <a:r>
                <a:rPr lang="en-US" altLang="ko-KR" sz="12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근거창출임상연구사업단</a:t>
              </a:r>
              <a:r>
                <a:rPr lang="en-US" altLang="ko-KR" sz="1200" b="1" dirty="0" smtClean="0">
                  <a:solidFill>
                    <a:srgbClr val="FF0000"/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endParaRPr lang="ko-KR" altLang="en-US" sz="1200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61" name="AutoShape 10"/>
            <p:cNvSpPr>
              <a:spLocks noChangeArrowheads="1"/>
            </p:cNvSpPr>
            <p:nvPr/>
          </p:nvSpPr>
          <p:spPr bwMode="auto">
            <a:xfrm>
              <a:off x="273050" y="2063021"/>
              <a:ext cx="1708150" cy="407225"/>
            </a:xfrm>
            <a:prstGeom prst="round2DiagRect">
              <a:avLst>
                <a:gd name="adj1" fmla="val 38806"/>
                <a:gd name="adj2" fmla="val 0"/>
              </a:avLst>
            </a:prstGeom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73000">
                  <a:srgbClr val="5286C6"/>
                </a:gs>
                <a:gs pos="100000">
                  <a:srgbClr val="87B3E9"/>
                </a:gs>
              </a:gsLst>
              <a:lin ang="18900000" scaled="1"/>
              <a:tileRect/>
            </a:gradFill>
            <a:ln w="9525" algn="ctr">
              <a:noFill/>
              <a:miter lim="800000"/>
              <a:headEnd/>
              <a:tailEnd/>
            </a:ln>
            <a:effectLst/>
            <a:scene3d>
              <a:camera prst="legacyObliqueBottom"/>
              <a:lightRig rig="legacyFlat3" dir="b"/>
            </a:scene3d>
            <a:sp3d extrusionH="114300" prstMaterial="legacyMatte">
              <a:bevelT/>
              <a:bevelB w="13500" h="13500" prst="angle"/>
            </a:sp3d>
          </p:spPr>
          <p:txBody>
            <a:bodyPr vert="horz" wrap="none" lIns="0" tIns="72000" rIns="0" bIns="0" numCol="1" anchor="ctr" anchorCtr="0" compatLnSpc="1">
              <a:prstTxWarp prst="textNoShape">
                <a:avLst/>
              </a:prstTxWarp>
              <a:flatTx/>
            </a:bodyPr>
            <a:lstStyle/>
            <a:p>
              <a:pPr algn="ctr"/>
              <a:r>
                <a:rPr lang="ko-KR" altLang="en-US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조사 방법</a:t>
              </a: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252047" y="3654293"/>
            <a:ext cx="8630039" cy="961879"/>
            <a:chOff x="273050" y="3209243"/>
            <a:chExt cx="9349209" cy="961879"/>
          </a:xfrm>
        </p:grpSpPr>
        <p:sp>
          <p:nvSpPr>
            <p:cNvPr id="62" name="직사각형 61"/>
            <p:cNvSpPr/>
            <p:nvPr/>
          </p:nvSpPr>
          <p:spPr>
            <a:xfrm>
              <a:off x="2062259" y="3235122"/>
              <a:ext cx="7560000" cy="936000"/>
            </a:xfrm>
            <a:prstGeom prst="rect">
              <a:avLst/>
            </a:prstGeom>
            <a:ln w="19050">
              <a:solidFill>
                <a:schemeClr val="bg1">
                  <a:lumMod val="85000"/>
                </a:schemeClr>
              </a:solidFill>
              <a:prstDash val="solid"/>
            </a:ln>
          </p:spPr>
          <p:txBody>
            <a:bodyPr wrap="square" lIns="0" tIns="144000" rIns="0" bIns="0" anchor="t" anchorCtr="0">
              <a:noAutofit/>
            </a:bodyPr>
            <a:lstStyle/>
            <a:p>
              <a:pPr marL="361950" indent="-231775" algn="l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</a:pPr>
              <a:r>
                <a:rPr lang="ko-KR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알츠하이머병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(</a:t>
              </a:r>
              <a:r>
                <a:rPr lang="ko-KR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초기치매의심환자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-</a:t>
              </a:r>
              <a:r>
                <a:rPr lang="ko-KR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경도치매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-</a:t>
              </a:r>
              <a:r>
                <a:rPr lang="ko-KR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중등도치매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-</a:t>
              </a:r>
              <a:r>
                <a:rPr lang="ko-KR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중증치매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) </a:t>
              </a:r>
              <a:r>
                <a:rPr lang="ko-KR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진단을 받은 환자를 돌보는 보호자</a:t>
              </a:r>
            </a:p>
          </p:txBody>
        </p:sp>
        <p:sp>
          <p:nvSpPr>
            <p:cNvPr id="63" name="AutoShape 10"/>
            <p:cNvSpPr>
              <a:spLocks noChangeArrowheads="1"/>
            </p:cNvSpPr>
            <p:nvPr/>
          </p:nvSpPr>
          <p:spPr bwMode="auto">
            <a:xfrm>
              <a:off x="273050" y="3209243"/>
              <a:ext cx="1708150" cy="407225"/>
            </a:xfrm>
            <a:prstGeom prst="round2DiagRect">
              <a:avLst>
                <a:gd name="adj1" fmla="val 38806"/>
                <a:gd name="adj2" fmla="val 0"/>
              </a:avLst>
            </a:prstGeom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73000">
                  <a:srgbClr val="5286C6"/>
                </a:gs>
                <a:gs pos="100000">
                  <a:srgbClr val="87B3E9"/>
                </a:gs>
              </a:gsLst>
              <a:lin ang="18900000" scaled="1"/>
              <a:tileRect/>
            </a:gradFill>
            <a:ln w="9525" algn="ctr">
              <a:noFill/>
              <a:miter lim="800000"/>
              <a:headEnd/>
              <a:tailEnd/>
            </a:ln>
            <a:effectLst/>
            <a:scene3d>
              <a:camera prst="legacyObliqueBottom"/>
              <a:lightRig rig="legacyFlat3" dir="b"/>
            </a:scene3d>
            <a:sp3d extrusionH="114300" prstMaterial="legacyMatte">
              <a:bevelT/>
              <a:bevelB w="13500" h="13500" prst="angle"/>
            </a:sp3d>
          </p:spPr>
          <p:txBody>
            <a:bodyPr vert="horz" wrap="none" lIns="0" tIns="72000" rIns="0" bIns="0" numCol="1" anchor="ctr" anchorCtr="0" compatLnSpc="1">
              <a:prstTxWarp prst="textNoShape">
                <a:avLst/>
              </a:prstTxWarp>
              <a:flatTx/>
            </a:bodyPr>
            <a:lstStyle/>
            <a:p>
              <a:pPr algn="ctr"/>
              <a:r>
                <a:rPr lang="ko-KR" altLang="en-US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조사 대상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252047" y="4771377"/>
            <a:ext cx="8630039" cy="961879"/>
            <a:chOff x="273050" y="4335492"/>
            <a:chExt cx="9349209" cy="961879"/>
          </a:xfrm>
        </p:grpSpPr>
        <p:sp>
          <p:nvSpPr>
            <p:cNvPr id="13" name="직사각형 12"/>
            <p:cNvSpPr/>
            <p:nvPr/>
          </p:nvSpPr>
          <p:spPr>
            <a:xfrm>
              <a:off x="2062259" y="4361371"/>
              <a:ext cx="7560000" cy="936000"/>
            </a:xfrm>
            <a:prstGeom prst="rect">
              <a:avLst/>
            </a:prstGeom>
            <a:ln w="19050">
              <a:solidFill>
                <a:schemeClr val="bg1">
                  <a:lumMod val="85000"/>
                </a:schemeClr>
              </a:solidFill>
              <a:prstDash val="solid"/>
            </a:ln>
          </p:spPr>
          <p:txBody>
            <a:bodyPr wrap="square" lIns="0" tIns="144000" rIns="0" bIns="0" anchor="t" anchorCtr="0">
              <a:noAutofit/>
            </a:bodyPr>
            <a:lstStyle/>
            <a:p>
              <a:pPr marL="361950" indent="-231775" algn="l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</a:pP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7,639</a:t>
              </a:r>
              <a:r>
                <a:rPr lang="ko-KR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명  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(2006</a:t>
              </a:r>
              <a:r>
                <a:rPr lang="ko-KR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년부터 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2013.3</a:t>
              </a:r>
              <a:r>
                <a:rPr lang="ko-KR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월까지 자료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)</a:t>
              </a:r>
              <a:endParaRPr lang="ko-KR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" name="AutoShape 10"/>
            <p:cNvSpPr>
              <a:spLocks noChangeArrowheads="1"/>
            </p:cNvSpPr>
            <p:nvPr/>
          </p:nvSpPr>
          <p:spPr bwMode="auto">
            <a:xfrm>
              <a:off x="273050" y="4335492"/>
              <a:ext cx="1708150" cy="407225"/>
            </a:xfrm>
            <a:prstGeom prst="round2DiagRect">
              <a:avLst>
                <a:gd name="adj1" fmla="val 38806"/>
                <a:gd name="adj2" fmla="val 0"/>
              </a:avLst>
            </a:prstGeom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73000">
                  <a:srgbClr val="5286C6"/>
                </a:gs>
                <a:gs pos="100000">
                  <a:srgbClr val="87B3E9"/>
                </a:gs>
              </a:gsLst>
              <a:lin ang="18900000" scaled="1"/>
              <a:tileRect/>
            </a:gradFill>
            <a:ln w="9525" algn="ctr">
              <a:noFill/>
              <a:miter lim="800000"/>
              <a:headEnd/>
              <a:tailEnd/>
            </a:ln>
            <a:effectLst/>
            <a:scene3d>
              <a:camera prst="legacyObliqueBottom"/>
              <a:lightRig rig="legacyFlat3" dir="b"/>
            </a:scene3d>
            <a:sp3d extrusionH="114300" prstMaterial="legacyMatte">
              <a:bevelT/>
              <a:bevelB w="13500" h="13500" prst="angle"/>
            </a:sp3d>
          </p:spPr>
          <p:txBody>
            <a:bodyPr vert="horz" wrap="none" lIns="0" tIns="72000" rIns="0" bIns="0" numCol="1" anchor="ctr" anchorCtr="0" compatLnSpc="1">
              <a:prstTxWarp prst="textNoShape">
                <a:avLst/>
              </a:prstTxWarp>
              <a:flatTx/>
            </a:bodyPr>
            <a:lstStyle/>
            <a:p>
              <a:pPr algn="ctr"/>
              <a:r>
                <a:rPr lang="ko-KR" altLang="en-US" sz="1400" b="1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rPr>
                <a:t>표본 수</a:t>
              </a:r>
              <a:endParaRPr lang="ko-KR" altLang="en-US" sz="1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21" name="TextBox 4"/>
          <p:cNvSpPr txBox="1">
            <a:spLocks noChangeArrowheads="1"/>
          </p:cNvSpPr>
          <p:nvPr/>
        </p:nvSpPr>
        <p:spPr bwMode="auto">
          <a:xfrm>
            <a:off x="413238" y="112714"/>
            <a:ext cx="16946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1pPr>
            <a:lvl2pPr marL="742950" indent="-285750" eaLnBrk="0" hangingPunct="0"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2pPr>
            <a:lvl3pPr marL="1143000" indent="-228600" eaLnBrk="0" hangingPunct="0"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3pPr>
            <a:lvl4pPr marL="1600200" indent="-228600" eaLnBrk="0" hangingPunct="0"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4pPr>
            <a:lvl5pPr marL="2057400" indent="-228600" eaLnBrk="0" hangingPunct="0"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0" lang="en-US" altLang="ko-KR" sz="2400" dirty="0" smtClean="0">
                <a:solidFill>
                  <a:prstClr val="black"/>
                </a:solidFill>
                <a:latin typeface="나눔명조 ExtraBold" pitchFamily="18" charset="-127"/>
                <a:ea typeface="나눔명조 ExtraBold" pitchFamily="18" charset="-127"/>
              </a:rPr>
              <a:t>1. 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나눔명조 ExtraBold" pitchFamily="18" charset="-127"/>
                <a:ea typeface="나눔명조 ExtraBold" pitchFamily="18" charset="-127"/>
              </a:rPr>
              <a:t>조사개요</a:t>
            </a:r>
            <a:endParaRPr kumimoji="0" lang="ko-KR" altLang="en-US" sz="2400" dirty="0">
              <a:solidFill>
                <a:prstClr val="black"/>
              </a:solidFill>
              <a:latin typeface="나눔명조 ExtraBold" pitchFamily="18" charset="-127"/>
              <a:ea typeface="나눔명조 ExtraBol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087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7228289" y="692696"/>
            <a:ext cx="1639871" cy="211203"/>
          </a:xfrm>
          <a:prstGeom prst="rect">
            <a:avLst/>
          </a:prstGeom>
          <a:noFill/>
        </p:spPr>
        <p:txBody>
          <a:bodyPr wrap="none" lIns="0" tIns="36000" rIns="0" bIns="36000" rtlCol="0" anchor="ctr" anchorCtr="0">
            <a:spAutoFit/>
          </a:bodyPr>
          <a:lstStyle/>
          <a:p>
            <a:pPr algn="r"/>
            <a:r>
              <a:rPr lang="en-US" altLang="ko-KR" sz="900" b="0" dirty="0" smtClean="0">
                <a:latin typeface="나눔고딕" pitchFamily="50" charset="-127"/>
                <a:ea typeface="나눔고딕" pitchFamily="50" charset="-127"/>
              </a:rPr>
              <a:t>(Base: </a:t>
            </a:r>
            <a:r>
              <a:rPr lang="ko-KR" altLang="en-US" sz="900" b="0" dirty="0" smtClean="0">
                <a:latin typeface="나눔고딕" pitchFamily="50" charset="-127"/>
                <a:ea typeface="나눔고딕" pitchFamily="50" charset="-127"/>
              </a:rPr>
              <a:t>전체</a:t>
            </a:r>
            <a:r>
              <a:rPr lang="en-US" altLang="ko-KR" sz="900" b="0" dirty="0" smtClean="0">
                <a:latin typeface="나눔고딕" pitchFamily="50" charset="-127"/>
                <a:ea typeface="나눔고딕" pitchFamily="50" charset="-127"/>
              </a:rPr>
              <a:t>, N=7,639, Unit: %)</a:t>
            </a:r>
            <a:endParaRPr lang="ko-KR" altLang="en-US" sz="900" b="0" dirty="0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88" name="그룹 87"/>
          <p:cNvGrpSpPr/>
          <p:nvPr/>
        </p:nvGrpSpPr>
        <p:grpSpPr>
          <a:xfrm>
            <a:off x="251520" y="976606"/>
            <a:ext cx="1694769" cy="2531065"/>
            <a:chOff x="272480" y="1135761"/>
            <a:chExt cx="1836000" cy="2531065"/>
          </a:xfrm>
        </p:grpSpPr>
        <p:graphicFrame>
          <p:nvGraphicFramePr>
            <p:cNvPr id="42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527049743"/>
                </p:ext>
              </p:extLst>
            </p:nvPr>
          </p:nvGraphicFramePr>
          <p:xfrm>
            <a:off x="330518" y="1813932"/>
            <a:ext cx="1728000" cy="15854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52" name="Text Box 725"/>
            <p:cNvSpPr txBox="1">
              <a:spLocks noChangeArrowheads="1"/>
            </p:cNvSpPr>
            <p:nvPr/>
          </p:nvSpPr>
          <p:spPr bwMode="auto">
            <a:xfrm>
              <a:off x="1462651" y="2198040"/>
              <a:ext cx="309113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ko-KR" altLang="en-US" sz="1050" b="1" dirty="0" smtClean="0">
                  <a:latin typeface="나눔고딕" pitchFamily="50" charset="-127"/>
                  <a:ea typeface="나눔고딕" pitchFamily="50" charset="-127"/>
                </a:rPr>
                <a:t>남성</a:t>
              </a:r>
              <a:endParaRPr lang="en-US" altLang="ko-KR" sz="1050" b="1" dirty="0" smtClean="0"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latin typeface="나눔고딕" pitchFamily="50" charset="-127"/>
                  <a:ea typeface="나눔고딕" pitchFamily="50" charset="-127"/>
                </a:rPr>
                <a:t>30.7</a:t>
              </a:r>
              <a:endParaRPr lang="en-US" altLang="ko-KR" sz="1050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53" name="Text Box 689"/>
            <p:cNvSpPr txBox="1">
              <a:spLocks noChangeArrowheads="1"/>
            </p:cNvSpPr>
            <p:nvPr/>
          </p:nvSpPr>
          <p:spPr bwMode="auto">
            <a:xfrm>
              <a:off x="627044" y="2575551"/>
              <a:ext cx="309113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ko-KR" altLang="en-US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여성</a:t>
              </a:r>
              <a:endParaRPr lang="en-US" altLang="ko-KR" sz="105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69.3</a:t>
              </a:r>
              <a:endParaRPr lang="en-US" altLang="ko-KR" sz="105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grpSp>
          <p:nvGrpSpPr>
            <p:cNvPr id="113" name="그룹 112"/>
            <p:cNvGrpSpPr/>
            <p:nvPr/>
          </p:nvGrpSpPr>
          <p:grpSpPr>
            <a:xfrm>
              <a:off x="272480" y="1135761"/>
              <a:ext cx="1836000" cy="2531065"/>
              <a:chOff x="272480" y="1113727"/>
              <a:chExt cx="2232000" cy="2531065"/>
            </a:xfrm>
          </p:grpSpPr>
          <p:sp>
            <p:nvSpPr>
              <p:cNvPr id="62" name="Rectangle 15"/>
              <p:cNvSpPr>
                <a:spLocks noChangeArrowheads="1"/>
              </p:cNvSpPr>
              <p:nvPr/>
            </p:nvSpPr>
            <p:spPr bwMode="gray">
              <a:xfrm>
                <a:off x="272480" y="1113727"/>
                <a:ext cx="2232000" cy="288000"/>
              </a:xfrm>
              <a:prstGeom prst="round2SameRect">
                <a:avLst/>
              </a:prstGeom>
              <a:gradFill flip="none" rotWithShape="1">
                <a:gsLst>
                  <a:gs pos="0">
                    <a:schemeClr val="tx2">
                      <a:lumMod val="75000"/>
                    </a:schemeClr>
                  </a:gs>
                  <a:gs pos="73000">
                    <a:srgbClr val="5286C6"/>
                  </a:gs>
                  <a:gs pos="100000">
                    <a:srgbClr val="87B3E9"/>
                  </a:gs>
                </a:gsLst>
                <a:lin ang="18900000" scaled="1"/>
                <a:tileRect/>
              </a:gradFill>
              <a:ln w="9525" algn="ctr">
                <a:noFill/>
                <a:miter lim="800000"/>
                <a:headEnd/>
                <a:tailEnd/>
              </a:ln>
              <a:effectLst/>
              <a:scene3d>
                <a:camera prst="legacyObliqueBottom"/>
                <a:lightRig rig="legacyFlat3" dir="b"/>
              </a:scene3d>
              <a:sp3d extrusionH="114300" prstMaterial="legacyMatte">
                <a:bevelT/>
                <a:bevelB w="13500" h="13500" prst="angle"/>
              </a:sp3d>
            </p:spPr>
            <p:txBody>
              <a:bodyPr vert="horz" wrap="none" lIns="0" tIns="72000" rIns="0" bIns="0" numCol="1" anchor="ctr" anchorCtr="0" compatLnSpc="1">
                <a:prstTxWarp prst="textNoShape">
                  <a:avLst/>
                </a:prstTxWarp>
                <a:flatTx/>
              </a:bodyPr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600" b="1" smtClean="0">
                    <a:solidFill>
                      <a:srgbClr val="FFFFFF"/>
                    </a:solidFill>
                    <a:latin typeface="나눔고딕" pitchFamily="50" charset="-127"/>
                    <a:ea typeface="나눔고딕" pitchFamily="50" charset="-127"/>
                  </a:rPr>
                  <a:t>성별</a:t>
                </a:r>
                <a:endParaRPr lang="en-US" altLang="ko-KR" sz="16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64" name="양쪽 모서리가 둥근 사각형 63"/>
              <p:cNvSpPr/>
              <p:nvPr/>
            </p:nvSpPr>
            <p:spPr>
              <a:xfrm flipV="1">
                <a:off x="272480" y="1556792"/>
                <a:ext cx="2232000" cy="2088000"/>
              </a:xfrm>
              <a:prstGeom prst="round2SameRect">
                <a:avLst>
                  <a:gd name="adj1" fmla="val 2680"/>
                  <a:gd name="adj2" fmla="val 0"/>
                </a:avLst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</p:grpSp>
      <p:grpSp>
        <p:nvGrpSpPr>
          <p:cNvPr id="89" name="그룹 88"/>
          <p:cNvGrpSpPr/>
          <p:nvPr/>
        </p:nvGrpSpPr>
        <p:grpSpPr>
          <a:xfrm>
            <a:off x="2562225" y="976606"/>
            <a:ext cx="1694769" cy="2531065"/>
            <a:chOff x="2148919" y="1135761"/>
            <a:chExt cx="1836000" cy="2531065"/>
          </a:xfrm>
        </p:grpSpPr>
        <p:graphicFrame>
          <p:nvGraphicFramePr>
            <p:cNvPr id="202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153368863"/>
                </p:ext>
              </p:extLst>
            </p:nvPr>
          </p:nvGraphicFramePr>
          <p:xfrm>
            <a:off x="2202726" y="1813932"/>
            <a:ext cx="1728000" cy="15854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03" name="Text Box 689"/>
            <p:cNvSpPr txBox="1">
              <a:spLocks noChangeArrowheads="1"/>
            </p:cNvSpPr>
            <p:nvPr/>
          </p:nvSpPr>
          <p:spPr bwMode="auto">
            <a:xfrm>
              <a:off x="3188455" y="2173053"/>
              <a:ext cx="586966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60~69</a:t>
              </a:r>
              <a:r>
                <a:rPr lang="ko-KR" altLang="en-US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세</a:t>
              </a:r>
              <a:endParaRPr lang="en-US" altLang="ko-KR" sz="105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17.2</a:t>
              </a:r>
              <a:endParaRPr lang="en-US" altLang="ko-KR" sz="105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4" name="Text Box 725"/>
            <p:cNvSpPr txBox="1">
              <a:spLocks noChangeArrowheads="1"/>
            </p:cNvSpPr>
            <p:nvPr/>
          </p:nvSpPr>
          <p:spPr bwMode="auto">
            <a:xfrm>
              <a:off x="2876181" y="1736442"/>
              <a:ext cx="630382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60</a:t>
              </a:r>
              <a:r>
                <a:rPr lang="ko-KR" altLang="en-US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세 미만</a:t>
              </a:r>
              <a:endParaRPr lang="en-US" altLang="ko-KR" sz="105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5.1</a:t>
              </a:r>
              <a:endParaRPr lang="en-US" altLang="ko-KR" sz="105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5" name="Text Box 689"/>
            <p:cNvSpPr txBox="1">
              <a:spLocks noChangeArrowheads="1"/>
            </p:cNvSpPr>
            <p:nvPr/>
          </p:nvSpPr>
          <p:spPr bwMode="auto">
            <a:xfrm>
              <a:off x="2806381" y="2882116"/>
              <a:ext cx="586966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70~79</a:t>
              </a:r>
              <a:r>
                <a:rPr lang="ko-KR" altLang="en-US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세</a:t>
              </a:r>
              <a:endParaRPr lang="en-US" altLang="ko-KR" sz="105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49.7</a:t>
              </a:r>
              <a:endParaRPr lang="en-US" altLang="ko-KR" sz="105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6" name="Text Box 725"/>
            <p:cNvSpPr txBox="1">
              <a:spLocks noChangeArrowheads="1"/>
            </p:cNvSpPr>
            <p:nvPr/>
          </p:nvSpPr>
          <p:spPr bwMode="auto">
            <a:xfrm>
              <a:off x="2405176" y="2176006"/>
              <a:ext cx="630382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80</a:t>
              </a:r>
              <a:r>
                <a:rPr lang="ko-KR" altLang="en-US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세 이상</a:t>
              </a:r>
              <a:endParaRPr lang="en-US" altLang="ko-KR" sz="105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28.0</a:t>
              </a:r>
              <a:endParaRPr lang="en-US" altLang="ko-KR" sz="105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grpSp>
          <p:nvGrpSpPr>
            <p:cNvPr id="207" name="그룹 206"/>
            <p:cNvGrpSpPr/>
            <p:nvPr/>
          </p:nvGrpSpPr>
          <p:grpSpPr>
            <a:xfrm>
              <a:off x="2148919" y="1135761"/>
              <a:ext cx="1836000" cy="2531065"/>
              <a:chOff x="272480" y="1113727"/>
              <a:chExt cx="2232000" cy="2531065"/>
            </a:xfrm>
          </p:grpSpPr>
          <p:sp>
            <p:nvSpPr>
              <p:cNvPr id="208" name="Rectangle 15"/>
              <p:cNvSpPr>
                <a:spLocks noChangeArrowheads="1"/>
              </p:cNvSpPr>
              <p:nvPr/>
            </p:nvSpPr>
            <p:spPr bwMode="gray">
              <a:xfrm>
                <a:off x="272480" y="1113727"/>
                <a:ext cx="2232000" cy="288000"/>
              </a:xfrm>
              <a:prstGeom prst="round2SameRect">
                <a:avLst/>
              </a:prstGeom>
              <a:gradFill flip="none" rotWithShape="1">
                <a:gsLst>
                  <a:gs pos="0">
                    <a:schemeClr val="tx2">
                      <a:lumMod val="75000"/>
                    </a:schemeClr>
                  </a:gs>
                  <a:gs pos="73000">
                    <a:srgbClr val="5286C6"/>
                  </a:gs>
                  <a:gs pos="100000">
                    <a:srgbClr val="87B3E9"/>
                  </a:gs>
                </a:gsLst>
                <a:lin ang="18900000" scaled="1"/>
                <a:tileRect/>
              </a:gradFill>
              <a:ln w="9525" algn="ctr">
                <a:noFill/>
                <a:miter lim="800000"/>
                <a:headEnd/>
                <a:tailEnd/>
              </a:ln>
              <a:effectLst/>
              <a:scene3d>
                <a:camera prst="legacyObliqueBottom"/>
                <a:lightRig rig="legacyFlat3" dir="b"/>
              </a:scene3d>
              <a:sp3d extrusionH="114300" prstMaterial="legacyMatte">
                <a:bevelT/>
                <a:bevelB w="13500" h="13500" prst="angle"/>
              </a:sp3d>
            </p:spPr>
            <p:txBody>
              <a:bodyPr vert="horz" wrap="none" lIns="0" tIns="72000" rIns="0" bIns="0" numCol="1" anchor="ctr" anchorCtr="0" compatLnSpc="1">
                <a:prstTxWarp prst="textNoShape">
                  <a:avLst/>
                </a:prstTxWarp>
                <a:flatTx/>
              </a:bodyPr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600" b="1" dirty="0" smtClean="0">
                    <a:solidFill>
                      <a:srgbClr val="FFFFFF"/>
                    </a:solidFill>
                    <a:latin typeface="나눔고딕" pitchFamily="50" charset="-127"/>
                    <a:ea typeface="나눔고딕" pitchFamily="50" charset="-127"/>
                  </a:rPr>
                  <a:t>연령</a:t>
                </a:r>
                <a:endParaRPr lang="en-US" altLang="ko-KR" sz="16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209" name="양쪽 모서리가 둥근 사각형 208"/>
              <p:cNvSpPr/>
              <p:nvPr/>
            </p:nvSpPr>
            <p:spPr>
              <a:xfrm flipV="1">
                <a:off x="272480" y="1556792"/>
                <a:ext cx="2232000" cy="2088000"/>
              </a:xfrm>
              <a:prstGeom prst="round2SameRect">
                <a:avLst>
                  <a:gd name="adj1" fmla="val 2680"/>
                  <a:gd name="adj2" fmla="val 0"/>
                </a:avLst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sp>
          <p:nvSpPr>
            <p:cNvPr id="276" name="TextBox 275"/>
            <p:cNvSpPr txBox="1"/>
            <p:nvPr/>
          </p:nvSpPr>
          <p:spPr>
            <a:xfrm>
              <a:off x="2581847" y="3398803"/>
              <a:ext cx="139173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0" dirty="0" smtClean="0">
                  <a:latin typeface="나눔고딕" pitchFamily="50" charset="-127"/>
                  <a:ea typeface="나눔고딕" pitchFamily="50" charset="-127"/>
                </a:rPr>
                <a:t>* </a:t>
              </a:r>
              <a:r>
                <a:rPr lang="ko-KR" altLang="en-US" sz="900" b="0" dirty="0" smtClean="0">
                  <a:latin typeface="나눔고딕" pitchFamily="50" charset="-127"/>
                  <a:ea typeface="나눔고딕" pitchFamily="50" charset="-127"/>
                </a:rPr>
                <a:t>무응답 </a:t>
              </a:r>
              <a:r>
                <a:rPr lang="en-US" altLang="ko-KR" sz="900" b="0" dirty="0" smtClean="0">
                  <a:latin typeface="나눔고딕" pitchFamily="50" charset="-127"/>
                  <a:ea typeface="나눔고딕" pitchFamily="50" charset="-127"/>
                </a:rPr>
                <a:t>3</a:t>
              </a:r>
              <a:r>
                <a:rPr lang="ko-KR" altLang="en-US" sz="900" b="0" dirty="0" smtClean="0">
                  <a:latin typeface="나눔고딕" pitchFamily="50" charset="-127"/>
                  <a:ea typeface="나눔고딕" pitchFamily="50" charset="-127"/>
                </a:rPr>
                <a:t>명 제외</a:t>
              </a:r>
              <a:endParaRPr lang="ko-KR" altLang="en-US" sz="900" b="0" dirty="0"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90" name="그룹 89"/>
          <p:cNvGrpSpPr/>
          <p:nvPr/>
        </p:nvGrpSpPr>
        <p:grpSpPr>
          <a:xfrm>
            <a:off x="4872931" y="976606"/>
            <a:ext cx="1694769" cy="2531065"/>
            <a:chOff x="4025358" y="1135761"/>
            <a:chExt cx="1836000" cy="2531065"/>
          </a:xfrm>
        </p:grpSpPr>
        <p:graphicFrame>
          <p:nvGraphicFramePr>
            <p:cNvPr id="210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793273328"/>
                </p:ext>
              </p:extLst>
            </p:nvPr>
          </p:nvGraphicFramePr>
          <p:xfrm>
            <a:off x="4074934" y="1813932"/>
            <a:ext cx="1728000" cy="15854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11" name="Text Box 689"/>
            <p:cNvSpPr txBox="1">
              <a:spLocks noChangeArrowheads="1"/>
            </p:cNvSpPr>
            <p:nvPr/>
          </p:nvSpPr>
          <p:spPr bwMode="auto">
            <a:xfrm>
              <a:off x="5002581" y="2818720"/>
              <a:ext cx="541815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6</a:t>
              </a:r>
              <a:r>
                <a:rPr lang="ko-KR" altLang="en-US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년 이하</a:t>
              </a:r>
              <a:endParaRPr lang="en-US" altLang="ko-KR" sz="1050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46.2</a:t>
              </a:r>
              <a:endParaRPr lang="en-US" altLang="ko-KR" sz="105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12" name="Text Box 725"/>
            <p:cNvSpPr txBox="1">
              <a:spLocks noChangeArrowheads="1"/>
            </p:cNvSpPr>
            <p:nvPr/>
          </p:nvSpPr>
          <p:spPr bwMode="auto">
            <a:xfrm>
              <a:off x="5009618" y="1996534"/>
              <a:ext cx="309113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ko-KR" altLang="en-US" sz="1050" b="1" dirty="0" smtClean="0">
                  <a:latin typeface="나눔고딕" pitchFamily="50" charset="-127"/>
                  <a:ea typeface="나눔고딕" pitchFamily="50" charset="-127"/>
                </a:rPr>
                <a:t>없음</a:t>
              </a:r>
              <a:endParaRPr lang="en-US" altLang="ko-KR" sz="1050" b="1" dirty="0" smtClean="0"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latin typeface="나눔고딕" pitchFamily="50" charset="-127"/>
                  <a:ea typeface="나눔고딕" pitchFamily="50" charset="-127"/>
                </a:rPr>
                <a:t>13.8</a:t>
              </a:r>
              <a:endParaRPr lang="en-US" altLang="ko-KR" sz="1050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13" name="Text Box 689"/>
            <p:cNvSpPr txBox="1">
              <a:spLocks noChangeArrowheads="1"/>
            </p:cNvSpPr>
            <p:nvPr/>
          </p:nvSpPr>
          <p:spPr bwMode="auto">
            <a:xfrm>
              <a:off x="4147338" y="2528530"/>
              <a:ext cx="630382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12</a:t>
              </a:r>
              <a:r>
                <a:rPr lang="ko-KR" altLang="en-US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년 이하</a:t>
              </a:r>
              <a:endParaRPr lang="en-US" altLang="ko-KR" sz="105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26.1</a:t>
              </a:r>
              <a:endParaRPr lang="en-US" altLang="ko-KR" sz="105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14" name="Text Box 725"/>
            <p:cNvSpPr txBox="1">
              <a:spLocks noChangeArrowheads="1"/>
            </p:cNvSpPr>
            <p:nvPr/>
          </p:nvSpPr>
          <p:spPr bwMode="auto">
            <a:xfrm>
              <a:off x="4333298" y="1996534"/>
              <a:ext cx="630382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12</a:t>
              </a:r>
              <a:r>
                <a:rPr lang="ko-KR" altLang="en-US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년 초과</a:t>
              </a:r>
              <a:endParaRPr lang="en-US" altLang="ko-KR" sz="105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13.9</a:t>
              </a:r>
              <a:endParaRPr lang="en-US" altLang="ko-KR" sz="105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grpSp>
          <p:nvGrpSpPr>
            <p:cNvPr id="215" name="그룹 214"/>
            <p:cNvGrpSpPr/>
            <p:nvPr/>
          </p:nvGrpSpPr>
          <p:grpSpPr>
            <a:xfrm>
              <a:off x="4025358" y="1135761"/>
              <a:ext cx="1836000" cy="2531065"/>
              <a:chOff x="272480" y="1113727"/>
              <a:chExt cx="2232000" cy="2531065"/>
            </a:xfrm>
          </p:grpSpPr>
          <p:sp>
            <p:nvSpPr>
              <p:cNvPr id="216" name="Rectangle 15"/>
              <p:cNvSpPr>
                <a:spLocks noChangeArrowheads="1"/>
              </p:cNvSpPr>
              <p:nvPr/>
            </p:nvSpPr>
            <p:spPr bwMode="gray">
              <a:xfrm>
                <a:off x="272480" y="1113727"/>
                <a:ext cx="2232000" cy="288000"/>
              </a:xfrm>
              <a:prstGeom prst="round2SameRect">
                <a:avLst/>
              </a:prstGeom>
              <a:gradFill flip="none" rotWithShape="1">
                <a:gsLst>
                  <a:gs pos="0">
                    <a:schemeClr val="tx2">
                      <a:lumMod val="75000"/>
                    </a:schemeClr>
                  </a:gs>
                  <a:gs pos="73000">
                    <a:srgbClr val="5286C6"/>
                  </a:gs>
                  <a:gs pos="100000">
                    <a:srgbClr val="87B3E9"/>
                  </a:gs>
                </a:gsLst>
                <a:lin ang="18900000" scaled="1"/>
                <a:tileRect/>
              </a:gradFill>
              <a:ln w="9525" algn="ctr">
                <a:noFill/>
                <a:miter lim="800000"/>
                <a:headEnd/>
                <a:tailEnd/>
              </a:ln>
              <a:effectLst/>
              <a:scene3d>
                <a:camera prst="legacyObliqueBottom"/>
                <a:lightRig rig="legacyFlat3" dir="b"/>
              </a:scene3d>
              <a:sp3d extrusionH="114300" prstMaterial="legacyMatte">
                <a:bevelT/>
                <a:bevelB w="13500" h="13500" prst="angle"/>
              </a:sp3d>
            </p:spPr>
            <p:txBody>
              <a:bodyPr vert="horz" wrap="none" lIns="0" tIns="72000" rIns="0" bIns="0" numCol="1" anchor="ctr" anchorCtr="0" compatLnSpc="1">
                <a:prstTxWarp prst="textNoShape">
                  <a:avLst/>
                </a:prstTxWarp>
                <a:flatTx/>
              </a:bodyPr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600" b="1" dirty="0" smtClean="0">
                    <a:solidFill>
                      <a:srgbClr val="FFFFFF"/>
                    </a:solidFill>
                    <a:latin typeface="나눔고딕" pitchFamily="50" charset="-127"/>
                    <a:ea typeface="나눔고딕" pitchFamily="50" charset="-127"/>
                  </a:rPr>
                  <a:t>교육 연수</a:t>
                </a:r>
                <a:endParaRPr lang="en-US" altLang="ko-KR" sz="16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217" name="양쪽 모서리가 둥근 사각형 216"/>
              <p:cNvSpPr/>
              <p:nvPr/>
            </p:nvSpPr>
            <p:spPr>
              <a:xfrm flipV="1">
                <a:off x="272480" y="1556792"/>
                <a:ext cx="2232000" cy="2088000"/>
              </a:xfrm>
              <a:prstGeom prst="round2SameRect">
                <a:avLst>
                  <a:gd name="adj1" fmla="val 2680"/>
                  <a:gd name="adj2" fmla="val 0"/>
                </a:avLst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sp>
          <p:nvSpPr>
            <p:cNvPr id="278" name="TextBox 277"/>
            <p:cNvSpPr txBox="1"/>
            <p:nvPr/>
          </p:nvSpPr>
          <p:spPr>
            <a:xfrm>
              <a:off x="4452936" y="3398803"/>
              <a:ext cx="139173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0" dirty="0" smtClean="0">
                  <a:latin typeface="나눔고딕" pitchFamily="50" charset="-127"/>
                  <a:ea typeface="나눔고딕" pitchFamily="50" charset="-127"/>
                </a:rPr>
                <a:t>* </a:t>
              </a:r>
              <a:r>
                <a:rPr lang="ko-KR" altLang="en-US" sz="900" b="0" dirty="0" smtClean="0">
                  <a:latin typeface="나눔고딕" pitchFamily="50" charset="-127"/>
                  <a:ea typeface="나눔고딕" pitchFamily="50" charset="-127"/>
                </a:rPr>
                <a:t>무응답 </a:t>
              </a:r>
              <a:r>
                <a:rPr lang="en-US" altLang="ko-KR" sz="900" b="0" dirty="0" smtClean="0">
                  <a:latin typeface="나눔고딕" pitchFamily="50" charset="-127"/>
                  <a:ea typeface="나눔고딕" pitchFamily="50" charset="-127"/>
                </a:rPr>
                <a:t>1</a:t>
              </a:r>
              <a:r>
                <a:rPr lang="ko-KR" altLang="en-US" sz="900" b="0" dirty="0" smtClean="0">
                  <a:latin typeface="나눔고딕" pitchFamily="50" charset="-127"/>
                  <a:ea typeface="나눔고딕" pitchFamily="50" charset="-127"/>
                </a:rPr>
                <a:t>명 제외</a:t>
              </a:r>
              <a:endParaRPr lang="ko-KR" altLang="en-US" sz="900" b="0" dirty="0"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91" name="그룹 90"/>
          <p:cNvGrpSpPr/>
          <p:nvPr/>
        </p:nvGrpSpPr>
        <p:grpSpPr>
          <a:xfrm>
            <a:off x="7183637" y="976606"/>
            <a:ext cx="1694769" cy="2531065"/>
            <a:chOff x="5901797" y="1135761"/>
            <a:chExt cx="1836000" cy="2531065"/>
          </a:xfrm>
        </p:grpSpPr>
        <p:graphicFrame>
          <p:nvGraphicFramePr>
            <p:cNvPr id="218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774029294"/>
                </p:ext>
              </p:extLst>
            </p:nvPr>
          </p:nvGraphicFramePr>
          <p:xfrm>
            <a:off x="5958159" y="1813932"/>
            <a:ext cx="1728000" cy="15854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20" name="Text Box 725"/>
            <p:cNvSpPr txBox="1">
              <a:spLocks noChangeArrowheads="1"/>
            </p:cNvSpPr>
            <p:nvPr/>
          </p:nvSpPr>
          <p:spPr bwMode="auto">
            <a:xfrm>
              <a:off x="6941714" y="2057525"/>
              <a:ext cx="309113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ko-KR" altLang="en-US" sz="1050" b="1" dirty="0" smtClean="0">
                  <a:latin typeface="나눔고딕" pitchFamily="50" charset="-127"/>
                  <a:ea typeface="나눔고딕" pitchFamily="50" charset="-127"/>
                </a:rPr>
                <a:t>있음</a:t>
              </a:r>
              <a:endParaRPr lang="en-US" altLang="ko-KR" sz="1050" b="1" dirty="0" smtClean="0"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latin typeface="나눔고딕" pitchFamily="50" charset="-127"/>
                  <a:ea typeface="나눔고딕" pitchFamily="50" charset="-127"/>
                </a:rPr>
                <a:t>19.6</a:t>
              </a:r>
              <a:endParaRPr lang="en-US" altLang="ko-KR" sz="1050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21" name="Text Box 689"/>
            <p:cNvSpPr txBox="1">
              <a:spLocks noChangeArrowheads="1"/>
            </p:cNvSpPr>
            <p:nvPr/>
          </p:nvSpPr>
          <p:spPr bwMode="auto">
            <a:xfrm>
              <a:off x="6275521" y="2694580"/>
              <a:ext cx="309113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ko-KR" altLang="en-US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없음</a:t>
              </a:r>
              <a:endParaRPr lang="en-US" altLang="ko-KR" sz="105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80.4</a:t>
              </a:r>
              <a:endParaRPr lang="en-US" altLang="ko-KR" sz="105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grpSp>
          <p:nvGrpSpPr>
            <p:cNvPr id="223" name="그룹 222"/>
            <p:cNvGrpSpPr/>
            <p:nvPr/>
          </p:nvGrpSpPr>
          <p:grpSpPr>
            <a:xfrm>
              <a:off x="5901797" y="1135761"/>
              <a:ext cx="1836000" cy="2531065"/>
              <a:chOff x="272480" y="1113727"/>
              <a:chExt cx="2232000" cy="2531065"/>
            </a:xfrm>
          </p:grpSpPr>
          <p:sp>
            <p:nvSpPr>
              <p:cNvPr id="224" name="Rectangle 15"/>
              <p:cNvSpPr>
                <a:spLocks noChangeArrowheads="1"/>
              </p:cNvSpPr>
              <p:nvPr/>
            </p:nvSpPr>
            <p:spPr bwMode="gray">
              <a:xfrm>
                <a:off x="272480" y="1113727"/>
                <a:ext cx="2232000" cy="288000"/>
              </a:xfrm>
              <a:prstGeom prst="round2SameRect">
                <a:avLst/>
              </a:prstGeom>
              <a:gradFill flip="none" rotWithShape="1">
                <a:gsLst>
                  <a:gs pos="0">
                    <a:schemeClr val="tx2">
                      <a:lumMod val="75000"/>
                    </a:schemeClr>
                  </a:gs>
                  <a:gs pos="73000">
                    <a:srgbClr val="5286C6"/>
                  </a:gs>
                  <a:gs pos="100000">
                    <a:srgbClr val="87B3E9"/>
                  </a:gs>
                </a:gsLst>
                <a:lin ang="18900000" scaled="1"/>
                <a:tileRect/>
              </a:gradFill>
              <a:ln w="9525" algn="ctr">
                <a:noFill/>
                <a:miter lim="800000"/>
                <a:headEnd/>
                <a:tailEnd/>
              </a:ln>
              <a:effectLst/>
              <a:scene3d>
                <a:camera prst="legacyObliqueBottom"/>
                <a:lightRig rig="legacyFlat3" dir="b"/>
              </a:scene3d>
              <a:sp3d extrusionH="114300" prstMaterial="legacyMatte">
                <a:bevelT/>
                <a:bevelB w="13500" h="13500" prst="angle"/>
              </a:sp3d>
            </p:spPr>
            <p:txBody>
              <a:bodyPr vert="horz" wrap="none" lIns="0" tIns="72000" rIns="0" bIns="0" numCol="1" anchor="ctr" anchorCtr="0" compatLnSpc="1">
                <a:prstTxWarp prst="textNoShape">
                  <a:avLst/>
                </a:prstTxWarp>
                <a:flatTx/>
              </a:bodyPr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600" b="1" dirty="0" smtClean="0">
                    <a:solidFill>
                      <a:srgbClr val="FFFFFF"/>
                    </a:solidFill>
                    <a:latin typeface="나눔고딕" pitchFamily="50" charset="-127"/>
                    <a:ea typeface="나눔고딕" pitchFamily="50" charset="-127"/>
                  </a:rPr>
                  <a:t>치매 가족력</a:t>
                </a:r>
                <a:endParaRPr lang="en-US" altLang="ko-KR" sz="16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225" name="양쪽 모서리가 둥근 사각형 224"/>
              <p:cNvSpPr/>
              <p:nvPr/>
            </p:nvSpPr>
            <p:spPr>
              <a:xfrm flipV="1">
                <a:off x="272480" y="1556792"/>
                <a:ext cx="2232000" cy="2088000"/>
              </a:xfrm>
              <a:prstGeom prst="round2SameRect">
                <a:avLst>
                  <a:gd name="adj1" fmla="val 2680"/>
                  <a:gd name="adj2" fmla="val 0"/>
                </a:avLst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sp>
          <p:nvSpPr>
            <p:cNvPr id="280" name="TextBox 279"/>
            <p:cNvSpPr txBox="1"/>
            <p:nvPr/>
          </p:nvSpPr>
          <p:spPr>
            <a:xfrm>
              <a:off x="6141132" y="3398803"/>
              <a:ext cx="157463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0" dirty="0" smtClean="0">
                  <a:latin typeface="나눔고딕" pitchFamily="50" charset="-127"/>
                  <a:ea typeface="나눔고딕" pitchFamily="50" charset="-127"/>
                </a:rPr>
                <a:t>* </a:t>
              </a:r>
              <a:r>
                <a:rPr lang="ko-KR" altLang="en-US" sz="900" b="0" dirty="0" smtClean="0">
                  <a:latin typeface="나눔고딕" pitchFamily="50" charset="-127"/>
                  <a:ea typeface="나눔고딕" pitchFamily="50" charset="-127"/>
                </a:rPr>
                <a:t>무응답 </a:t>
              </a:r>
              <a:r>
                <a:rPr lang="en-US" altLang="ko-KR" sz="900" b="0" dirty="0" smtClean="0">
                  <a:latin typeface="나눔고딕" pitchFamily="50" charset="-127"/>
                  <a:ea typeface="나눔고딕" pitchFamily="50" charset="-127"/>
                </a:rPr>
                <a:t>2,388</a:t>
              </a:r>
              <a:r>
                <a:rPr lang="ko-KR" altLang="en-US" sz="900" b="0" dirty="0" smtClean="0">
                  <a:latin typeface="나눔고딕" pitchFamily="50" charset="-127"/>
                  <a:ea typeface="나눔고딕" pitchFamily="50" charset="-127"/>
                </a:rPr>
                <a:t>명 제외</a:t>
              </a:r>
              <a:endParaRPr lang="ko-KR" altLang="en-US" sz="900" b="0" dirty="0"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93" name="그룹 92"/>
          <p:cNvGrpSpPr/>
          <p:nvPr/>
        </p:nvGrpSpPr>
        <p:grpSpPr>
          <a:xfrm>
            <a:off x="2562225" y="3748914"/>
            <a:ext cx="1694769" cy="2531065"/>
            <a:chOff x="2148919" y="3908069"/>
            <a:chExt cx="1836000" cy="2531065"/>
          </a:xfrm>
        </p:grpSpPr>
        <p:graphicFrame>
          <p:nvGraphicFramePr>
            <p:cNvPr id="242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504144256"/>
                </p:ext>
              </p:extLst>
            </p:nvPr>
          </p:nvGraphicFramePr>
          <p:xfrm>
            <a:off x="2202726" y="4586240"/>
            <a:ext cx="1728000" cy="15854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44" name="Text Box 725"/>
            <p:cNvSpPr txBox="1">
              <a:spLocks noChangeArrowheads="1"/>
            </p:cNvSpPr>
            <p:nvPr/>
          </p:nvSpPr>
          <p:spPr bwMode="auto">
            <a:xfrm>
              <a:off x="3111320" y="4757825"/>
              <a:ext cx="309113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ko-KR" altLang="en-US" sz="1050" b="1" dirty="0" smtClean="0">
                  <a:latin typeface="나눔고딕" pitchFamily="50" charset="-127"/>
                  <a:ea typeface="나눔고딕" pitchFamily="50" charset="-127"/>
                </a:rPr>
                <a:t>있음</a:t>
              </a:r>
              <a:endParaRPr lang="en-US" altLang="ko-KR" sz="1050" b="1" dirty="0" smtClean="0"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latin typeface="나눔고딕" pitchFamily="50" charset="-127"/>
                  <a:ea typeface="나눔고딕" pitchFamily="50" charset="-127"/>
                </a:rPr>
                <a:t>13.5</a:t>
              </a:r>
              <a:endParaRPr lang="en-US" altLang="ko-KR" sz="1050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45" name="Text Box 689"/>
            <p:cNvSpPr txBox="1">
              <a:spLocks noChangeArrowheads="1"/>
            </p:cNvSpPr>
            <p:nvPr/>
          </p:nvSpPr>
          <p:spPr bwMode="auto">
            <a:xfrm>
              <a:off x="2542121" y="5480858"/>
              <a:ext cx="309113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ko-KR" altLang="en-US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없음</a:t>
              </a:r>
              <a:endParaRPr lang="en-US" altLang="ko-KR" sz="105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86.5</a:t>
              </a:r>
              <a:endParaRPr lang="en-US" altLang="ko-KR" sz="105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grpSp>
          <p:nvGrpSpPr>
            <p:cNvPr id="247" name="그룹 246"/>
            <p:cNvGrpSpPr/>
            <p:nvPr/>
          </p:nvGrpSpPr>
          <p:grpSpPr>
            <a:xfrm>
              <a:off x="2148919" y="3908069"/>
              <a:ext cx="1836000" cy="2531065"/>
              <a:chOff x="272480" y="1113727"/>
              <a:chExt cx="2232000" cy="2531065"/>
            </a:xfrm>
          </p:grpSpPr>
          <p:sp>
            <p:nvSpPr>
              <p:cNvPr id="248" name="Rectangle 15"/>
              <p:cNvSpPr>
                <a:spLocks noChangeArrowheads="1"/>
              </p:cNvSpPr>
              <p:nvPr/>
            </p:nvSpPr>
            <p:spPr bwMode="gray">
              <a:xfrm>
                <a:off x="272480" y="1113727"/>
                <a:ext cx="2232000" cy="288000"/>
              </a:xfrm>
              <a:prstGeom prst="round2SameRect">
                <a:avLst/>
              </a:prstGeom>
              <a:gradFill flip="none" rotWithShape="1">
                <a:gsLst>
                  <a:gs pos="0">
                    <a:schemeClr val="tx2">
                      <a:lumMod val="75000"/>
                    </a:schemeClr>
                  </a:gs>
                  <a:gs pos="73000">
                    <a:srgbClr val="5286C6"/>
                  </a:gs>
                  <a:gs pos="100000">
                    <a:srgbClr val="87B3E9"/>
                  </a:gs>
                </a:gsLst>
                <a:lin ang="18900000" scaled="1"/>
                <a:tileRect/>
              </a:gradFill>
              <a:ln w="9525" algn="ctr">
                <a:noFill/>
                <a:miter lim="800000"/>
                <a:headEnd/>
                <a:tailEnd/>
              </a:ln>
              <a:effectLst/>
              <a:scene3d>
                <a:camera prst="legacyObliqueBottom"/>
                <a:lightRig rig="legacyFlat3" dir="b"/>
              </a:scene3d>
              <a:sp3d extrusionH="114300" prstMaterial="legacyMatte">
                <a:bevelT/>
                <a:bevelB w="13500" h="13500" prst="angle"/>
              </a:sp3d>
            </p:spPr>
            <p:txBody>
              <a:bodyPr vert="horz" wrap="none" lIns="0" tIns="72000" rIns="0" bIns="0" numCol="1" anchor="ctr" anchorCtr="0" compatLnSpc="1">
                <a:prstTxWarp prst="textNoShape">
                  <a:avLst/>
                </a:prstTxWarp>
                <a:flatTx/>
              </a:bodyPr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400" b="1" dirty="0" smtClean="0">
                    <a:solidFill>
                      <a:srgbClr val="FFFFFF"/>
                    </a:solidFill>
                    <a:latin typeface="나눔고딕" pitchFamily="50" charset="-127"/>
                    <a:ea typeface="나눔고딕" pitchFamily="50" charset="-127"/>
                  </a:rPr>
                  <a:t>극소 신경학적 증후</a:t>
                </a:r>
                <a:endParaRPr lang="en-US" altLang="ko-KR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249" name="양쪽 모서리가 둥근 사각형 248"/>
              <p:cNvSpPr/>
              <p:nvPr/>
            </p:nvSpPr>
            <p:spPr>
              <a:xfrm flipV="1">
                <a:off x="272480" y="1556792"/>
                <a:ext cx="2232000" cy="2088000"/>
              </a:xfrm>
              <a:prstGeom prst="round2SameRect">
                <a:avLst>
                  <a:gd name="adj1" fmla="val 2680"/>
                  <a:gd name="adj2" fmla="val 0"/>
                </a:avLst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sp>
          <p:nvSpPr>
            <p:cNvPr id="285" name="TextBox 284"/>
            <p:cNvSpPr txBox="1"/>
            <p:nvPr/>
          </p:nvSpPr>
          <p:spPr>
            <a:xfrm>
              <a:off x="2581847" y="6173916"/>
              <a:ext cx="139173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0" dirty="0" smtClean="0">
                  <a:latin typeface="나눔고딕" pitchFamily="50" charset="-127"/>
                  <a:ea typeface="나눔고딕" pitchFamily="50" charset="-127"/>
                </a:rPr>
                <a:t>* </a:t>
              </a:r>
              <a:r>
                <a:rPr lang="ko-KR" altLang="en-US" sz="900" b="0" dirty="0" smtClean="0">
                  <a:latin typeface="나눔고딕" pitchFamily="50" charset="-127"/>
                  <a:ea typeface="나눔고딕" pitchFamily="50" charset="-127"/>
                </a:rPr>
                <a:t>무응답 </a:t>
              </a:r>
              <a:r>
                <a:rPr lang="en-US" altLang="ko-KR" sz="900" b="0" dirty="0" smtClean="0">
                  <a:latin typeface="나눔고딕" pitchFamily="50" charset="-127"/>
                  <a:ea typeface="나눔고딕" pitchFamily="50" charset="-127"/>
                </a:rPr>
                <a:t>322</a:t>
              </a:r>
              <a:r>
                <a:rPr lang="ko-KR" altLang="en-US" sz="900" b="0" dirty="0" smtClean="0">
                  <a:latin typeface="나눔고딕" pitchFamily="50" charset="-127"/>
                  <a:ea typeface="나눔고딕" pitchFamily="50" charset="-127"/>
                </a:rPr>
                <a:t>명 제외</a:t>
              </a:r>
              <a:endParaRPr lang="ko-KR" altLang="en-US" sz="900" b="0" dirty="0"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92" name="그룹 91"/>
          <p:cNvGrpSpPr/>
          <p:nvPr/>
        </p:nvGrpSpPr>
        <p:grpSpPr>
          <a:xfrm>
            <a:off x="251520" y="3748914"/>
            <a:ext cx="1694769" cy="2531065"/>
            <a:chOff x="272480" y="3908069"/>
            <a:chExt cx="1836000" cy="2531065"/>
          </a:xfrm>
        </p:grpSpPr>
        <p:graphicFrame>
          <p:nvGraphicFramePr>
            <p:cNvPr id="234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812278345"/>
                </p:ext>
              </p:extLst>
            </p:nvPr>
          </p:nvGraphicFramePr>
          <p:xfrm>
            <a:off x="330518" y="4586240"/>
            <a:ext cx="1728000" cy="15854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236" name="Text Box 725"/>
            <p:cNvSpPr txBox="1">
              <a:spLocks noChangeArrowheads="1"/>
            </p:cNvSpPr>
            <p:nvPr/>
          </p:nvSpPr>
          <p:spPr bwMode="auto">
            <a:xfrm>
              <a:off x="1193426" y="4768842"/>
              <a:ext cx="274380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ko-KR" altLang="en-US" sz="1050" b="1" dirty="0" smtClean="0">
                  <a:latin typeface="나눔고딕" pitchFamily="50" charset="-127"/>
                  <a:ea typeface="나눔고딕" pitchFamily="50" charset="-127"/>
                </a:rPr>
                <a:t>있음</a:t>
              </a:r>
              <a:endParaRPr lang="en-US" altLang="ko-KR" sz="1050" b="1" dirty="0" smtClean="0"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b="1" dirty="0" smtClean="0">
                  <a:latin typeface="나눔고딕" pitchFamily="50" charset="-127"/>
                  <a:ea typeface="나눔고딕" pitchFamily="50" charset="-127"/>
                </a:rPr>
                <a:t>8.4</a:t>
              </a:r>
              <a:endParaRPr lang="en-US" altLang="ko-KR" sz="1050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37" name="Text Box 689"/>
            <p:cNvSpPr txBox="1">
              <a:spLocks noChangeArrowheads="1"/>
            </p:cNvSpPr>
            <p:nvPr/>
          </p:nvSpPr>
          <p:spPr bwMode="auto">
            <a:xfrm>
              <a:off x="663937" y="5496986"/>
              <a:ext cx="309113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ko-KR" altLang="en-US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없음</a:t>
              </a:r>
              <a:endParaRPr lang="en-US" altLang="ko-KR" sz="105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91.6</a:t>
              </a:r>
              <a:endParaRPr lang="en-US" altLang="ko-KR" sz="105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grpSp>
          <p:nvGrpSpPr>
            <p:cNvPr id="239" name="그룹 238"/>
            <p:cNvGrpSpPr/>
            <p:nvPr/>
          </p:nvGrpSpPr>
          <p:grpSpPr>
            <a:xfrm>
              <a:off x="272480" y="3908069"/>
              <a:ext cx="1836000" cy="2531065"/>
              <a:chOff x="272480" y="1113727"/>
              <a:chExt cx="2232000" cy="2531065"/>
            </a:xfrm>
          </p:grpSpPr>
          <p:sp>
            <p:nvSpPr>
              <p:cNvPr id="240" name="Rectangle 15"/>
              <p:cNvSpPr>
                <a:spLocks noChangeArrowheads="1"/>
              </p:cNvSpPr>
              <p:nvPr/>
            </p:nvSpPr>
            <p:spPr bwMode="gray">
              <a:xfrm>
                <a:off x="272480" y="1113727"/>
                <a:ext cx="2232000" cy="288000"/>
              </a:xfrm>
              <a:prstGeom prst="round2SameRect">
                <a:avLst/>
              </a:prstGeom>
              <a:gradFill flip="none" rotWithShape="1">
                <a:gsLst>
                  <a:gs pos="0">
                    <a:schemeClr val="tx2">
                      <a:lumMod val="75000"/>
                    </a:schemeClr>
                  </a:gs>
                  <a:gs pos="73000">
                    <a:srgbClr val="5286C6"/>
                  </a:gs>
                  <a:gs pos="100000">
                    <a:srgbClr val="87B3E9"/>
                  </a:gs>
                </a:gsLst>
                <a:lin ang="18900000" scaled="1"/>
                <a:tileRect/>
              </a:gradFill>
              <a:ln w="9525" algn="ctr">
                <a:noFill/>
                <a:miter lim="800000"/>
                <a:headEnd/>
                <a:tailEnd/>
              </a:ln>
              <a:effectLst/>
              <a:scene3d>
                <a:camera prst="legacyObliqueBottom"/>
                <a:lightRig rig="legacyFlat3" dir="b"/>
              </a:scene3d>
              <a:sp3d extrusionH="114300" prstMaterial="legacyMatte">
                <a:bevelT/>
                <a:bevelB w="13500" h="13500" prst="angle"/>
              </a:sp3d>
            </p:spPr>
            <p:txBody>
              <a:bodyPr vert="horz" wrap="none" lIns="0" tIns="72000" rIns="0" bIns="0" numCol="1" anchor="ctr" anchorCtr="0" compatLnSpc="1">
                <a:prstTxWarp prst="textNoShape">
                  <a:avLst/>
                </a:prstTxWarp>
                <a:flatTx/>
              </a:bodyPr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400" b="1" dirty="0" smtClean="0">
                    <a:solidFill>
                      <a:srgbClr val="FFFFFF"/>
                    </a:solidFill>
                    <a:latin typeface="나눔고딕" pitchFamily="50" charset="-127"/>
                    <a:ea typeface="나눔고딕" pitchFamily="50" charset="-127"/>
                  </a:rPr>
                  <a:t>국소 신경학적 증상</a:t>
                </a:r>
                <a:endParaRPr lang="en-US" altLang="ko-KR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241" name="양쪽 모서리가 둥근 사각형 240"/>
              <p:cNvSpPr/>
              <p:nvPr/>
            </p:nvSpPr>
            <p:spPr>
              <a:xfrm flipV="1">
                <a:off x="272480" y="1556792"/>
                <a:ext cx="2232000" cy="2088000"/>
              </a:xfrm>
              <a:prstGeom prst="round2SameRect">
                <a:avLst>
                  <a:gd name="adj1" fmla="val 2680"/>
                  <a:gd name="adj2" fmla="val 0"/>
                </a:avLst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sp>
          <p:nvSpPr>
            <p:cNvPr id="286" name="TextBox 285"/>
            <p:cNvSpPr txBox="1"/>
            <p:nvPr/>
          </p:nvSpPr>
          <p:spPr>
            <a:xfrm>
              <a:off x="694712" y="6173916"/>
              <a:ext cx="139173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0" dirty="0" smtClean="0">
                  <a:latin typeface="나눔고딕" pitchFamily="50" charset="-127"/>
                  <a:ea typeface="나눔고딕" pitchFamily="50" charset="-127"/>
                </a:rPr>
                <a:t>* </a:t>
              </a:r>
              <a:r>
                <a:rPr lang="ko-KR" altLang="en-US" sz="900" b="0" dirty="0" smtClean="0">
                  <a:latin typeface="나눔고딕" pitchFamily="50" charset="-127"/>
                  <a:ea typeface="나눔고딕" pitchFamily="50" charset="-127"/>
                </a:rPr>
                <a:t>무응답 </a:t>
              </a:r>
              <a:r>
                <a:rPr lang="en-US" altLang="ko-KR" sz="900" b="0" dirty="0" smtClean="0">
                  <a:latin typeface="나눔고딕" pitchFamily="50" charset="-127"/>
                  <a:ea typeface="나눔고딕" pitchFamily="50" charset="-127"/>
                </a:rPr>
                <a:t>322</a:t>
              </a:r>
              <a:r>
                <a:rPr lang="ko-KR" altLang="en-US" sz="900" b="0" dirty="0" smtClean="0">
                  <a:latin typeface="나눔고딕" pitchFamily="50" charset="-127"/>
                  <a:ea typeface="나눔고딕" pitchFamily="50" charset="-127"/>
                </a:rPr>
                <a:t>명 제외</a:t>
              </a:r>
              <a:endParaRPr lang="ko-KR" altLang="en-US" sz="900" b="0" dirty="0"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94" name="그룹 93"/>
          <p:cNvGrpSpPr/>
          <p:nvPr/>
        </p:nvGrpSpPr>
        <p:grpSpPr>
          <a:xfrm>
            <a:off x="4872931" y="3748914"/>
            <a:ext cx="1694769" cy="2531065"/>
            <a:chOff x="4025358" y="3908069"/>
            <a:chExt cx="1836000" cy="2531065"/>
          </a:xfrm>
        </p:grpSpPr>
        <p:graphicFrame>
          <p:nvGraphicFramePr>
            <p:cNvPr id="250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355185058"/>
                </p:ext>
              </p:extLst>
            </p:nvPr>
          </p:nvGraphicFramePr>
          <p:xfrm>
            <a:off x="4074934" y="4586240"/>
            <a:ext cx="1728000" cy="15854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51" name="Text Box 689"/>
            <p:cNvSpPr txBox="1">
              <a:spLocks noChangeArrowheads="1"/>
            </p:cNvSpPr>
            <p:nvPr/>
          </p:nvSpPr>
          <p:spPr bwMode="auto">
            <a:xfrm>
              <a:off x="4389164" y="5538968"/>
              <a:ext cx="652957" cy="484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Mild</a:t>
              </a:r>
            </a:p>
            <a:p>
              <a:pPr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Dementia</a:t>
              </a:r>
            </a:p>
            <a:p>
              <a:pPr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44.5</a:t>
              </a:r>
            </a:p>
          </p:txBody>
        </p:sp>
        <p:sp>
          <p:nvSpPr>
            <p:cNvPr id="252" name="Text Box 725"/>
            <p:cNvSpPr txBox="1">
              <a:spLocks noChangeArrowheads="1"/>
            </p:cNvSpPr>
            <p:nvPr/>
          </p:nvSpPr>
          <p:spPr bwMode="auto">
            <a:xfrm>
              <a:off x="4667487" y="4372870"/>
              <a:ext cx="652957" cy="484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Severe</a:t>
              </a:r>
            </a:p>
            <a:p>
              <a:pPr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Dementia</a:t>
              </a: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3.1</a:t>
              </a:r>
              <a:endParaRPr lang="en-US" altLang="ko-KR" sz="105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54" name="Text Box 725"/>
            <p:cNvSpPr txBox="1">
              <a:spLocks noChangeArrowheads="1"/>
            </p:cNvSpPr>
            <p:nvPr/>
          </p:nvSpPr>
          <p:spPr bwMode="auto">
            <a:xfrm>
              <a:off x="4091857" y="4787996"/>
              <a:ext cx="680970" cy="484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Moderate Dementia</a:t>
              </a:r>
            </a:p>
            <a:p>
              <a:pPr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16.7</a:t>
              </a:r>
            </a:p>
          </p:txBody>
        </p:sp>
        <p:grpSp>
          <p:nvGrpSpPr>
            <p:cNvPr id="255" name="그룹 254"/>
            <p:cNvGrpSpPr/>
            <p:nvPr/>
          </p:nvGrpSpPr>
          <p:grpSpPr>
            <a:xfrm>
              <a:off x="4025358" y="3908069"/>
              <a:ext cx="1836000" cy="2531065"/>
              <a:chOff x="272480" y="1113727"/>
              <a:chExt cx="2232000" cy="2531065"/>
            </a:xfrm>
          </p:grpSpPr>
          <p:sp>
            <p:nvSpPr>
              <p:cNvPr id="256" name="Rectangle 15"/>
              <p:cNvSpPr>
                <a:spLocks noChangeArrowheads="1"/>
              </p:cNvSpPr>
              <p:nvPr/>
            </p:nvSpPr>
            <p:spPr bwMode="gray">
              <a:xfrm>
                <a:off x="272480" y="1113727"/>
                <a:ext cx="2232000" cy="288000"/>
              </a:xfrm>
              <a:prstGeom prst="round2SameRect">
                <a:avLst/>
              </a:prstGeom>
              <a:gradFill flip="none" rotWithShape="1">
                <a:gsLst>
                  <a:gs pos="0">
                    <a:schemeClr val="tx2">
                      <a:lumMod val="75000"/>
                    </a:schemeClr>
                  </a:gs>
                  <a:gs pos="73000">
                    <a:srgbClr val="5286C6"/>
                  </a:gs>
                  <a:gs pos="100000">
                    <a:srgbClr val="87B3E9"/>
                  </a:gs>
                </a:gsLst>
                <a:lin ang="18900000" scaled="1"/>
                <a:tileRect/>
              </a:gradFill>
              <a:ln w="9525" algn="ctr">
                <a:noFill/>
                <a:miter lim="800000"/>
                <a:headEnd/>
                <a:tailEnd/>
              </a:ln>
              <a:effectLst/>
              <a:scene3d>
                <a:camera prst="legacyObliqueBottom"/>
                <a:lightRig rig="legacyFlat3" dir="b"/>
              </a:scene3d>
              <a:sp3d extrusionH="114300" prstMaterial="legacyMatte">
                <a:bevelT/>
                <a:bevelB w="13500" h="13500" prst="angle"/>
              </a:sp3d>
            </p:spPr>
            <p:txBody>
              <a:bodyPr vert="horz" wrap="none" lIns="0" tIns="72000" rIns="0" bIns="0" numCol="1" anchor="ctr" anchorCtr="0" compatLnSpc="1">
                <a:prstTxWarp prst="textNoShape">
                  <a:avLst/>
                </a:prstTxWarp>
                <a:flatTx/>
              </a:bodyPr>
              <a:lstStyle/>
              <a:p>
                <a:pPr lvl="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600" b="1" dirty="0" smtClean="0">
                    <a:solidFill>
                      <a:srgbClr val="FFFFFF"/>
                    </a:solidFill>
                    <a:latin typeface="나눔고딕" pitchFamily="50" charset="-127"/>
                    <a:ea typeface="나눔고딕" pitchFamily="50" charset="-127"/>
                  </a:rPr>
                  <a:t>CDR</a:t>
                </a:r>
              </a:p>
            </p:txBody>
          </p:sp>
          <p:sp>
            <p:nvSpPr>
              <p:cNvPr id="257" name="양쪽 모서리가 둥근 사각형 256"/>
              <p:cNvSpPr/>
              <p:nvPr/>
            </p:nvSpPr>
            <p:spPr>
              <a:xfrm flipV="1">
                <a:off x="272480" y="1556792"/>
                <a:ext cx="2232000" cy="2088000"/>
              </a:xfrm>
              <a:prstGeom prst="round2SameRect">
                <a:avLst>
                  <a:gd name="adj1" fmla="val 2680"/>
                  <a:gd name="adj2" fmla="val 0"/>
                </a:avLst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sp>
          <p:nvSpPr>
            <p:cNvPr id="288" name="Text Box 725"/>
            <p:cNvSpPr txBox="1">
              <a:spLocks noChangeArrowheads="1"/>
            </p:cNvSpPr>
            <p:nvPr/>
          </p:nvSpPr>
          <p:spPr bwMode="auto">
            <a:xfrm>
              <a:off x="5183060" y="4844810"/>
              <a:ext cx="622524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latinLnBrk="0" hangingPunct="1">
                <a:spcBef>
                  <a:spcPts val="0"/>
                </a:spcBef>
              </a:pPr>
              <a:r>
                <a:rPr lang="en-US" altLang="ko-KR" sz="1000" dirty="0" smtClean="0">
                  <a:latin typeface="나눔고딕" pitchFamily="50" charset="-127"/>
                  <a:ea typeface="나눔고딕" pitchFamily="50" charset="-127"/>
                </a:rPr>
                <a:t>Very </a:t>
              </a:r>
            </a:p>
            <a:p>
              <a:pPr eaLnBrk="1" latinLnBrk="0" hangingPunct="1">
                <a:spcBef>
                  <a:spcPts val="0"/>
                </a:spcBef>
              </a:pPr>
              <a:r>
                <a:rPr lang="en-US" altLang="ko-KR" sz="1000" dirty="0" smtClean="0">
                  <a:latin typeface="나눔고딕" pitchFamily="50" charset="-127"/>
                  <a:ea typeface="나눔고딕" pitchFamily="50" charset="-127"/>
                </a:rPr>
                <a:t>Mild</a:t>
              </a:r>
            </a:p>
            <a:p>
              <a:pPr eaLnBrk="1" latinLnBrk="0" hangingPunct="1">
                <a:spcBef>
                  <a:spcPts val="0"/>
                </a:spcBef>
              </a:pPr>
              <a:r>
                <a:rPr lang="en-US" altLang="ko-KR" sz="1000" dirty="0" smtClean="0">
                  <a:latin typeface="나눔고딕" pitchFamily="50" charset="-127"/>
                  <a:ea typeface="나눔고딕" pitchFamily="50" charset="-127"/>
                </a:rPr>
                <a:t>Dementia</a:t>
              </a:r>
            </a:p>
            <a:p>
              <a:pPr eaLnBrk="1" latinLnBrk="0" hangingPunct="1">
                <a:spcBef>
                  <a:spcPts val="0"/>
                </a:spcBef>
              </a:pPr>
              <a:r>
                <a:rPr lang="en-US" altLang="ko-KR" sz="1000" dirty="0" smtClean="0">
                  <a:latin typeface="나눔고딕" pitchFamily="50" charset="-127"/>
                  <a:ea typeface="나눔고딕" pitchFamily="50" charset="-127"/>
                </a:rPr>
                <a:t>35.8</a:t>
              </a:r>
              <a:endParaRPr lang="en-US" altLang="ko-KR" sz="1000" dirty="0"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87" name="그룹 86"/>
          <p:cNvGrpSpPr/>
          <p:nvPr/>
        </p:nvGrpSpPr>
        <p:grpSpPr>
          <a:xfrm>
            <a:off x="7183636" y="3762969"/>
            <a:ext cx="1694771" cy="2531065"/>
            <a:chOff x="5903072" y="3922123"/>
            <a:chExt cx="1836002" cy="2531065"/>
          </a:xfrm>
        </p:grpSpPr>
        <p:graphicFrame>
          <p:nvGraphicFramePr>
            <p:cNvPr id="80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432697924"/>
                </p:ext>
              </p:extLst>
            </p:nvPr>
          </p:nvGraphicFramePr>
          <p:xfrm>
            <a:off x="5961112" y="4600294"/>
            <a:ext cx="1728000" cy="15854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81" name="Text Box 725"/>
            <p:cNvSpPr txBox="1">
              <a:spLocks noChangeArrowheads="1"/>
            </p:cNvSpPr>
            <p:nvPr/>
          </p:nvSpPr>
          <p:spPr bwMode="auto">
            <a:xfrm>
              <a:off x="6924791" y="4804930"/>
              <a:ext cx="309113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ko-KR" altLang="en-US" sz="1050" b="1" dirty="0" smtClean="0">
                  <a:latin typeface="나눔고딕" pitchFamily="50" charset="-127"/>
                  <a:ea typeface="나눔고딕" pitchFamily="50" charset="-127"/>
                </a:rPr>
                <a:t>있음</a:t>
              </a:r>
              <a:endParaRPr lang="en-US" altLang="ko-KR" sz="1050" b="1" dirty="0" smtClean="0"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latin typeface="나눔고딕" pitchFamily="50" charset="-127"/>
                  <a:ea typeface="나눔고딕" pitchFamily="50" charset="-127"/>
                </a:rPr>
                <a:t>17.1</a:t>
              </a:r>
              <a:endParaRPr lang="en-US" altLang="ko-KR" sz="1050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82" name="Text Box 689"/>
            <p:cNvSpPr txBox="1">
              <a:spLocks noChangeArrowheads="1"/>
            </p:cNvSpPr>
            <p:nvPr/>
          </p:nvSpPr>
          <p:spPr bwMode="auto">
            <a:xfrm>
              <a:off x="6266591" y="5416998"/>
              <a:ext cx="309113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defTabSz="957263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latinLnBrk="0" hangingPunct="1">
                <a:spcBef>
                  <a:spcPts val="0"/>
                </a:spcBef>
              </a:pPr>
              <a:r>
                <a:rPr lang="ko-KR" altLang="en-US" sz="105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없음</a:t>
              </a:r>
              <a:endParaRPr lang="en-US" altLang="ko-KR" sz="105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ctr" eaLnBrk="1" latinLnBrk="0" hangingPunct="1">
                <a:spcBef>
                  <a:spcPts val="0"/>
                </a:spcBef>
              </a:pPr>
              <a:r>
                <a:rPr lang="en-US" altLang="ko-KR" sz="1050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82.9</a:t>
              </a:r>
              <a:endParaRPr lang="en-US" altLang="ko-KR" sz="105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grpSp>
          <p:nvGrpSpPr>
            <p:cNvPr id="83" name="그룹 82"/>
            <p:cNvGrpSpPr/>
            <p:nvPr/>
          </p:nvGrpSpPr>
          <p:grpSpPr>
            <a:xfrm>
              <a:off x="5903072" y="3922123"/>
              <a:ext cx="1836002" cy="2531065"/>
              <a:chOff x="272478" y="1113727"/>
              <a:chExt cx="2232002" cy="2531065"/>
            </a:xfrm>
          </p:grpSpPr>
          <p:sp>
            <p:nvSpPr>
              <p:cNvPr id="84" name="Rectangle 15"/>
              <p:cNvSpPr>
                <a:spLocks noChangeArrowheads="1"/>
              </p:cNvSpPr>
              <p:nvPr/>
            </p:nvSpPr>
            <p:spPr bwMode="gray">
              <a:xfrm>
                <a:off x="272478" y="1113727"/>
                <a:ext cx="2232001" cy="288000"/>
              </a:xfrm>
              <a:prstGeom prst="round2SameRect">
                <a:avLst/>
              </a:prstGeom>
              <a:gradFill flip="none" rotWithShape="1">
                <a:gsLst>
                  <a:gs pos="0">
                    <a:schemeClr val="tx2">
                      <a:lumMod val="75000"/>
                    </a:schemeClr>
                  </a:gs>
                  <a:gs pos="73000">
                    <a:srgbClr val="5286C6"/>
                  </a:gs>
                  <a:gs pos="100000">
                    <a:srgbClr val="87B3E9"/>
                  </a:gs>
                </a:gsLst>
                <a:lin ang="18900000" scaled="1"/>
                <a:tileRect/>
              </a:gradFill>
              <a:ln w="9525" algn="ctr">
                <a:noFill/>
                <a:miter lim="800000"/>
                <a:headEnd/>
                <a:tailEnd/>
              </a:ln>
              <a:effectLst/>
              <a:scene3d>
                <a:camera prst="legacyObliqueBottom"/>
                <a:lightRig rig="legacyFlat3" dir="b"/>
              </a:scene3d>
              <a:sp3d extrusionH="114300" prstMaterial="legacyMatte">
                <a:bevelT/>
                <a:bevelB w="13500" h="13500" prst="angle"/>
              </a:sp3d>
            </p:spPr>
            <p:txBody>
              <a:bodyPr vert="horz" wrap="none" lIns="0" tIns="72000" rIns="0" bIns="0" numCol="1" anchor="ctr" anchorCtr="0" compatLnSpc="1">
                <a:prstTxWarp prst="textNoShape">
                  <a:avLst/>
                </a:prstTxWarp>
                <a:flatTx/>
              </a:bodyPr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400" b="1" dirty="0" err="1" smtClean="0">
                    <a:solidFill>
                      <a:srgbClr val="FFFFFF"/>
                    </a:solidFill>
                    <a:latin typeface="나눔고딕" pitchFamily="50" charset="-127"/>
                    <a:ea typeface="나눔고딕" pitchFamily="50" charset="-127"/>
                  </a:rPr>
                  <a:t>뇌졸증</a:t>
                </a:r>
                <a:r>
                  <a:rPr lang="en-US" altLang="ko-KR" sz="1400" b="1" dirty="0" smtClean="0">
                    <a:solidFill>
                      <a:srgbClr val="FFFFFF"/>
                    </a:solidFill>
                    <a:latin typeface="나눔고딕" pitchFamily="50" charset="-127"/>
                    <a:ea typeface="나눔고딕" pitchFamily="50" charset="-127"/>
                  </a:rPr>
                  <a:t>(</a:t>
                </a:r>
                <a:r>
                  <a:rPr lang="ko-KR" altLang="en-US" sz="1400" b="1" dirty="0" smtClean="0">
                    <a:solidFill>
                      <a:srgbClr val="FFFFFF"/>
                    </a:solidFill>
                    <a:latin typeface="나눔고딕" pitchFamily="50" charset="-127"/>
                    <a:ea typeface="나눔고딕" pitchFamily="50" charset="-127"/>
                  </a:rPr>
                  <a:t>중풍</a:t>
                </a:r>
                <a:r>
                  <a:rPr lang="en-US" altLang="ko-KR" sz="1400" b="1" dirty="0" smtClean="0">
                    <a:solidFill>
                      <a:srgbClr val="FFFFFF"/>
                    </a:solidFill>
                    <a:latin typeface="나눔고딕" pitchFamily="50" charset="-127"/>
                    <a:ea typeface="나눔고딕" pitchFamily="50" charset="-127"/>
                  </a:rPr>
                  <a:t>) </a:t>
                </a:r>
                <a:r>
                  <a:rPr lang="ko-KR" altLang="en-US" sz="1400" b="1" dirty="0" smtClean="0">
                    <a:solidFill>
                      <a:srgbClr val="FFFFFF"/>
                    </a:solidFill>
                    <a:latin typeface="나눔고딕" pitchFamily="50" charset="-127"/>
                    <a:ea typeface="나눔고딕" pitchFamily="50" charset="-127"/>
                  </a:rPr>
                  <a:t>가족력</a:t>
                </a:r>
                <a:endParaRPr lang="en-US" altLang="ko-KR" sz="1400" b="1" dirty="0" smtClean="0">
                  <a:solidFill>
                    <a:srgbClr val="FFFFFF"/>
                  </a:solidFill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85" name="양쪽 모서리가 둥근 사각형 84"/>
              <p:cNvSpPr/>
              <p:nvPr/>
            </p:nvSpPr>
            <p:spPr>
              <a:xfrm flipV="1">
                <a:off x="272480" y="1556792"/>
                <a:ext cx="2232000" cy="2088000"/>
              </a:xfrm>
              <a:prstGeom prst="round2SameRect">
                <a:avLst>
                  <a:gd name="adj1" fmla="val 2680"/>
                  <a:gd name="adj2" fmla="val 0"/>
                </a:avLst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sp>
          <p:nvSpPr>
            <p:cNvPr id="86" name="TextBox 85"/>
            <p:cNvSpPr txBox="1"/>
            <p:nvPr/>
          </p:nvSpPr>
          <p:spPr>
            <a:xfrm>
              <a:off x="6161124" y="6185165"/>
              <a:ext cx="157463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0" dirty="0" smtClean="0">
                  <a:latin typeface="나눔고딕" pitchFamily="50" charset="-127"/>
                  <a:ea typeface="나눔고딕" pitchFamily="50" charset="-127"/>
                </a:rPr>
                <a:t>* </a:t>
              </a:r>
              <a:r>
                <a:rPr lang="ko-KR" altLang="en-US" sz="900" b="0" dirty="0" smtClean="0">
                  <a:latin typeface="나눔고딕" pitchFamily="50" charset="-127"/>
                  <a:ea typeface="나눔고딕" pitchFamily="50" charset="-127"/>
                </a:rPr>
                <a:t>무응답 </a:t>
              </a:r>
              <a:r>
                <a:rPr lang="en-US" altLang="ko-KR" sz="900" b="0" dirty="0" smtClean="0">
                  <a:latin typeface="나눔고딕" pitchFamily="50" charset="-127"/>
                  <a:ea typeface="나눔고딕" pitchFamily="50" charset="-127"/>
                </a:rPr>
                <a:t>2,388</a:t>
              </a:r>
              <a:r>
                <a:rPr lang="ko-KR" altLang="en-US" sz="900" b="0" dirty="0" smtClean="0">
                  <a:latin typeface="나눔고딕" pitchFamily="50" charset="-127"/>
                  <a:ea typeface="나눔고딕" pitchFamily="50" charset="-127"/>
                </a:rPr>
                <a:t>명 제외</a:t>
              </a:r>
              <a:endParaRPr lang="ko-KR" altLang="en-US" sz="900" b="0" dirty="0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72" name="TextBox 4"/>
          <p:cNvSpPr txBox="1">
            <a:spLocks noChangeArrowheads="1"/>
          </p:cNvSpPr>
          <p:nvPr/>
        </p:nvSpPr>
        <p:spPr bwMode="auto">
          <a:xfrm>
            <a:off x="413238" y="112714"/>
            <a:ext cx="20794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1pPr>
            <a:lvl2pPr marL="742950" indent="-285750" eaLnBrk="0" hangingPunct="0"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2pPr>
            <a:lvl3pPr marL="1143000" indent="-228600" eaLnBrk="0" hangingPunct="0"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3pPr>
            <a:lvl4pPr marL="1600200" indent="-228600" eaLnBrk="0" hangingPunct="0"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4pPr>
            <a:lvl5pPr marL="2057400" indent="-228600" eaLnBrk="0" hangingPunct="0"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0" lang="en-US" altLang="ko-KR" sz="2400" dirty="0" smtClean="0">
                <a:solidFill>
                  <a:prstClr val="black"/>
                </a:solidFill>
                <a:latin typeface="나눔명조 ExtraBold" pitchFamily="18" charset="-127"/>
                <a:ea typeface="나눔명조 ExtraBold" pitchFamily="18" charset="-127"/>
              </a:rPr>
              <a:t>2. 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나눔명조 ExtraBold" pitchFamily="18" charset="-127"/>
                <a:ea typeface="나눔명조 ExtraBold" pitchFamily="18" charset="-127"/>
              </a:rPr>
              <a:t>응답자 특성</a:t>
            </a:r>
            <a:endParaRPr kumimoji="0" lang="ko-KR" altLang="en-US" sz="2400" dirty="0">
              <a:solidFill>
                <a:prstClr val="black"/>
              </a:solidFill>
              <a:latin typeface="나눔명조 ExtraBold" pitchFamily="18" charset="-127"/>
              <a:ea typeface="나눔명조 ExtraBol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491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양쪽 모서리가 둥근 사각형 20"/>
          <p:cNvSpPr/>
          <p:nvPr/>
        </p:nvSpPr>
        <p:spPr>
          <a:xfrm flipV="1">
            <a:off x="252046" y="2268233"/>
            <a:ext cx="8639909" cy="4176000"/>
          </a:xfrm>
          <a:prstGeom prst="round2SameRect">
            <a:avLst>
              <a:gd name="adj1" fmla="val 2680"/>
              <a:gd name="adj2" fmla="val 0"/>
            </a:avLst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91309" y="2014278"/>
            <a:ext cx="1978106" cy="226591"/>
          </a:xfrm>
          <a:prstGeom prst="rect">
            <a:avLst/>
          </a:prstGeom>
          <a:noFill/>
        </p:spPr>
        <p:txBody>
          <a:bodyPr wrap="none" lIns="0" tIns="36000" rIns="0" bIns="36000" rtlCol="0" anchor="ctr" anchorCtr="0">
            <a:spAutoFit/>
          </a:bodyPr>
          <a:lstStyle/>
          <a:p>
            <a:pPr algn="r"/>
            <a:r>
              <a:rPr lang="en-US" altLang="ko-KR" sz="1000" b="0" dirty="0" smtClean="0">
                <a:latin typeface="나눔고딕" pitchFamily="50" charset="-127"/>
                <a:ea typeface="나눔고딕" pitchFamily="50" charset="-127"/>
              </a:rPr>
              <a:t>(Base: </a:t>
            </a:r>
            <a:r>
              <a:rPr lang="ko-KR" altLang="en-US" sz="1000" b="0" dirty="0" smtClean="0">
                <a:latin typeface="나눔고딕" pitchFamily="50" charset="-127"/>
                <a:ea typeface="나눔고딕" pitchFamily="50" charset="-127"/>
              </a:rPr>
              <a:t>전체</a:t>
            </a:r>
            <a:r>
              <a:rPr lang="en-US" altLang="ko-KR" sz="1000" b="0" dirty="0" smtClean="0">
                <a:latin typeface="나눔고딕" pitchFamily="50" charset="-127"/>
                <a:ea typeface="나눔고딕" pitchFamily="50" charset="-127"/>
              </a:rPr>
              <a:t>, N=7,639, Unit: %/</a:t>
            </a:r>
            <a:r>
              <a:rPr lang="ko-KR" altLang="en-US" sz="1000" b="0" dirty="0" smtClean="0">
                <a:latin typeface="나눔고딕" pitchFamily="50" charset="-127"/>
                <a:ea typeface="나눔고딕" pitchFamily="50" charset="-127"/>
              </a:rPr>
              <a:t>점</a:t>
            </a:r>
            <a:r>
              <a:rPr lang="en-US" altLang="ko-KR" sz="1000" b="0" dirty="0" smtClean="0"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1000" b="0" dirty="0">
              <a:latin typeface="나눔고딕" pitchFamily="50" charset="-127"/>
              <a:ea typeface="나눔고딕" pitchFamily="50" charset="-127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37854763"/>
              </p:ext>
            </p:extLst>
          </p:nvPr>
        </p:nvGraphicFramePr>
        <p:xfrm>
          <a:off x="1381479" y="5517232"/>
          <a:ext cx="7398405" cy="8382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</a:tblGrid>
              <a:tr h="31400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전화</a:t>
                      </a:r>
                      <a:r>
                        <a:rPr lang="en-US" altLang="ko-KR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/>
                      </a:r>
                      <a:br>
                        <a:rPr lang="en-US" altLang="ko-KR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</a:br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사용</a:t>
                      </a:r>
                      <a:endParaRPr lang="ko-KR" altLang="en-US" sz="1100" b="1" i="0" u="none" strike="noStrike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3231" marR="33231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물건</a:t>
                      </a:r>
                      <a:r>
                        <a:rPr lang="en-US" altLang="ko-KR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/>
                      </a:r>
                      <a:br>
                        <a:rPr lang="en-US" altLang="ko-KR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</a:br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사기</a:t>
                      </a:r>
                      <a:endParaRPr lang="ko-KR" altLang="en-US" sz="1100" b="1" i="0" u="none" strike="noStrike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3231" marR="33231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음식</a:t>
                      </a:r>
                      <a:r>
                        <a:rPr lang="en-US" altLang="ko-KR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/>
                      </a:r>
                      <a:br>
                        <a:rPr lang="en-US" altLang="ko-KR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</a:br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준비</a:t>
                      </a:r>
                      <a:endParaRPr lang="ko-KR" altLang="en-US" sz="1100" b="1" i="0" u="none" strike="noStrike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3231" marR="33231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집안일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하기</a:t>
                      </a:r>
                      <a:endParaRPr lang="ko-KR" altLang="en-US" sz="1100" b="1" i="0" u="none" strike="noStrike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3231" marR="33231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대중</a:t>
                      </a:r>
                      <a:r>
                        <a:rPr lang="en-US" altLang="ko-KR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/>
                      </a:r>
                      <a:br>
                        <a:rPr lang="en-US" altLang="ko-KR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</a:br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교통</a:t>
                      </a:r>
                      <a:r>
                        <a:rPr lang="en-US" altLang="ko-KR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/>
                      </a:r>
                      <a:br>
                        <a:rPr lang="en-US" altLang="ko-KR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</a:br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이용</a:t>
                      </a:r>
                      <a:endParaRPr lang="ko-KR" altLang="en-US" sz="1100" b="1" i="0" u="none" strike="noStrike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3231" marR="33231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근거리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외출</a:t>
                      </a:r>
                      <a:endParaRPr lang="ko-KR" altLang="en-US" sz="1100" b="1" i="0" u="none" strike="noStrike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3231" marR="33231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약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챙겨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먹기</a:t>
                      </a:r>
                      <a:endParaRPr lang="ko-KR" altLang="en-US" sz="1100" b="1" i="0" u="none" strike="noStrike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3231" marR="33231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자기 돈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관리</a:t>
                      </a:r>
                      <a:endParaRPr lang="ko-KR" altLang="en-US" sz="1100" b="1" i="0" u="none" strike="noStrike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3231" marR="33231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몸단장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및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치장</a:t>
                      </a:r>
                      <a:endParaRPr lang="ko-KR" altLang="en-US" sz="1100" b="1" i="0" u="none" strike="noStrike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3231" marR="33231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가전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제품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이용</a:t>
                      </a:r>
                      <a:endParaRPr lang="ko-KR" altLang="en-US" sz="1100" b="1" i="0" u="none" strike="noStrike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3231" marR="33231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소지품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관리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하기</a:t>
                      </a:r>
                      <a:endParaRPr lang="ko-KR" altLang="en-US" sz="1100" b="1" i="0" u="none" strike="noStrike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3231" marR="33231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문단속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하기</a:t>
                      </a:r>
                      <a:endParaRPr lang="ko-KR" altLang="en-US" sz="1100" b="1" i="0" u="none" strike="noStrike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3231" marR="33231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약속과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모임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지키기</a:t>
                      </a:r>
                      <a:endParaRPr lang="ko-KR" altLang="en-US" sz="1100" b="1" i="0" u="none" strike="noStrike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3231" marR="33231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최근에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있었던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일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이야기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하기</a:t>
                      </a:r>
                      <a:endParaRPr lang="ko-KR" altLang="en-US" sz="1100" b="1" i="0" u="none" strike="noStrike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3231" marR="33231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여가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취미</a:t>
                      </a:r>
                      <a:endParaRPr lang="en-US" altLang="ko-KR" sz="1100" b="1" i="0" u="none" strike="noStrike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 smtClean="0">
                          <a:latin typeface="나눔고딕" pitchFamily="50" charset="-127"/>
                          <a:ea typeface="나눔고딕" pitchFamily="50" charset="-127"/>
                        </a:rPr>
                        <a:t>생활</a:t>
                      </a:r>
                      <a:endParaRPr lang="ko-KR" altLang="en-US" sz="1100" b="1" i="0" u="none" strike="noStrike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3231" marR="33231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99008" y="2636912"/>
            <a:ext cx="463268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r"/>
            <a:r>
              <a:rPr lang="en-US" altLang="ko-KR" sz="1000" b="1" u="sng" dirty="0" smtClean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Mean</a:t>
            </a:r>
            <a:r>
              <a:rPr lang="ko-KR" altLang="en-US" sz="1000" b="1" u="sng" dirty="0" smtClean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▶</a:t>
            </a:r>
            <a:endParaRPr lang="en-US" altLang="ko-KR" sz="1000" b="1" u="sng" dirty="0" smtClean="0">
              <a:solidFill>
                <a:srgbClr val="C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aphicFrame>
        <p:nvGraphicFramePr>
          <p:cNvPr id="19" name="차트 18"/>
          <p:cNvGraphicFramePr/>
          <p:nvPr>
            <p:extLst>
              <p:ext uri="{D42A27DB-BD31-4B8C-83A1-F6EECF244321}">
                <p14:modId xmlns:p14="http://schemas.microsoft.com/office/powerpoint/2010/main" xmlns="" val="3113071815"/>
              </p:ext>
            </p:extLst>
          </p:nvPr>
        </p:nvGraphicFramePr>
        <p:xfrm>
          <a:off x="1215320" y="3284984"/>
          <a:ext cx="7654096" cy="2268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Group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81628904"/>
              </p:ext>
            </p:extLst>
          </p:nvPr>
        </p:nvGraphicFramePr>
        <p:xfrm>
          <a:off x="1381480" y="2600909"/>
          <a:ext cx="7398405" cy="258763"/>
        </p:xfrm>
        <a:graphic>
          <a:graphicData uri="http://schemas.openxmlformats.org/drawingml/2006/table">
            <a:tbl>
              <a:tblPr/>
              <a:tblGrid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</a:tblGrid>
              <a:tr h="25876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sng" strike="noStrike" dirty="0">
                          <a:solidFill>
                            <a:srgbClr val="C00000"/>
                          </a:solidFill>
                          <a:latin typeface="나눔고딕"/>
                        </a:rPr>
                        <a:t>1.19</a:t>
                      </a:r>
                    </a:p>
                  </a:txBody>
                  <a:tcPr marL="8792" marR="8792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sng" strike="noStrike" dirty="0">
                          <a:solidFill>
                            <a:srgbClr val="C00000"/>
                          </a:solidFill>
                          <a:latin typeface="나눔고딕"/>
                        </a:rPr>
                        <a:t>1.17</a:t>
                      </a:r>
                    </a:p>
                  </a:txBody>
                  <a:tcPr marL="8792" marR="8792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sng" strike="noStrike">
                          <a:solidFill>
                            <a:srgbClr val="C00000"/>
                          </a:solidFill>
                          <a:latin typeface="나눔고딕"/>
                        </a:rPr>
                        <a:t>1.75</a:t>
                      </a:r>
                    </a:p>
                  </a:txBody>
                  <a:tcPr marL="8792" marR="8792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sng" strike="noStrike">
                          <a:solidFill>
                            <a:srgbClr val="C00000"/>
                          </a:solidFill>
                          <a:latin typeface="나눔고딕"/>
                        </a:rPr>
                        <a:t>1.53</a:t>
                      </a:r>
                    </a:p>
                  </a:txBody>
                  <a:tcPr marL="8792" marR="8792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sng" strike="noStrike">
                          <a:solidFill>
                            <a:srgbClr val="C00000"/>
                          </a:solidFill>
                          <a:latin typeface="나눔고딕"/>
                        </a:rPr>
                        <a:t>1.38</a:t>
                      </a:r>
                    </a:p>
                  </a:txBody>
                  <a:tcPr marL="8792" marR="8792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sng" strike="noStrike" dirty="0">
                          <a:solidFill>
                            <a:srgbClr val="C00000"/>
                          </a:solidFill>
                          <a:latin typeface="나눔고딕"/>
                        </a:rPr>
                        <a:t>0.95</a:t>
                      </a:r>
                    </a:p>
                  </a:txBody>
                  <a:tcPr marL="8792" marR="8792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sng" strike="noStrike">
                          <a:solidFill>
                            <a:srgbClr val="C00000"/>
                          </a:solidFill>
                          <a:latin typeface="나눔고딕"/>
                        </a:rPr>
                        <a:t>1.63</a:t>
                      </a:r>
                    </a:p>
                  </a:txBody>
                  <a:tcPr marL="8792" marR="8792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sng" strike="noStrike">
                          <a:solidFill>
                            <a:srgbClr val="C00000"/>
                          </a:solidFill>
                          <a:latin typeface="나눔고딕"/>
                        </a:rPr>
                        <a:t>1.72</a:t>
                      </a:r>
                    </a:p>
                  </a:txBody>
                  <a:tcPr marL="8792" marR="8792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sng" strike="noStrike">
                          <a:solidFill>
                            <a:srgbClr val="C00000"/>
                          </a:solidFill>
                          <a:latin typeface="나눔고딕"/>
                        </a:rPr>
                        <a:t>0.60</a:t>
                      </a:r>
                    </a:p>
                  </a:txBody>
                  <a:tcPr marL="8792" marR="8792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sng" strike="noStrike">
                          <a:solidFill>
                            <a:srgbClr val="C00000"/>
                          </a:solidFill>
                          <a:latin typeface="나눔고딕"/>
                        </a:rPr>
                        <a:t>0.96</a:t>
                      </a:r>
                    </a:p>
                  </a:txBody>
                  <a:tcPr marL="8792" marR="8792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sng" strike="noStrike">
                          <a:solidFill>
                            <a:srgbClr val="C00000"/>
                          </a:solidFill>
                          <a:latin typeface="나눔고딕"/>
                        </a:rPr>
                        <a:t>1.46</a:t>
                      </a:r>
                    </a:p>
                  </a:txBody>
                  <a:tcPr marL="8792" marR="8792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sng" strike="noStrike">
                          <a:solidFill>
                            <a:srgbClr val="C00000"/>
                          </a:solidFill>
                          <a:latin typeface="나눔고딕"/>
                        </a:rPr>
                        <a:t>0.89</a:t>
                      </a:r>
                    </a:p>
                  </a:txBody>
                  <a:tcPr marL="8792" marR="8792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sng" strike="noStrike">
                          <a:solidFill>
                            <a:srgbClr val="C00000"/>
                          </a:solidFill>
                          <a:latin typeface="나눔고딕"/>
                        </a:rPr>
                        <a:t>1.76</a:t>
                      </a:r>
                    </a:p>
                  </a:txBody>
                  <a:tcPr marL="8792" marR="8792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sng" strike="noStrike">
                          <a:solidFill>
                            <a:srgbClr val="C00000"/>
                          </a:solidFill>
                          <a:latin typeface="나눔고딕"/>
                        </a:rPr>
                        <a:t>1.66</a:t>
                      </a:r>
                    </a:p>
                  </a:txBody>
                  <a:tcPr marL="8792" marR="8792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sng" strike="noStrike" dirty="0">
                          <a:solidFill>
                            <a:srgbClr val="C00000"/>
                          </a:solidFill>
                          <a:latin typeface="나눔고딕"/>
                        </a:rPr>
                        <a:t>2.01</a:t>
                      </a:r>
                    </a:p>
                  </a:txBody>
                  <a:tcPr marL="8792" marR="8792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" name="Rectangle 110"/>
          <p:cNvSpPr>
            <a:spLocks noChangeArrowheads="1"/>
          </p:cNvSpPr>
          <p:nvPr/>
        </p:nvSpPr>
        <p:spPr bwMode="auto">
          <a:xfrm>
            <a:off x="248809" y="759592"/>
            <a:ext cx="8634046" cy="1717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66700" indent="-266700">
              <a:lnSpc>
                <a:spcPct val="110000"/>
              </a:lnSpc>
              <a:buClr>
                <a:schemeClr val="tx1"/>
              </a:buClr>
              <a:buBlip>
                <a:blip r:embed="rId4"/>
              </a:buBlip>
            </a:pP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경도치매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: </a:t>
            </a:r>
            <a:r>
              <a:rPr kumimoji="0" lang="ko-KR" altLang="en-US" sz="1600" dirty="0" smtClean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4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‘</a:t>
            </a:r>
            <a:r>
              <a:rPr lang="ko-KR" altLang="en-US" sz="16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여가</a:t>
            </a:r>
            <a:r>
              <a:rPr lang="en-US" altLang="ko-KR" sz="16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6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취미 생활</a:t>
            </a:r>
            <a:r>
              <a:rPr lang="en-US" altLang="ko-KR" sz="16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’</a:t>
            </a:r>
            <a:r>
              <a:rPr lang="ko-KR" altLang="en-US" sz="16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과 </a:t>
            </a:r>
            <a:r>
              <a:rPr lang="en-US" altLang="ko-KR" sz="16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‘</a:t>
            </a:r>
            <a:r>
              <a:rPr lang="ko-KR" altLang="en-US" sz="16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약속과 모임 지키기</a:t>
            </a:r>
            <a:r>
              <a:rPr lang="en-US" altLang="ko-KR" sz="16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’, ‘</a:t>
            </a:r>
            <a:r>
              <a:rPr lang="ko-KR" altLang="en-US" sz="16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최근에 있었던 일 이야기 하기</a:t>
            </a:r>
            <a:r>
              <a:rPr lang="en-US" altLang="ko-KR" sz="16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’, ‘</a:t>
            </a:r>
            <a:r>
              <a:rPr lang="ko-KR" altLang="en-US" sz="16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소지품관리하기</a:t>
            </a:r>
            <a:r>
              <a:rPr lang="en-US" altLang="ko-KR" sz="16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’ </a:t>
            </a:r>
            <a:endParaRPr lang="en-US" altLang="ko-KR" sz="1600" dirty="0">
              <a:latin typeface="나눔고딕" pitchFamily="50" charset="-127"/>
              <a:ea typeface="나눔고딕" pitchFamily="50" charset="-127"/>
            </a:endParaRPr>
          </a:p>
          <a:p>
            <a:pPr marL="266700" indent="-266700">
              <a:lnSpc>
                <a:spcPct val="110000"/>
              </a:lnSpc>
              <a:buClr>
                <a:schemeClr val="tx1"/>
              </a:buClr>
              <a:buBlip>
                <a:blip r:embed="rId4"/>
              </a:buBlip>
            </a:pP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중등도치매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전화사용하기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자기돈 관리하기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약 챙겨먹기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대중교통이용하기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음식 요리하기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집안일 하기</a:t>
            </a:r>
            <a:endParaRPr lang="en-US" altLang="ko-KR" sz="1600" dirty="0" smtClean="0">
              <a:latin typeface="나눔고딕" pitchFamily="50" charset="-127"/>
              <a:ea typeface="나눔고딕" pitchFamily="50" charset="-127"/>
            </a:endParaRPr>
          </a:p>
          <a:p>
            <a:pPr marL="266700" indent="-266700">
              <a:lnSpc>
                <a:spcPct val="110000"/>
              </a:lnSpc>
              <a:buClr>
                <a:schemeClr val="tx1"/>
              </a:buClr>
              <a:buBlip>
                <a:blip r:embed="rId4"/>
              </a:buBlip>
            </a:pPr>
            <a:r>
              <a:rPr kumimoji="0" lang="ko-KR" altLang="en-US" sz="1600" dirty="0" smtClean="0">
                <a:latin typeface="나눔고딕" pitchFamily="50" charset="-127"/>
                <a:ea typeface="나눔고딕" pitchFamily="50" charset="-127"/>
              </a:rPr>
              <a:t>중증치매</a:t>
            </a:r>
            <a:r>
              <a:rPr kumimoji="0" lang="en-US" altLang="ko-KR" sz="1600" dirty="0" smtClean="0">
                <a:latin typeface="나눔고딕" pitchFamily="50" charset="-127"/>
                <a:ea typeface="나눔고딕" pitchFamily="50" charset="-127"/>
              </a:rPr>
              <a:t>: ‘</a:t>
            </a:r>
            <a:r>
              <a:rPr kumimoji="0" lang="ko-KR" altLang="en-US" sz="1600" dirty="0" smtClean="0">
                <a:latin typeface="나눔고딕" pitchFamily="50" charset="-127"/>
                <a:ea typeface="나눔고딕" pitchFamily="50" charset="-127"/>
              </a:rPr>
              <a:t>몸단장 및 치장</a:t>
            </a:r>
            <a:r>
              <a:rPr kumimoji="0" lang="en-US" altLang="ko-KR" sz="1600" dirty="0" smtClean="0">
                <a:latin typeface="나눔고딕" pitchFamily="50" charset="-127"/>
                <a:ea typeface="나눔고딕" pitchFamily="50" charset="-127"/>
              </a:rPr>
              <a:t>’</a:t>
            </a:r>
            <a:r>
              <a:rPr kumimoji="0" lang="ko-KR" altLang="en-US" sz="1600" dirty="0" smtClean="0">
                <a:latin typeface="나눔고딕" pitchFamily="50" charset="-127"/>
                <a:ea typeface="나눔고딕" pitchFamily="50" charset="-127"/>
              </a:rPr>
              <a:t>과 </a:t>
            </a:r>
            <a:r>
              <a:rPr kumimoji="0" lang="en-US" altLang="ko-KR" sz="1600" dirty="0" smtClean="0">
                <a:latin typeface="나눔고딕" pitchFamily="50" charset="-127"/>
                <a:ea typeface="나눔고딕" pitchFamily="50" charset="-127"/>
              </a:rPr>
              <a:t>‘</a:t>
            </a:r>
            <a:r>
              <a:rPr kumimoji="0" lang="ko-KR" altLang="en-US" sz="1600" dirty="0" smtClean="0">
                <a:latin typeface="나눔고딕" pitchFamily="50" charset="-127"/>
                <a:ea typeface="나눔고딕" pitchFamily="50" charset="-127"/>
              </a:rPr>
              <a:t>문단속 하기</a:t>
            </a:r>
            <a:r>
              <a:rPr kumimoji="0" lang="en-US" altLang="ko-KR" sz="1600" dirty="0" smtClean="0">
                <a:latin typeface="나눔고딕" pitchFamily="50" charset="-127"/>
                <a:ea typeface="나눔고딕" pitchFamily="50" charset="-127"/>
              </a:rPr>
              <a:t>’, ‘</a:t>
            </a:r>
            <a:r>
              <a:rPr kumimoji="0" lang="ko-KR" altLang="en-US" sz="1600" dirty="0" smtClean="0">
                <a:latin typeface="나눔고딕" pitchFamily="50" charset="-127"/>
                <a:ea typeface="나눔고딕" pitchFamily="50" charset="-127"/>
              </a:rPr>
              <a:t>근거리 외출</a:t>
            </a:r>
            <a:r>
              <a:rPr kumimoji="0" lang="en-US" altLang="ko-KR" sz="1600" dirty="0" smtClean="0">
                <a:latin typeface="나눔고딕" pitchFamily="50" charset="-127"/>
                <a:ea typeface="나눔고딕" pitchFamily="50" charset="-127"/>
              </a:rPr>
              <a:t>’ 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의 심한 장애</a:t>
            </a:r>
            <a:endParaRPr kumimoji="0" lang="en-US" altLang="ko-KR" sz="1600" dirty="0" smtClean="0">
              <a:latin typeface="나눔고딕" pitchFamily="50" charset="-127"/>
              <a:ea typeface="나눔고딕" pitchFamily="50" charset="-127"/>
            </a:endParaRPr>
          </a:p>
          <a:p>
            <a:pPr marL="266700" indent="-266700" algn="l">
              <a:lnSpc>
                <a:spcPct val="110000"/>
              </a:lnSpc>
              <a:buClr>
                <a:schemeClr val="tx1"/>
              </a:buClr>
              <a:buBlip>
                <a:blip r:embed="rId4"/>
              </a:buBlip>
            </a:pPr>
            <a:endParaRPr kumimoji="0" lang="ko-KR" altLang="en-US" sz="16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7" name="모서리가 둥근 직사각형 36"/>
          <p:cNvSpPr/>
          <p:nvPr/>
        </p:nvSpPr>
        <p:spPr>
          <a:xfrm>
            <a:off x="364118" y="2999248"/>
            <a:ext cx="8440615" cy="285736"/>
          </a:xfrm>
          <a:prstGeom prst="roundRect">
            <a:avLst>
              <a:gd name="adj" fmla="val 50000"/>
            </a:avLst>
          </a:prstGeom>
          <a:solidFill>
            <a:sysClr val="window" lastClr="FFFFFF"/>
          </a:solidFill>
          <a:ln w="25400" cap="flat" cmpd="sng" algn="ctr">
            <a:solidFill>
              <a:srgbClr val="B3CBDF"/>
            </a:solidFill>
            <a:prstDash val="solid"/>
          </a:ln>
          <a:effectLst/>
        </p:spPr>
        <p:txBody>
          <a:bodyPr rtlCol="0" anchor="ctr"/>
          <a:lstStyle/>
          <a:p>
            <a:pPr marL="76200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100" b="1" i="1" u="none" strike="noStrike" kern="0" cap="none" spc="0" normalizeH="0" baseline="0" noProof="0" dirty="0">
              <a:ln>
                <a:noFill/>
              </a:ln>
              <a:solidFill>
                <a:srgbClr val="0099FF">
                  <a:lumMod val="50000"/>
                </a:srgbClr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8" name="모서리가 둥근 직사각형 37"/>
          <p:cNvSpPr/>
          <p:nvPr/>
        </p:nvSpPr>
        <p:spPr>
          <a:xfrm>
            <a:off x="386103" y="3023039"/>
            <a:ext cx="897231" cy="238154"/>
          </a:xfrm>
          <a:prstGeom prst="roundRect">
            <a:avLst>
              <a:gd name="adj" fmla="val 50000"/>
            </a:avLst>
          </a:prstGeom>
          <a:gradFill>
            <a:gsLst>
              <a:gs pos="20000">
                <a:srgbClr val="0099FF">
                  <a:lumMod val="50000"/>
                </a:srgbClr>
              </a:gs>
              <a:gs pos="0">
                <a:srgbClr val="0099FF"/>
              </a:gs>
              <a:gs pos="80000">
                <a:srgbClr val="0099FF">
                  <a:lumMod val="50000"/>
                </a:srgbClr>
              </a:gs>
              <a:gs pos="100000">
                <a:srgbClr val="0099FF"/>
              </a:gs>
            </a:gsLst>
            <a:lin ang="5400000" scaled="1"/>
          </a:gradFill>
          <a:ln w="25400" cap="flat" cmpd="sng" algn="ctr">
            <a:solidFill>
              <a:srgbClr val="0099FF">
                <a:lumMod val="50000"/>
                <a:alpha val="7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i="1" kern="0" dirty="0" smtClean="0">
                <a:solidFill>
                  <a:sysClr val="window" lastClr="FFFFFF"/>
                </a:solidFill>
                <a:latin typeface="나눔고딕" pitchFamily="50" charset="-127"/>
                <a:ea typeface="나눔고딕" pitchFamily="50" charset="-127"/>
              </a:rPr>
              <a:t>도움 필요 </a:t>
            </a:r>
            <a:r>
              <a:rPr kumimoji="0" lang="en-US" altLang="ko-KR" sz="10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%</a:t>
            </a:r>
            <a:endParaRPr kumimoji="0" lang="ko-KR" altLang="en-US" sz="1000" b="1" i="1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graphicFrame>
        <p:nvGraphicFramePr>
          <p:cNvPr id="40" name="Group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73412871"/>
              </p:ext>
            </p:extLst>
          </p:nvPr>
        </p:nvGraphicFramePr>
        <p:xfrm>
          <a:off x="1381480" y="3012023"/>
          <a:ext cx="7398405" cy="258763"/>
        </p:xfrm>
        <a:graphic>
          <a:graphicData uri="http://schemas.openxmlformats.org/drawingml/2006/table">
            <a:tbl>
              <a:tblPr/>
              <a:tblGrid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  <a:gridCol w="493227"/>
              </a:tblGrid>
              <a:tr h="258763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1" i="1" u="none" strike="noStrike" dirty="0" smtClean="0">
                          <a:solidFill>
                            <a:srgbClr val="336699"/>
                          </a:solidFill>
                          <a:latin typeface="나눔고딕"/>
                        </a:rPr>
                        <a:t>82.4</a:t>
                      </a:r>
                      <a:endParaRPr lang="en-US" altLang="ko-KR" sz="1100" b="1" i="1" u="none" strike="noStrike" dirty="0">
                        <a:solidFill>
                          <a:srgbClr val="336699"/>
                        </a:solidFill>
                        <a:latin typeface="나눔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1" i="1" u="none" strike="noStrike" dirty="0" smtClean="0">
                          <a:solidFill>
                            <a:srgbClr val="336699"/>
                          </a:solidFill>
                          <a:latin typeface="나눔고딕"/>
                        </a:rPr>
                        <a:t>64.3</a:t>
                      </a:r>
                      <a:endParaRPr lang="en-US" altLang="ko-KR" sz="1100" b="1" i="1" u="none" strike="noStrike" dirty="0">
                        <a:solidFill>
                          <a:srgbClr val="336699"/>
                        </a:solidFill>
                        <a:latin typeface="나눔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1" i="1" u="none" strike="noStrike" dirty="0" smtClean="0">
                          <a:solidFill>
                            <a:srgbClr val="336699"/>
                          </a:solidFill>
                          <a:latin typeface="나눔고딕"/>
                        </a:rPr>
                        <a:t>79.6</a:t>
                      </a:r>
                      <a:endParaRPr lang="en-US" altLang="ko-KR" sz="1100" b="1" i="1" u="none" strike="noStrike" dirty="0">
                        <a:solidFill>
                          <a:srgbClr val="336699"/>
                        </a:solidFill>
                        <a:latin typeface="나눔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1" i="1" u="none" strike="noStrike" dirty="0" smtClean="0">
                          <a:solidFill>
                            <a:srgbClr val="336699"/>
                          </a:solidFill>
                          <a:latin typeface="나눔고딕"/>
                        </a:rPr>
                        <a:t>74.4</a:t>
                      </a:r>
                      <a:endParaRPr lang="en-US" altLang="ko-KR" sz="1100" b="1" i="1" u="none" strike="noStrike" dirty="0">
                        <a:solidFill>
                          <a:srgbClr val="336699"/>
                        </a:solidFill>
                        <a:latin typeface="나눔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1" i="1" u="none" strike="noStrike" dirty="0" smtClean="0">
                          <a:solidFill>
                            <a:srgbClr val="336699"/>
                          </a:solidFill>
                          <a:latin typeface="나눔고딕"/>
                        </a:rPr>
                        <a:t>73.6</a:t>
                      </a:r>
                      <a:endParaRPr lang="en-US" altLang="ko-KR" sz="1100" b="1" i="1" u="none" strike="noStrike" dirty="0">
                        <a:solidFill>
                          <a:srgbClr val="336699"/>
                        </a:solidFill>
                        <a:latin typeface="나눔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1" i="1" u="none" strike="noStrike" dirty="0" smtClean="0">
                          <a:solidFill>
                            <a:srgbClr val="336699"/>
                          </a:solidFill>
                          <a:latin typeface="나눔고딕"/>
                        </a:rPr>
                        <a:t>54.8</a:t>
                      </a:r>
                      <a:endParaRPr lang="en-US" altLang="ko-KR" sz="1100" b="1" i="1" u="none" strike="noStrike" dirty="0">
                        <a:solidFill>
                          <a:srgbClr val="336699"/>
                        </a:solidFill>
                        <a:latin typeface="나눔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1" i="1" u="none" strike="noStrike" dirty="0" smtClean="0">
                          <a:solidFill>
                            <a:srgbClr val="336699"/>
                          </a:solidFill>
                          <a:latin typeface="나눔고딕"/>
                        </a:rPr>
                        <a:t>74.1</a:t>
                      </a:r>
                      <a:endParaRPr lang="en-US" altLang="ko-KR" sz="1100" b="1" i="1" u="none" strike="noStrike" dirty="0">
                        <a:solidFill>
                          <a:srgbClr val="336699"/>
                        </a:solidFill>
                        <a:latin typeface="나눔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1" i="1" u="none" strike="noStrike" dirty="0" smtClean="0">
                          <a:solidFill>
                            <a:srgbClr val="336699"/>
                          </a:solidFill>
                          <a:latin typeface="나눔고딕"/>
                        </a:rPr>
                        <a:t>81.2</a:t>
                      </a:r>
                      <a:endParaRPr lang="en-US" altLang="ko-KR" sz="1100" b="1" i="1" u="none" strike="noStrike" dirty="0">
                        <a:solidFill>
                          <a:srgbClr val="336699"/>
                        </a:solidFill>
                        <a:latin typeface="나눔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1" i="1" u="none" strike="noStrike" dirty="0" smtClean="0">
                          <a:solidFill>
                            <a:srgbClr val="336699"/>
                          </a:solidFill>
                          <a:latin typeface="나눔고딕"/>
                        </a:rPr>
                        <a:t>35.1</a:t>
                      </a:r>
                      <a:endParaRPr lang="en-US" altLang="ko-KR" sz="1100" b="1" i="1" u="none" strike="noStrike" dirty="0">
                        <a:solidFill>
                          <a:srgbClr val="336699"/>
                        </a:solidFill>
                        <a:latin typeface="나눔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1" i="1" u="none" strike="noStrike" dirty="0" smtClean="0">
                          <a:solidFill>
                            <a:srgbClr val="336699"/>
                          </a:solidFill>
                          <a:latin typeface="나눔고딕"/>
                        </a:rPr>
                        <a:t>55.2</a:t>
                      </a:r>
                      <a:endParaRPr lang="en-US" altLang="ko-KR" sz="1100" b="1" i="1" u="none" strike="noStrike" dirty="0">
                        <a:solidFill>
                          <a:srgbClr val="336699"/>
                        </a:solidFill>
                        <a:latin typeface="나눔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1" i="1" u="none" strike="noStrike" dirty="0" smtClean="0">
                          <a:solidFill>
                            <a:srgbClr val="336699"/>
                          </a:solidFill>
                          <a:latin typeface="나눔고딕"/>
                        </a:rPr>
                        <a:t>82.1</a:t>
                      </a:r>
                      <a:endParaRPr lang="en-US" altLang="ko-KR" sz="1100" b="1" i="1" u="none" strike="noStrike" dirty="0">
                        <a:solidFill>
                          <a:srgbClr val="336699"/>
                        </a:solidFill>
                        <a:latin typeface="나눔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1" i="1" u="none" strike="noStrike" dirty="0" smtClean="0">
                          <a:solidFill>
                            <a:srgbClr val="336699"/>
                          </a:solidFill>
                          <a:latin typeface="나눔고딕"/>
                        </a:rPr>
                        <a:t>47.0</a:t>
                      </a:r>
                      <a:endParaRPr lang="en-US" altLang="ko-KR" sz="1100" b="1" i="1" u="none" strike="noStrike" dirty="0">
                        <a:solidFill>
                          <a:srgbClr val="336699"/>
                        </a:solidFill>
                        <a:latin typeface="나눔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1" i="1" u="none" strike="noStrike" dirty="0">
                          <a:solidFill>
                            <a:srgbClr val="336699"/>
                          </a:solidFill>
                          <a:latin typeface="나눔고딕"/>
                        </a:rPr>
                        <a:t>86.2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1" i="1" u="none" strike="noStrike" dirty="0">
                          <a:solidFill>
                            <a:srgbClr val="336699"/>
                          </a:solidFill>
                          <a:latin typeface="나눔고딕"/>
                        </a:rPr>
                        <a:t>85.1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1" i="1" u="none" strike="noStrike" dirty="0">
                          <a:solidFill>
                            <a:srgbClr val="336699"/>
                          </a:solidFill>
                          <a:latin typeface="나눔고딕"/>
                        </a:rPr>
                        <a:t>86.3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84754" y="4527800"/>
            <a:ext cx="123240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6213" indent="-176213" algn="l">
              <a:lnSpc>
                <a:spcPts val="1800"/>
              </a:lnSpc>
              <a:spcBef>
                <a:spcPts val="0"/>
              </a:spcBef>
            </a:pPr>
            <a:r>
              <a:rPr lang="ko-KR" altLang="en-US" sz="900" dirty="0" smtClean="0">
                <a:solidFill>
                  <a:srgbClr val="376092"/>
                </a:solidFill>
                <a:latin typeface="나눔고딕" pitchFamily="50" charset="-127"/>
                <a:ea typeface="나눔고딕" pitchFamily="50" charset="-127"/>
              </a:rPr>
              <a:t>■</a:t>
            </a:r>
            <a:r>
              <a:rPr lang="ko-KR" altLang="en-US" sz="900" dirty="0" smtClean="0">
                <a:latin typeface="나눔고딕" pitchFamily="50" charset="-127"/>
                <a:ea typeface="나눔고딕" pitchFamily="50" charset="-127"/>
              </a:rPr>
              <a:t> 전혀 못함</a:t>
            </a:r>
            <a:r>
              <a:rPr lang="en-US" altLang="ko-KR" sz="900" dirty="0" smtClean="0">
                <a:latin typeface="나눔고딕" pitchFamily="50" charset="-127"/>
                <a:ea typeface="나눔고딕" pitchFamily="50" charset="-127"/>
              </a:rPr>
              <a:t>(3</a:t>
            </a:r>
            <a:r>
              <a:rPr lang="ko-KR" altLang="en-US" sz="900" dirty="0" smtClean="0">
                <a:latin typeface="나눔고딕" pitchFamily="50" charset="-127"/>
                <a:ea typeface="나눔고딕" pitchFamily="50" charset="-127"/>
              </a:rPr>
              <a:t>점</a:t>
            </a:r>
            <a:r>
              <a:rPr lang="en-US" altLang="ko-KR" sz="900" dirty="0" smtClean="0"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 marL="176213" indent="-176213" algn="l">
              <a:lnSpc>
                <a:spcPts val="1800"/>
              </a:lnSpc>
              <a:spcBef>
                <a:spcPts val="0"/>
              </a:spcBef>
            </a:pPr>
            <a:r>
              <a:rPr lang="ko-KR" altLang="en-US" sz="900" dirty="0" smtClean="0">
                <a:solidFill>
                  <a:srgbClr val="99CCFF"/>
                </a:solidFill>
                <a:latin typeface="나눔고딕" pitchFamily="50" charset="-127"/>
                <a:ea typeface="나눔고딕" pitchFamily="50" charset="-127"/>
              </a:rPr>
              <a:t>■</a:t>
            </a:r>
            <a:r>
              <a:rPr lang="ko-KR" altLang="en-US" sz="900" dirty="0" smtClean="0">
                <a:latin typeface="나눔고딕" pitchFamily="50" charset="-127"/>
                <a:ea typeface="나눔고딕" pitchFamily="50" charset="-127"/>
              </a:rPr>
              <a:t> 도움 필요</a:t>
            </a:r>
            <a:r>
              <a:rPr lang="en-US" altLang="ko-KR" sz="900" dirty="0" smtClean="0">
                <a:latin typeface="나눔고딕" pitchFamily="50" charset="-127"/>
                <a:ea typeface="나눔고딕" pitchFamily="50" charset="-127"/>
              </a:rPr>
              <a:t>(2</a:t>
            </a:r>
            <a:r>
              <a:rPr lang="ko-KR" altLang="en-US" sz="900" dirty="0" smtClean="0">
                <a:latin typeface="나눔고딕" pitchFamily="50" charset="-127"/>
                <a:ea typeface="나눔고딕" pitchFamily="50" charset="-127"/>
              </a:rPr>
              <a:t>점</a:t>
            </a:r>
            <a:r>
              <a:rPr lang="en-US" altLang="ko-KR" sz="900" dirty="0" smtClean="0"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 marL="176213" indent="-176213" algn="l">
              <a:lnSpc>
                <a:spcPts val="1800"/>
              </a:lnSpc>
              <a:spcBef>
                <a:spcPts val="0"/>
              </a:spcBef>
            </a:pPr>
            <a:r>
              <a:rPr lang="ko-KR" altLang="en-US" sz="900" dirty="0" smtClean="0">
                <a:solidFill>
                  <a:schemeClr val="bg1">
                    <a:lumMod val="85000"/>
                  </a:schemeClr>
                </a:solidFill>
                <a:latin typeface="나눔고딕" pitchFamily="50" charset="-127"/>
                <a:ea typeface="나눔고딕" pitchFamily="50" charset="-127"/>
              </a:rPr>
              <a:t>■</a:t>
            </a:r>
            <a:r>
              <a:rPr lang="ko-KR" altLang="en-US" sz="900" dirty="0" smtClean="0">
                <a:latin typeface="나눔고딕" pitchFamily="50" charset="-127"/>
                <a:ea typeface="나눔고딕" pitchFamily="50" charset="-127"/>
              </a:rPr>
              <a:t> 약간 도움 필요</a:t>
            </a:r>
            <a:r>
              <a:rPr lang="en-US" altLang="ko-KR" sz="900" dirty="0" smtClean="0">
                <a:latin typeface="나눔고딕" pitchFamily="50" charset="-127"/>
                <a:ea typeface="나눔고딕" pitchFamily="50" charset="-127"/>
              </a:rPr>
              <a:t>(1</a:t>
            </a:r>
            <a:r>
              <a:rPr lang="ko-KR" altLang="en-US" sz="900" dirty="0" smtClean="0">
                <a:latin typeface="나눔고딕" pitchFamily="50" charset="-127"/>
                <a:ea typeface="나눔고딕" pitchFamily="50" charset="-127"/>
              </a:rPr>
              <a:t>점</a:t>
            </a:r>
            <a:r>
              <a:rPr lang="en-US" altLang="ko-KR" sz="900" dirty="0" smtClean="0"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 marL="176213" indent="-176213" algn="l">
              <a:lnSpc>
                <a:spcPts val="1800"/>
              </a:lnSpc>
              <a:spcBef>
                <a:spcPts val="0"/>
              </a:spcBef>
            </a:pPr>
            <a:r>
              <a:rPr lang="ko-KR" altLang="en-US" sz="900" dirty="0" smtClean="0">
                <a:solidFill>
                  <a:srgbClr val="FFC000"/>
                </a:solidFill>
                <a:latin typeface="나눔고딕" pitchFamily="50" charset="-127"/>
                <a:ea typeface="나눔고딕" pitchFamily="50" charset="-127"/>
              </a:rPr>
              <a:t>■</a:t>
            </a:r>
            <a:r>
              <a:rPr lang="ko-KR" altLang="en-US" sz="900" dirty="0" smtClean="0">
                <a:latin typeface="나눔고딕" pitchFamily="50" charset="-127"/>
                <a:ea typeface="나눔고딕" pitchFamily="50" charset="-127"/>
              </a:rPr>
              <a:t> 혼자 다함</a:t>
            </a:r>
            <a:r>
              <a:rPr lang="en-US" altLang="ko-KR" sz="900" dirty="0" smtClean="0">
                <a:latin typeface="나눔고딕" pitchFamily="50" charset="-127"/>
                <a:ea typeface="나눔고딕" pitchFamily="50" charset="-127"/>
              </a:rPr>
              <a:t>(0</a:t>
            </a:r>
            <a:r>
              <a:rPr lang="ko-KR" altLang="en-US" sz="900" dirty="0" smtClean="0">
                <a:latin typeface="나눔고딕" pitchFamily="50" charset="-127"/>
                <a:ea typeface="나눔고딕" pitchFamily="50" charset="-127"/>
              </a:rPr>
              <a:t>점</a:t>
            </a:r>
            <a:r>
              <a:rPr lang="en-US" altLang="ko-KR" sz="900" dirty="0" smtClean="0">
                <a:latin typeface="나눔고딕" pitchFamily="50" charset="-127"/>
                <a:ea typeface="나눔고딕" pitchFamily="50" charset="-127"/>
              </a:rPr>
              <a:t>)</a:t>
            </a:r>
          </a:p>
        </p:txBody>
      </p:sp>
      <p:sp>
        <p:nvSpPr>
          <p:cNvPr id="16" name="TextBox 4"/>
          <p:cNvSpPr txBox="1">
            <a:spLocks noChangeArrowheads="1"/>
          </p:cNvSpPr>
          <p:nvPr/>
        </p:nvSpPr>
        <p:spPr bwMode="auto">
          <a:xfrm>
            <a:off x="413238" y="116632"/>
            <a:ext cx="82632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1pPr>
            <a:lvl2pPr marL="742950" indent="-285750" eaLnBrk="0" hangingPunct="0"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2pPr>
            <a:lvl3pPr marL="1143000" indent="-228600" eaLnBrk="0" hangingPunct="0"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3pPr>
            <a:lvl4pPr marL="1600200" indent="-228600" eaLnBrk="0" hangingPunct="0"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4pPr>
            <a:lvl5pPr marL="2057400" indent="-228600" eaLnBrk="0" hangingPunct="0"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Arial" charset="0"/>
                <a:ea typeface="굴림" charset="-127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0" lang="ko-KR" altLang="en-US" sz="2400" dirty="0" smtClean="0">
                <a:solidFill>
                  <a:prstClr val="black"/>
                </a:solidFill>
                <a:latin typeface="나눔명조 ExtraBold" pitchFamily="18" charset="-127"/>
                <a:ea typeface="나눔명조 ExtraBold" pitchFamily="18" charset="-127"/>
              </a:rPr>
              <a:t>도구적일상생활수행능력 </a:t>
            </a:r>
            <a:r>
              <a:rPr kumimoji="0" lang="ko-KR" altLang="en-US" sz="2400" dirty="0">
                <a:solidFill>
                  <a:prstClr val="black"/>
                </a:solidFill>
                <a:latin typeface="나눔명조 ExtraBold" pitchFamily="18" charset="-127"/>
                <a:ea typeface="나눔명조 ExtraBold" pitchFamily="18" charset="-127"/>
              </a:rPr>
              <a:t>평가 지표</a:t>
            </a:r>
            <a:r>
              <a:rPr kumimoji="0" lang="en-US" altLang="ko-KR" sz="2400" dirty="0">
                <a:solidFill>
                  <a:prstClr val="black"/>
                </a:solidFill>
                <a:latin typeface="나눔명조 ExtraBold" pitchFamily="18" charset="-127"/>
                <a:ea typeface="나눔명조 ExtraBold" pitchFamily="18" charset="-127"/>
              </a:rPr>
              <a:t>(S-IADL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나눔명조 ExtraBold" pitchFamily="18" charset="-127"/>
                <a:ea typeface="나눔명조 ExtraBold" pitchFamily="18" charset="-127"/>
              </a:rPr>
              <a:t>) </a:t>
            </a:r>
            <a:r>
              <a:rPr kumimoji="0" lang="en-US" altLang="ko-KR" sz="1800" dirty="0" smtClean="0">
                <a:solidFill>
                  <a:prstClr val="black"/>
                </a:solidFill>
                <a:latin typeface="나눔명조 ExtraBold" pitchFamily="18" charset="-127"/>
                <a:ea typeface="나눔명조 ExtraBold" pitchFamily="18" charset="-127"/>
              </a:rPr>
              <a:t>&gt; </a:t>
            </a:r>
            <a:r>
              <a:rPr kumimoji="0" lang="ko-KR" altLang="en-US" sz="1800" dirty="0" smtClean="0">
                <a:solidFill>
                  <a:prstClr val="black"/>
                </a:solidFill>
                <a:latin typeface="나눔명조 ExtraBold" pitchFamily="18" charset="-127"/>
                <a:ea typeface="나눔명조 ExtraBold" pitchFamily="18" charset="-127"/>
              </a:rPr>
              <a:t>총괄결과</a:t>
            </a:r>
            <a:endParaRPr kumimoji="0" lang="ko-KR" altLang="en-US" sz="1800" dirty="0">
              <a:solidFill>
                <a:prstClr val="black"/>
              </a:solidFill>
              <a:latin typeface="나눔명조 ExtraBold" pitchFamily="18" charset="-127"/>
              <a:ea typeface="나눔명조 ExtraBol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545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98868" y="-27384"/>
            <a:ext cx="8132763" cy="791815"/>
          </a:xfrm>
        </p:spPr>
        <p:txBody>
          <a:bodyPr>
            <a:normAutofit/>
          </a:bodyPr>
          <a:lstStyle/>
          <a:p>
            <a:r>
              <a:rPr lang="ko-KR" altLang="en-US" sz="4000" b="1" spc="-3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치매임상척도 단계별 특징 </a:t>
            </a:r>
          </a:p>
        </p:txBody>
      </p:sp>
      <p:graphicFrame>
        <p:nvGraphicFramePr>
          <p:cNvPr id="8919" name="Group 72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072949"/>
              </p:ext>
            </p:extLst>
          </p:nvPr>
        </p:nvGraphicFramePr>
        <p:xfrm>
          <a:off x="179388" y="1038512"/>
          <a:ext cx="8857232" cy="5256273"/>
        </p:xfrm>
        <a:graphic>
          <a:graphicData uri="http://schemas.openxmlformats.org/drawingml/2006/table">
            <a:tbl>
              <a:tblPr/>
              <a:tblGrid>
                <a:gridCol w="1152162"/>
                <a:gridCol w="1582452"/>
                <a:gridCol w="1530654"/>
                <a:gridCol w="1530655"/>
                <a:gridCol w="1530654"/>
                <a:gridCol w="1530655"/>
              </a:tblGrid>
              <a:tr h="2668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0.5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7318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기억력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기억 장애가 전혀 없거나 경미한 건망증이 간혹 나타남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가벼운 건망증이 지속적으로 있거나 사건의 부분적인 회상 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: ‘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양성 건망증’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중등도의 기억 장애로서 최근 일에 대한 기억 장애가 더 심함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.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일상 생활에 지장이 있음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심한 기억 장애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.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과거에 반복적으로 학습한 것만 기억하고 새로운 정보는 금방 잊음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심한 기억 장애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. 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단편적인 사실만 보존됨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0573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지남력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정상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시간에 대한 경미한 장애 외에는 정상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시간 개념에 다소 어려움을 보임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.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사람과 장소에 대해서는 검사상 정상이나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실생활에서는 방향감각이 떨어질 수 있음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시간 개념에 대한 손상이 심하고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장소에 대한 </a:t>
                      </a: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지남력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역시 자주 손상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사람에 대한 </a:t>
                      </a: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지남력만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유지되고 있음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31889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"/>
                        </a:rPr>
                        <a:t>판단력과 </a:t>
                      </a:r>
                    </a:p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"/>
                        </a:rPr>
                        <a:t>문제해결능력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일상 생활의 문제를 잘 해결하며 사업이나 경제적 문제들을 잘 다룸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.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판단력이 전과 같이 양호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문제 해결 능력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공통점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차이점에 대한 약간의 장애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문제 해결 능력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공통점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차이점에 대한 중등도의 어려움을 보이나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사회적 판단력은 대개 정상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문제 해결 능력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공통점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차이점에 대한 장애가 심하며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사회적 판단력도 대개는 손상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판단력 혹은 문제해결 능력이 불가능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318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사회 활동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직업</a:t>
                      </a:r>
                      <a:r>
                        <a:rPr kumimoji="1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쇼핑</a:t>
                      </a:r>
                      <a:r>
                        <a:rPr kumimoji="1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자원 봉사</a:t>
                      </a:r>
                      <a:r>
                        <a:rPr kumimoji="1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사회에서의 그룹 활동 등 사회 활동에서 독립적으로 정상 수행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사회 활동에 있어서 약간의 장애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얼핏 보기에는 정상 활동을 수행하는 것처럼 보이나 사실상 독립적인 수행이 불가능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집밖에서 독립적인 활동을 할 수 없으나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외견상 집밖에서도 기능을  할 수 있어 보임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외견상 혹은 실제로 집밖에서 독립적인 활동을 할 수 없음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8909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집안 생활과 취미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집안 생활</a:t>
                      </a:r>
                      <a:r>
                        <a:rPr kumimoji="1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취미 생활</a:t>
                      </a:r>
                      <a:r>
                        <a:rPr kumimoji="1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지적인 관심이 잘 유지되어 있음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집안 생활</a:t>
                      </a:r>
                      <a:r>
                        <a:rPr kumimoji="1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취미 생활</a:t>
                      </a:r>
                      <a:r>
                        <a:rPr kumimoji="1" lang="en-US" altLang="ko-K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지적 관심사가  약간 손상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집안 생활에 경하지만 분명한 장애가 있고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어려운 집안 일은 포기함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.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복잡한 취미나 흥미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예를 들어 바둑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를 상실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아주 간단한 집안일만 할 수 있고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관심이나 흥미가 매우 제한됨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집에서의 의미 있는 활동 불가능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159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위생 및 몸치장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endParaRPr kumimoji="1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정상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정상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신속한 처리가 어려움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옷입기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개인 위생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개인 소지품의 유지에 도움이 필요함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개인 위생과 몸치장에 많은 도움이 필요하며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대소변도 지림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092350" y="620610"/>
            <a:ext cx="1524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smtClean="0">
                <a:solidFill>
                  <a:srgbClr val="002060"/>
                </a:solidFill>
                <a:latin typeface="나눔고딕" pitchFamily="50" charset="-127"/>
                <a:ea typeface="나눔고딕" pitchFamily="50" charset="-127"/>
              </a:rPr>
              <a:t>최성혜 등</a:t>
            </a:r>
            <a:r>
              <a:rPr lang="en-US" altLang="ko-KR" sz="1400" b="1" dirty="0" smtClean="0">
                <a:solidFill>
                  <a:srgbClr val="002060"/>
                </a:solidFill>
                <a:latin typeface="나눔고딕" pitchFamily="50" charset="-127"/>
                <a:ea typeface="나눔고딕" pitchFamily="50" charset="-127"/>
              </a:rPr>
              <a:t>.,</a:t>
            </a:r>
            <a:r>
              <a:rPr lang="ko-KR" altLang="en-US" sz="1400" b="1" dirty="0" smtClean="0">
                <a:solidFill>
                  <a:srgbClr val="00206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400" b="1" dirty="0" smtClean="0">
                <a:solidFill>
                  <a:srgbClr val="002060"/>
                </a:solidFill>
                <a:latin typeface="나눔고딕" pitchFamily="50" charset="-127"/>
                <a:ea typeface="나눔고딕" pitchFamily="50" charset="-127"/>
              </a:rPr>
              <a:t>2001</a:t>
            </a:r>
            <a:endParaRPr lang="ko-KR" altLang="en-US" sz="1400" b="1" dirty="0">
              <a:solidFill>
                <a:srgbClr val="002060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09615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0626" y="971763"/>
            <a:ext cx="7857837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400" b="1" spc="-300" dirty="0" smtClean="0">
                <a:solidFill>
                  <a:srgbClr val="7030A0"/>
                </a:solidFill>
              </a:rPr>
              <a:t>초기치매의심단계 </a:t>
            </a:r>
            <a:endParaRPr lang="en-US" altLang="ko-KR" sz="3400" b="1" spc="-300" dirty="0" smtClean="0">
              <a:solidFill>
                <a:srgbClr val="7030A0"/>
              </a:solidFill>
            </a:endParaRPr>
          </a:p>
          <a:p>
            <a:r>
              <a:rPr lang="en-US" altLang="ko-KR" sz="3400" b="1" spc="-300" dirty="0" smtClean="0">
                <a:solidFill>
                  <a:srgbClr val="7030A0"/>
                </a:solidFill>
              </a:rPr>
              <a:t>(</a:t>
            </a:r>
            <a:r>
              <a:rPr lang="ko-KR" altLang="en-US" sz="3400" b="1" spc="-300" dirty="0">
                <a:solidFill>
                  <a:srgbClr val="7030A0"/>
                </a:solidFill>
              </a:rPr>
              <a:t>경도인지장애</a:t>
            </a:r>
            <a:r>
              <a:rPr lang="en-US" altLang="ko-KR" sz="3400" b="1" spc="-300" dirty="0">
                <a:solidFill>
                  <a:srgbClr val="7030A0"/>
                </a:solidFill>
              </a:rPr>
              <a:t>, 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치매임상척도 </a:t>
            </a:r>
            <a:r>
              <a:rPr lang="en-US" altLang="ko-KR" sz="3400" b="1" spc="-300" dirty="0">
                <a:solidFill>
                  <a:srgbClr val="7030A0"/>
                </a:solidFill>
              </a:rPr>
              <a:t>0.5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점</a:t>
            </a:r>
            <a:r>
              <a:rPr lang="en-US" altLang="ko-KR" sz="3400" b="1" spc="-300" dirty="0" smtClean="0">
                <a:solidFill>
                  <a:srgbClr val="7030A0"/>
                </a:solidFill>
              </a:rPr>
              <a:t>) </a:t>
            </a:r>
          </a:p>
          <a:p>
            <a:r>
              <a:rPr lang="ko-KR" altLang="en-US" sz="3400" b="1" spc="-300" dirty="0" smtClean="0">
                <a:solidFill>
                  <a:srgbClr val="7030A0"/>
                </a:solidFill>
              </a:rPr>
              <a:t>일상생활 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증진 목표항목</a:t>
            </a:r>
            <a:endParaRPr lang="en-US" altLang="ko-KR" sz="3400" b="1" spc="-300" dirty="0">
              <a:solidFill>
                <a:srgbClr val="7030A0"/>
              </a:solidFill>
            </a:endParaRPr>
          </a:p>
          <a:p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b="1" dirty="0"/>
              <a:t>약속과 모임 </a:t>
            </a:r>
            <a:r>
              <a:rPr lang="ko-KR" altLang="en-US" b="1" dirty="0" smtClean="0"/>
              <a:t>지키기</a:t>
            </a:r>
            <a:endParaRPr lang="en-US" altLang="ko-KR" b="1" dirty="0" smtClean="0"/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endParaRPr lang="en-US" altLang="ko-KR" b="1" dirty="0"/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b="1" dirty="0" smtClean="0"/>
              <a:t>소지품관리하기</a:t>
            </a:r>
            <a:endParaRPr lang="en-US" altLang="ko-KR" b="1" dirty="0" smtClean="0"/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endParaRPr lang="en-US" altLang="ko-KR" b="1" dirty="0"/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b="1" dirty="0" smtClean="0"/>
              <a:t>여가 </a:t>
            </a:r>
            <a:r>
              <a:rPr lang="ko-KR" altLang="en-US" b="1" dirty="0"/>
              <a:t>및 </a:t>
            </a:r>
            <a:r>
              <a:rPr lang="ko-KR" altLang="en-US" b="1" dirty="0" smtClean="0"/>
              <a:t>취미활동하기</a:t>
            </a:r>
            <a:endParaRPr lang="en-US" altLang="ko-KR" b="1" dirty="0" smtClean="0"/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endParaRPr lang="en-US" altLang="ko-KR" b="1" dirty="0"/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b="1" dirty="0" smtClean="0"/>
              <a:t>최근 </a:t>
            </a:r>
            <a:r>
              <a:rPr lang="ko-KR" altLang="en-US" b="1" dirty="0"/>
              <a:t>있었던 일 기억하기</a:t>
            </a:r>
          </a:p>
        </p:txBody>
      </p:sp>
    </p:spTree>
    <p:extLst>
      <p:ext uri="{BB962C8B-B14F-4D97-AF65-F5344CB8AC3E}">
        <p14:creationId xmlns:p14="http://schemas.microsoft.com/office/powerpoint/2010/main" xmlns="" val="425215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-142908" y="5000636"/>
            <a:ext cx="8229600" cy="1143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endParaRPr kumimoji="0" lang="ko-KR" altLang="en-US" sz="4000" b="1" i="0" u="none" strike="noStrike" kern="1200" cap="none" spc="-30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390" y="1268700"/>
            <a:ext cx="8821734" cy="5198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400" spc="-150" dirty="0"/>
              <a:t>치매 평가의 가장 중요한 부분</a:t>
            </a:r>
          </a:p>
          <a:p>
            <a:pPr marL="447675" indent="-447675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400" dirty="0" smtClean="0">
                <a:ea typeface="맑은 고딕" pitchFamily="50" charset="-127"/>
              </a:rPr>
              <a:t>    </a:t>
            </a:r>
            <a:r>
              <a:rPr lang="en-US" altLang="ko-KR" dirty="0" smtClean="0">
                <a:ea typeface="맑은 고딕" pitchFamily="50" charset="-127"/>
              </a:rPr>
              <a:t>- </a:t>
            </a:r>
            <a:r>
              <a:rPr lang="ko-KR" altLang="en-US" dirty="0" smtClean="0">
                <a:ea typeface="맑은 고딕" pitchFamily="50" charset="-127"/>
              </a:rPr>
              <a:t>식사</a:t>
            </a:r>
            <a:r>
              <a:rPr lang="en-US" altLang="ko-KR" dirty="0" smtClean="0">
                <a:ea typeface="맑은 고딕" pitchFamily="50" charset="-127"/>
              </a:rPr>
              <a:t>, </a:t>
            </a:r>
            <a:r>
              <a:rPr lang="ko-KR" altLang="en-US" dirty="0" smtClean="0">
                <a:ea typeface="맑은 고딕" pitchFamily="50" charset="-127"/>
              </a:rPr>
              <a:t>용변</a:t>
            </a:r>
            <a:r>
              <a:rPr lang="en-US" altLang="ko-KR" dirty="0" smtClean="0">
                <a:ea typeface="맑은 고딕" pitchFamily="50" charset="-127"/>
              </a:rPr>
              <a:t>, </a:t>
            </a:r>
            <a:r>
              <a:rPr lang="ko-KR" altLang="en-US" dirty="0" smtClean="0">
                <a:ea typeface="맑은 고딕" pitchFamily="50" charset="-127"/>
              </a:rPr>
              <a:t>목욕하기</a:t>
            </a:r>
            <a:r>
              <a:rPr lang="en-US" altLang="ko-KR" dirty="0" smtClean="0">
                <a:ea typeface="맑은 고딕" pitchFamily="50" charset="-127"/>
              </a:rPr>
              <a:t>, </a:t>
            </a:r>
            <a:r>
              <a:rPr lang="ko-KR" altLang="en-US" dirty="0" smtClean="0">
                <a:ea typeface="맑은 고딕" pitchFamily="50" charset="-127"/>
              </a:rPr>
              <a:t>옷 입기</a:t>
            </a:r>
            <a:r>
              <a:rPr lang="en-US" altLang="ko-KR" dirty="0" smtClean="0">
                <a:ea typeface="맑은 고딕" pitchFamily="50" charset="-127"/>
              </a:rPr>
              <a:t>, </a:t>
            </a:r>
            <a:r>
              <a:rPr lang="ko-KR" altLang="en-US" dirty="0" smtClean="0">
                <a:ea typeface="맑은 고딕" pitchFamily="50" charset="-127"/>
              </a:rPr>
              <a:t>거동하기</a:t>
            </a:r>
            <a:r>
              <a:rPr lang="en-US" altLang="ko-KR" dirty="0" smtClean="0">
                <a:ea typeface="맑은 고딕" pitchFamily="50" charset="-127"/>
              </a:rPr>
              <a:t>, </a:t>
            </a:r>
            <a:r>
              <a:rPr lang="ko-KR" altLang="en-US" dirty="0" smtClean="0">
                <a:ea typeface="맑은 고딕" pitchFamily="50" charset="-127"/>
              </a:rPr>
              <a:t>몸치장하기</a:t>
            </a:r>
            <a:r>
              <a:rPr lang="en-US" altLang="ko-KR" dirty="0" smtClean="0">
                <a:ea typeface="맑은 고딕" pitchFamily="50" charset="-127"/>
              </a:rPr>
              <a:t>, </a:t>
            </a:r>
            <a:r>
              <a:rPr lang="ko-KR" altLang="en-US" dirty="0" smtClean="0">
                <a:ea typeface="맑은 고딕" pitchFamily="50" charset="-127"/>
              </a:rPr>
              <a:t>전화하기</a:t>
            </a:r>
            <a:r>
              <a:rPr lang="en-US" altLang="ko-KR" dirty="0" smtClean="0">
                <a:ea typeface="맑은 고딕" pitchFamily="50" charset="-127"/>
              </a:rPr>
              <a:t>, </a:t>
            </a:r>
            <a:r>
              <a:rPr lang="ko-KR" altLang="en-US" dirty="0" smtClean="0">
                <a:ea typeface="맑은 고딕" pitchFamily="50" charset="-127"/>
              </a:rPr>
              <a:t>장보기 등의  </a:t>
            </a:r>
            <a:endParaRPr lang="en-US" altLang="ko-KR" dirty="0" smtClean="0">
              <a:ea typeface="맑은 고딕" pitchFamily="50" charset="-127"/>
            </a:endParaRPr>
          </a:p>
          <a:p>
            <a:pPr marL="447675" indent="-447675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dirty="0" smtClean="0">
                <a:ea typeface="맑은 고딕" pitchFamily="50" charset="-127"/>
              </a:rPr>
              <a:t>        </a:t>
            </a:r>
            <a:r>
              <a:rPr lang="ko-KR" altLang="en-US" dirty="0" smtClean="0">
                <a:ea typeface="맑은 고딕" pitchFamily="50" charset="-127"/>
              </a:rPr>
              <a:t>수행 가능 여부</a:t>
            </a:r>
            <a:endParaRPr lang="en-US" altLang="ko-KR" dirty="0" smtClean="0">
              <a:ea typeface="맑은 고딕" pitchFamily="50" charset="-127"/>
            </a:endParaRPr>
          </a:p>
          <a:p>
            <a:pPr marL="447675" indent="-447675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dirty="0" smtClean="0">
                <a:ea typeface="맑은 고딕" pitchFamily="50" charset="-127"/>
              </a:rPr>
              <a:t>     - </a:t>
            </a:r>
            <a:r>
              <a:rPr lang="ko-KR" altLang="en-US" dirty="0" smtClean="0">
                <a:ea typeface="맑은 고딕" pitchFamily="50" charset="-127"/>
              </a:rPr>
              <a:t> 기본적이고 신체적인 기능을 반영하는 </a:t>
            </a:r>
            <a:r>
              <a:rPr lang="ko-KR" altLang="en-US" b="1" dirty="0" smtClean="0">
                <a:ea typeface="맑은 고딕" pitchFamily="50" charset="-127"/>
              </a:rPr>
              <a:t>신체적 일상생활능력</a:t>
            </a:r>
            <a:r>
              <a:rPr lang="ko-KR" altLang="en-US" dirty="0" smtClean="0">
                <a:ea typeface="맑은 고딕" pitchFamily="50" charset="-127"/>
              </a:rPr>
              <a:t>과 </a:t>
            </a:r>
            <a:endParaRPr lang="en-US" altLang="ko-KR" dirty="0" smtClean="0">
              <a:ea typeface="맑은 고딕" pitchFamily="50" charset="-127"/>
            </a:endParaRPr>
          </a:p>
          <a:p>
            <a:pPr marL="447675" indent="-447675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dirty="0" smtClean="0">
                <a:ea typeface="맑은 고딕" pitchFamily="50" charset="-127"/>
              </a:rPr>
              <a:t>        </a:t>
            </a:r>
            <a:r>
              <a:rPr lang="ko-KR" altLang="en-US" dirty="0" smtClean="0">
                <a:ea typeface="맑은 고딕" pitchFamily="50" charset="-127"/>
              </a:rPr>
              <a:t>사회 생활에 필요한 보다 복잡한 기능을 반영하는 </a:t>
            </a:r>
            <a:r>
              <a:rPr lang="ko-KR" altLang="en-US" b="1" dirty="0" smtClean="0">
                <a:ea typeface="맑은 고딕" pitchFamily="50" charset="-127"/>
              </a:rPr>
              <a:t>도구적 일상생활능력</a:t>
            </a:r>
            <a:endParaRPr lang="en-US" altLang="ko-KR" b="1" dirty="0" smtClean="0">
              <a:ea typeface="맑은 고딕" pitchFamily="50" charset="-127"/>
            </a:endParaRPr>
          </a:p>
          <a:p>
            <a:pPr marL="447675" indent="-447675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dirty="0" smtClean="0">
                <a:ea typeface="맑은 고딕" pitchFamily="50" charset="-127"/>
              </a:rPr>
              <a:t>        </a:t>
            </a:r>
            <a:r>
              <a:rPr lang="ko-KR" altLang="en-US" dirty="0" smtClean="0">
                <a:ea typeface="맑은 고딕" pitchFamily="50" charset="-127"/>
              </a:rPr>
              <a:t>으로 분류 </a:t>
            </a:r>
            <a:r>
              <a:rPr lang="en-US" altLang="ko-KR" spc="-150" dirty="0" smtClean="0">
                <a:ea typeface="맑은 고딕" pitchFamily="50" charset="-127"/>
              </a:rPr>
              <a:t>          </a:t>
            </a:r>
            <a:endParaRPr lang="en-US" altLang="ko-KR" sz="2400" spc="-150" dirty="0" smtClean="0"/>
          </a:p>
          <a:p>
            <a:pPr marL="447675" indent="-447675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400" spc="-150" dirty="0" smtClean="0"/>
              <a:t>독립적인 일상생활능력의 문제</a:t>
            </a:r>
            <a:endParaRPr lang="ko-KR" altLang="en-US" sz="2400" spc="-150" dirty="0"/>
          </a:p>
          <a:p>
            <a:pPr marL="447675" indent="-447675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spc="-150" dirty="0" smtClean="0"/>
              <a:t>       - </a:t>
            </a:r>
            <a:r>
              <a:rPr lang="ko-KR" altLang="en-US" spc="-150" dirty="0" smtClean="0"/>
              <a:t>실제 </a:t>
            </a:r>
            <a:r>
              <a:rPr lang="ko-KR" altLang="en-US" spc="-150" dirty="0"/>
              <a:t>환자나 보호자의 불편과 고통의 요인</a:t>
            </a:r>
          </a:p>
          <a:p>
            <a:pPr marL="447675" indent="-447675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spc="-150" dirty="0" smtClean="0"/>
              <a:t>       - </a:t>
            </a:r>
            <a:r>
              <a:rPr lang="ko-KR" altLang="en-US" spc="-150" dirty="0" smtClean="0"/>
              <a:t>치매 진단에 유용함</a:t>
            </a:r>
            <a:r>
              <a:rPr lang="en-US" altLang="ko-KR" spc="-150" dirty="0" smtClean="0"/>
              <a:t>. </a:t>
            </a:r>
          </a:p>
          <a:p>
            <a:pPr marL="447675" indent="-447675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spc="-150" dirty="0" smtClean="0"/>
              <a:t>       - </a:t>
            </a:r>
            <a:r>
              <a:rPr lang="ko-KR" altLang="en-US" spc="-150" dirty="0" smtClean="0"/>
              <a:t>병의 진행과 치료 효과를 반영</a:t>
            </a:r>
            <a:endParaRPr lang="ko-KR" altLang="en-US" spc="-150" dirty="0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485804" y="404580"/>
            <a:ext cx="8229600" cy="1143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</a:rPr>
              <a:t>일상생활능력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390" y="765969"/>
            <a:ext cx="885723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sz="3400" b="1" spc="-300" dirty="0" smtClean="0">
                <a:solidFill>
                  <a:srgbClr val="7030A0"/>
                </a:solidFill>
              </a:rPr>
              <a:t>초기치매의심단계 </a:t>
            </a:r>
            <a:r>
              <a:rPr lang="en-US" altLang="ko-KR" sz="2800" b="1" spc="-300" dirty="0" smtClean="0">
                <a:solidFill>
                  <a:srgbClr val="7030A0"/>
                </a:solidFill>
              </a:rPr>
              <a:t>(</a:t>
            </a:r>
            <a:r>
              <a:rPr lang="ko-KR" altLang="en-US" sz="2800" b="1" spc="-300" dirty="0">
                <a:solidFill>
                  <a:srgbClr val="7030A0"/>
                </a:solidFill>
              </a:rPr>
              <a:t>경도인지장애</a:t>
            </a:r>
            <a:r>
              <a:rPr lang="en-US" altLang="ko-KR" sz="2800" b="1" spc="-300" dirty="0">
                <a:solidFill>
                  <a:srgbClr val="7030A0"/>
                </a:solidFill>
              </a:rPr>
              <a:t>, </a:t>
            </a:r>
            <a:r>
              <a:rPr lang="ko-KR" altLang="en-US" sz="2800" b="1" spc="-300" dirty="0">
                <a:solidFill>
                  <a:srgbClr val="7030A0"/>
                </a:solidFill>
              </a:rPr>
              <a:t>치매임상척도 </a:t>
            </a:r>
            <a:r>
              <a:rPr lang="en-US" altLang="ko-KR" sz="2800" b="1" spc="-300" dirty="0">
                <a:solidFill>
                  <a:srgbClr val="7030A0"/>
                </a:solidFill>
              </a:rPr>
              <a:t>0.5</a:t>
            </a:r>
            <a:r>
              <a:rPr lang="ko-KR" altLang="en-US" sz="2800" b="1" spc="-300" dirty="0">
                <a:solidFill>
                  <a:srgbClr val="7030A0"/>
                </a:solidFill>
              </a:rPr>
              <a:t>점</a:t>
            </a:r>
            <a:r>
              <a:rPr lang="en-US" altLang="ko-KR" sz="2800" b="1" spc="-300" dirty="0">
                <a:solidFill>
                  <a:srgbClr val="7030A0"/>
                </a:solidFill>
              </a:rPr>
              <a:t>) </a:t>
            </a:r>
            <a:endParaRPr lang="en-US" altLang="ko-KR" sz="2800" b="1" spc="-300" dirty="0" smtClean="0">
              <a:solidFill>
                <a:srgbClr val="7030A0"/>
              </a:solidFill>
            </a:endParaRPr>
          </a:p>
          <a:p>
            <a:pPr lvl="0"/>
            <a:endParaRPr lang="en-US" altLang="ko-KR" sz="2800" b="1" spc="-300" dirty="0">
              <a:solidFill>
                <a:srgbClr val="7030A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수첩이나 개인메모장 등을 이용하여 기록하는  습관이 중요합니다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아침에 </a:t>
            </a:r>
            <a:r>
              <a:rPr lang="ko-KR" altLang="en-US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해야할 일에 대한 리스트를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작성합니다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저녁에 </a:t>
            </a:r>
            <a:r>
              <a:rPr lang="ko-KR" altLang="en-US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그날하루 동안 있었던 일에 대해 기록해보는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습관이 중요합니다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!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내일의 </a:t>
            </a:r>
            <a:r>
              <a:rPr lang="ko-KR" altLang="en-US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약속과 모임을 점검합니다</a:t>
            </a:r>
            <a:r>
              <a:rPr lang="en-US" altLang="ko-KR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소지품관리하기</a:t>
            </a:r>
            <a:r>
              <a:rPr lang="en-US" altLang="ko-KR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;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물건은 항상 같은 곳에 두고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이동시에는 앉았던 자리를 확인하는 습관이 중요합니다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§"/>
            </a:pP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본인이 할 수 있는 </a:t>
            </a:r>
            <a:r>
              <a:rPr lang="ko-KR" altLang="en-US" b="1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여가활동  </a:t>
            </a:r>
            <a:r>
              <a:rPr lang="ko-KR" altLang="en-US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또는 취미를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지속하거나 새로 시작 합니다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손을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이용하는 미술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노래교실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외국어 공부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, </a:t>
            </a:r>
            <a:endParaRPr lang="ko-KR" altLang="en-US" dirty="0">
              <a:latin typeface="나눔고딕" pitchFamily="50" charset="-127"/>
              <a:ea typeface="나눔고딕" pitchFamily="50" charset="-127"/>
            </a:endParaRPr>
          </a:p>
          <a:p>
            <a:endParaRPr lang="ko-KR" altLang="en-US" dirty="0"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06538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0" y="260648"/>
            <a:ext cx="9144000" cy="6480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매일 한 시간에서 </a:t>
            </a:r>
            <a:r>
              <a:rPr lang="ko-KR" altLang="en-US" sz="2000" dirty="0" err="1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한시간</a:t>
            </a:r>
            <a:r>
              <a:rPr lang="ko-KR" altLang="en-US" sz="2000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 반 동안 약간 </a:t>
            </a:r>
            <a:r>
              <a:rPr lang="ko-KR" altLang="en-US" sz="200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빠른 걸음</a:t>
            </a:r>
            <a:r>
              <a:rPr lang="ko-KR" altLang="en-US" sz="2000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으로</a:t>
            </a:r>
            <a:r>
              <a:rPr lang="ko-KR" altLang="en-US" sz="2000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200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걷는 운동</a:t>
            </a:r>
            <a:r>
              <a:rPr lang="ko-KR" altLang="en-US" sz="2000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을 합니다</a:t>
            </a:r>
          </a:p>
        </p:txBody>
      </p:sp>
      <p:grpSp>
        <p:nvGrpSpPr>
          <p:cNvPr id="23" name="그룹 22"/>
          <p:cNvGrpSpPr/>
          <p:nvPr/>
        </p:nvGrpSpPr>
        <p:grpSpPr>
          <a:xfrm>
            <a:off x="1187624" y="1124744"/>
            <a:ext cx="6984776" cy="3066047"/>
            <a:chOff x="265082" y="1518984"/>
            <a:chExt cx="8664636" cy="3877217"/>
          </a:xfrm>
        </p:grpSpPr>
        <p:pic>
          <p:nvPicPr>
            <p:cNvPr id="5" name="Picture 2" descr="F:\인지건강수칙\운동\규칙적인 런닝머신.jp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65082" y="2019050"/>
              <a:ext cx="2576525" cy="225959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7" name="그룹 6"/>
            <p:cNvGrpSpPr/>
            <p:nvPr/>
          </p:nvGrpSpPr>
          <p:grpSpPr>
            <a:xfrm>
              <a:off x="299263" y="4252264"/>
              <a:ext cx="2450268" cy="389205"/>
              <a:chOff x="299263" y="5233586"/>
              <a:chExt cx="2450268" cy="389205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299263" y="5233586"/>
                <a:ext cx="2450268" cy="3892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lvl="1">
                  <a:spcBef>
                    <a:spcPct val="50000"/>
                  </a:spcBef>
                </a:pPr>
                <a:r>
                  <a:rPr lang="ko-KR" altLang="en-US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알쯔하이머 치매  </a:t>
                </a:r>
                <a:r>
                  <a:rPr lang="en-US" altLang="ko-KR" sz="14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  <a:cs typeface="Arial" pitchFamily="34" charset="0"/>
                  </a:rPr>
                  <a:t>31</a:t>
                </a:r>
                <a:r>
                  <a:rPr lang="en-US" altLang="ko-KR" sz="14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% </a:t>
                </a:r>
              </a:p>
            </p:txBody>
          </p:sp>
          <p:sp>
            <p:nvSpPr>
              <p:cNvPr id="9" name="아래쪽 화살표 8"/>
              <p:cNvSpPr/>
              <p:nvPr/>
            </p:nvSpPr>
            <p:spPr>
              <a:xfrm>
                <a:off x="2498236" y="5317724"/>
                <a:ext cx="142876" cy="182979"/>
              </a:xfrm>
              <a:prstGeom prst="downArrow">
                <a:avLst/>
              </a:prstGeom>
              <a:solidFill>
                <a:srgbClr val="FF0000"/>
              </a:solidFill>
              <a:ln>
                <a:solidFill>
                  <a:srgbClr val="6C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pic>
          <p:nvPicPr>
            <p:cNvPr id="10" name="Picture 3" descr="F:\인지건강수칙\운동\땀나는 운동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6072198" y="1910057"/>
              <a:ext cx="2509823" cy="234170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직사각형 10"/>
            <p:cNvSpPr/>
            <p:nvPr/>
          </p:nvSpPr>
          <p:spPr>
            <a:xfrm>
              <a:off x="610935" y="1518984"/>
              <a:ext cx="1919329" cy="4670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>
                <a:spcBef>
                  <a:spcPct val="50000"/>
                </a:spcBef>
              </a:pPr>
              <a:r>
                <a:rPr lang="ko-KR" altLang="en-US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itchFamily="50" charset="-127"/>
                  <a:ea typeface="나눔고딕" pitchFamily="50" charset="-127"/>
                </a:rPr>
                <a:t>규칙적인 운동</a:t>
              </a:r>
              <a:endParaRPr lang="en-US" altLang="ko-KR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6072198" y="1518984"/>
              <a:ext cx="2535773" cy="4670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>
                <a:spcBef>
                  <a:spcPct val="50000"/>
                </a:spcBef>
              </a:pPr>
              <a:r>
                <a:rPr lang="ko-KR" altLang="en-US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itchFamily="50" charset="-127"/>
                  <a:ea typeface="나눔고딕" pitchFamily="50" charset="-127"/>
                </a:rPr>
                <a:t>숨차고 땀나는 운동</a:t>
              </a:r>
              <a:endParaRPr lang="en-US" altLang="ko-KR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3500431" y="1518984"/>
              <a:ext cx="1919329" cy="4670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>
                <a:spcBef>
                  <a:spcPct val="50000"/>
                </a:spcBef>
              </a:pPr>
              <a:r>
                <a:rPr lang="ko-KR" altLang="en-US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itchFamily="50" charset="-127"/>
                  <a:ea typeface="나눔고딕" pitchFamily="50" charset="-127"/>
                </a:rPr>
                <a:t>다양한 스포츠</a:t>
              </a:r>
              <a:endParaRPr lang="en-US" altLang="ko-KR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endParaRPr>
            </a:p>
          </p:txBody>
        </p:sp>
        <p:grpSp>
          <p:nvGrpSpPr>
            <p:cNvPr id="14" name="그룹 13"/>
            <p:cNvGrpSpPr/>
            <p:nvPr/>
          </p:nvGrpSpPr>
          <p:grpSpPr>
            <a:xfrm>
              <a:off x="3071802" y="4252264"/>
              <a:ext cx="2629663" cy="661646"/>
              <a:chOff x="3071802" y="5233586"/>
              <a:chExt cx="2629663" cy="661646"/>
            </a:xfrm>
          </p:grpSpPr>
          <p:sp>
            <p:nvSpPr>
              <p:cNvPr id="15" name="직사각형 14"/>
              <p:cNvSpPr/>
              <p:nvPr/>
            </p:nvSpPr>
            <p:spPr>
              <a:xfrm>
                <a:off x="3071802" y="5233586"/>
                <a:ext cx="2629663" cy="6616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1">
                  <a:spcBef>
                    <a:spcPct val="50000"/>
                  </a:spcBef>
                </a:pPr>
                <a:r>
                  <a:rPr lang="en-US" altLang="ko-KR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1</a:t>
                </a:r>
                <a:r>
                  <a:rPr lang="ko-KR" altLang="en-US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주일에 </a:t>
                </a:r>
                <a:r>
                  <a:rPr lang="en-US" altLang="ko-KR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3500</a:t>
                </a:r>
                <a:r>
                  <a:rPr lang="ko-KR" altLang="en-US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칼로리 소모 인지기능저하  </a:t>
                </a:r>
                <a:r>
                  <a:rPr lang="en-US" altLang="ko-KR" sz="14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  <a:cs typeface="Arial" pitchFamily="34" charset="0"/>
                  </a:rPr>
                  <a:t>26</a:t>
                </a:r>
                <a:r>
                  <a:rPr lang="en-US" altLang="ko-KR" sz="14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% </a:t>
                </a:r>
              </a:p>
            </p:txBody>
          </p:sp>
          <p:sp>
            <p:nvSpPr>
              <p:cNvPr id="16" name="아래쪽 화살표 15"/>
              <p:cNvSpPr/>
              <p:nvPr/>
            </p:nvSpPr>
            <p:spPr>
              <a:xfrm>
                <a:off x="5356672" y="5596306"/>
                <a:ext cx="142876" cy="182978"/>
              </a:xfrm>
              <a:prstGeom prst="downArrow">
                <a:avLst/>
              </a:prstGeom>
              <a:solidFill>
                <a:srgbClr val="FF0000"/>
              </a:solidFill>
              <a:ln>
                <a:solidFill>
                  <a:srgbClr val="6C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pic>
          <p:nvPicPr>
            <p:cNvPr id="17" name="Picture 2" descr="F:\인지건강수칙\운동\규칙적인 유산소 운동.jp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286116" y="1996492"/>
              <a:ext cx="2214578" cy="21799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18" name="그룹 17"/>
            <p:cNvGrpSpPr/>
            <p:nvPr/>
          </p:nvGrpSpPr>
          <p:grpSpPr>
            <a:xfrm>
              <a:off x="6072166" y="4267511"/>
              <a:ext cx="2857552" cy="1128690"/>
              <a:chOff x="6072166" y="5248833"/>
              <a:chExt cx="2857552" cy="1128690"/>
            </a:xfrm>
          </p:grpSpPr>
          <p:sp>
            <p:nvSpPr>
              <p:cNvPr id="19" name="직사각형 18"/>
              <p:cNvSpPr/>
              <p:nvPr/>
            </p:nvSpPr>
            <p:spPr>
              <a:xfrm>
                <a:off x="6072166" y="5248833"/>
                <a:ext cx="2857552" cy="11286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altLang="ko-KR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1</a:t>
                </a:r>
                <a:r>
                  <a:rPr lang="ko-KR" altLang="en-US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주일에 </a:t>
                </a:r>
                <a:r>
                  <a:rPr lang="en-US" altLang="ko-KR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3</a:t>
                </a:r>
                <a:r>
                  <a:rPr lang="ko-KR" altLang="en-US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회 이상</a:t>
                </a:r>
                <a:endParaRPr lang="en-US" altLang="ko-KR" sz="1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itchFamily="50" charset="-127"/>
                  <a:ea typeface="나눔고딕" pitchFamily="50" charset="-127"/>
                </a:endParaRPr>
              </a:p>
              <a:p>
                <a:pPr marL="108000" indent="-108000">
                  <a:spcBef>
                    <a:spcPts val="600"/>
                  </a:spcBef>
                  <a:buFont typeface="Arial" pitchFamily="34" charset="0"/>
                  <a:buChar char="•"/>
                </a:pPr>
                <a:r>
                  <a:rPr lang="ko-KR" altLang="en-US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인지장애 </a:t>
                </a:r>
                <a:r>
                  <a:rPr lang="en-US" altLang="ko-KR" sz="14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  <a:cs typeface="Arial" pitchFamily="34" charset="0"/>
                  </a:rPr>
                  <a:t>42</a:t>
                </a:r>
                <a:r>
                  <a:rPr lang="en-US" altLang="ko-KR" sz="14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%</a:t>
                </a:r>
                <a:r>
                  <a:rPr lang="en-US" altLang="ko-KR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 </a:t>
                </a:r>
              </a:p>
              <a:p>
                <a:pPr marL="108000" indent="-108000">
                  <a:spcBef>
                    <a:spcPts val="600"/>
                  </a:spcBef>
                  <a:buFont typeface="Arial" pitchFamily="34" charset="0"/>
                  <a:buChar char="•"/>
                </a:pPr>
                <a:r>
                  <a:rPr lang="ko-KR" altLang="en-US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알쯔하이머 치매 </a:t>
                </a:r>
                <a:r>
                  <a:rPr lang="en-US" altLang="ko-KR" sz="14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  <a:cs typeface="Arial" pitchFamily="34" charset="0"/>
                  </a:rPr>
                  <a:t>33</a:t>
                </a:r>
                <a:r>
                  <a:rPr lang="en-US" altLang="ko-KR" sz="14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%</a:t>
                </a:r>
              </a:p>
            </p:txBody>
          </p:sp>
          <p:sp>
            <p:nvSpPr>
              <p:cNvPr id="20" name="아래쪽 화살표 19"/>
              <p:cNvSpPr/>
              <p:nvPr/>
            </p:nvSpPr>
            <p:spPr>
              <a:xfrm>
                <a:off x="7768478" y="5687365"/>
                <a:ext cx="142876" cy="182977"/>
              </a:xfrm>
              <a:prstGeom prst="downArrow">
                <a:avLst/>
              </a:prstGeom>
              <a:solidFill>
                <a:srgbClr val="FF0000"/>
              </a:solidFill>
              <a:ln>
                <a:solidFill>
                  <a:srgbClr val="6C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21" name="아래쪽 화살표 20"/>
              <p:cNvSpPr/>
              <p:nvPr/>
            </p:nvSpPr>
            <p:spPr>
              <a:xfrm>
                <a:off x="8483087" y="6142659"/>
                <a:ext cx="142876" cy="182977"/>
              </a:xfrm>
              <a:prstGeom prst="downArrow">
                <a:avLst/>
              </a:prstGeom>
              <a:solidFill>
                <a:srgbClr val="FF0000"/>
              </a:solidFill>
              <a:ln>
                <a:solidFill>
                  <a:srgbClr val="6C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</p:grpSp>
      <p:grpSp>
        <p:nvGrpSpPr>
          <p:cNvPr id="36" name="그룹 35"/>
          <p:cNvGrpSpPr/>
          <p:nvPr/>
        </p:nvGrpSpPr>
        <p:grpSpPr>
          <a:xfrm>
            <a:off x="1321496" y="4005064"/>
            <a:ext cx="4834680" cy="2865633"/>
            <a:chOff x="1357290" y="2338223"/>
            <a:chExt cx="7288051" cy="4362431"/>
          </a:xfrm>
        </p:grpSpPr>
        <p:sp>
          <p:nvSpPr>
            <p:cNvPr id="24" name="직사각형 23"/>
            <p:cNvSpPr/>
            <p:nvPr/>
          </p:nvSpPr>
          <p:spPr>
            <a:xfrm>
              <a:off x="1382690" y="2338223"/>
              <a:ext cx="3062126" cy="5622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>
                <a:spcBef>
                  <a:spcPct val="50000"/>
                </a:spcBef>
              </a:pPr>
              <a:r>
                <a:rPr lang="ko-KR" altLang="en-US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itchFamily="50" charset="-127"/>
                  <a:ea typeface="나눔고딕" pitchFamily="50" charset="-127"/>
                </a:rPr>
                <a:t>주당 </a:t>
              </a:r>
              <a:r>
                <a:rPr lang="en-US" altLang="ko-KR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itchFamily="50" charset="-127"/>
                  <a:ea typeface="나눔고딕" pitchFamily="50" charset="-127"/>
                  <a:cs typeface="Arial" pitchFamily="34" charset="0"/>
                </a:rPr>
                <a:t>3</a:t>
              </a:r>
              <a:r>
                <a:rPr lang="ko-KR" altLang="en-US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itchFamily="50" charset="-127"/>
                  <a:ea typeface="나눔고딕" pitchFamily="50" charset="-127"/>
                </a:rPr>
                <a:t>회 이상 걷기</a:t>
              </a:r>
              <a:endParaRPr lang="en-US" altLang="ko-KR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5280333" y="2338223"/>
              <a:ext cx="2755237" cy="5622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>
                <a:spcBef>
                  <a:spcPct val="50000"/>
                </a:spcBef>
              </a:pPr>
              <a:r>
                <a:rPr lang="ko-KR" altLang="en-US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itchFamily="50" charset="-127"/>
                  <a:ea typeface="나눔고딕" pitchFamily="50" charset="-127"/>
                </a:rPr>
                <a:t>자주 장거리 걷기</a:t>
              </a:r>
              <a:endParaRPr lang="en-US" altLang="ko-KR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endParaRPr>
            </a:p>
          </p:txBody>
        </p:sp>
        <p:grpSp>
          <p:nvGrpSpPr>
            <p:cNvPr id="26" name="그룹 25"/>
            <p:cNvGrpSpPr/>
            <p:nvPr/>
          </p:nvGrpSpPr>
          <p:grpSpPr>
            <a:xfrm>
              <a:off x="1357290" y="5058803"/>
              <a:ext cx="2220592" cy="960500"/>
              <a:chOff x="1357290" y="5058803"/>
              <a:chExt cx="2220592" cy="960500"/>
            </a:xfrm>
          </p:grpSpPr>
          <p:sp>
            <p:nvSpPr>
              <p:cNvPr id="27" name="직사각형 26"/>
              <p:cNvSpPr/>
              <p:nvPr/>
            </p:nvSpPr>
            <p:spPr>
              <a:xfrm>
                <a:off x="1357290" y="5058803"/>
                <a:ext cx="2155959" cy="9605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108000" lvl="1" indent="-108000">
                  <a:spcBef>
                    <a:spcPct val="50000"/>
                  </a:spcBef>
                  <a:buFont typeface="Arial" pitchFamily="34" charset="0"/>
                  <a:buChar char="•"/>
                </a:pPr>
                <a:r>
                  <a:rPr lang="ko-KR" altLang="en-US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인지장애 </a:t>
                </a:r>
                <a:r>
                  <a:rPr lang="en-US" altLang="ko-KR" sz="14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  <a:cs typeface="Arial" pitchFamily="34" charset="0"/>
                  </a:rPr>
                  <a:t>33</a:t>
                </a:r>
                <a:r>
                  <a:rPr lang="en-US" altLang="ko-KR" sz="14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%</a:t>
                </a:r>
              </a:p>
              <a:p>
                <a:pPr marL="108000" lvl="1" indent="-108000">
                  <a:spcBef>
                    <a:spcPct val="50000"/>
                  </a:spcBef>
                  <a:buFont typeface="Arial" pitchFamily="34" charset="0"/>
                  <a:buChar char="•"/>
                </a:pPr>
                <a:r>
                  <a:rPr lang="ko-KR" altLang="en-US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치매 </a:t>
                </a:r>
                <a:r>
                  <a:rPr lang="en-US" altLang="ko-KR" sz="14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  <a:cs typeface="Arial" pitchFamily="34" charset="0"/>
                  </a:rPr>
                  <a:t>31</a:t>
                </a:r>
                <a:r>
                  <a:rPr lang="en-US" altLang="ko-KR" sz="14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%  </a:t>
                </a:r>
              </a:p>
            </p:txBody>
          </p:sp>
          <p:sp>
            <p:nvSpPr>
              <p:cNvPr id="28" name="아래쪽 화살표 27"/>
              <p:cNvSpPr/>
              <p:nvPr/>
            </p:nvSpPr>
            <p:spPr>
              <a:xfrm>
                <a:off x="3435006" y="5188336"/>
                <a:ext cx="142876" cy="182978"/>
              </a:xfrm>
              <a:prstGeom prst="downArrow">
                <a:avLst/>
              </a:prstGeom>
              <a:solidFill>
                <a:srgbClr val="FF0000"/>
              </a:solidFill>
              <a:ln>
                <a:solidFill>
                  <a:srgbClr val="6C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29" name="아래쪽 화살표 28"/>
              <p:cNvSpPr/>
              <p:nvPr/>
            </p:nvSpPr>
            <p:spPr>
              <a:xfrm>
                <a:off x="2892262" y="5736435"/>
                <a:ext cx="142876" cy="182978"/>
              </a:xfrm>
              <a:prstGeom prst="downArrow">
                <a:avLst/>
              </a:prstGeom>
              <a:solidFill>
                <a:srgbClr val="FF0000"/>
              </a:solidFill>
              <a:ln>
                <a:solidFill>
                  <a:srgbClr val="6C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pic>
          <p:nvPicPr>
            <p:cNvPr id="30" name="Picture 12" descr="F:\인지건강수칙\운동\노인 걷기.jpg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589679" y="2720601"/>
              <a:ext cx="2573974" cy="23050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1" name="Picture 13" descr="F:\인지건강수칙\운동\건강걷기 대회.bmp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4919665" y="2703355"/>
              <a:ext cx="3170375" cy="23050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32" name="그룹 31"/>
            <p:cNvGrpSpPr/>
            <p:nvPr/>
          </p:nvGrpSpPr>
          <p:grpSpPr>
            <a:xfrm>
              <a:off x="4857752" y="5084203"/>
              <a:ext cx="3787589" cy="1616451"/>
              <a:chOff x="4857752" y="5084203"/>
              <a:chExt cx="3787589" cy="1616451"/>
            </a:xfrm>
          </p:grpSpPr>
          <p:sp>
            <p:nvSpPr>
              <p:cNvPr id="33" name="직사각형 32"/>
              <p:cNvSpPr/>
              <p:nvPr/>
            </p:nvSpPr>
            <p:spPr>
              <a:xfrm>
                <a:off x="4857752" y="5084203"/>
                <a:ext cx="3787589" cy="16164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08000" lvl="1" indent="-108000">
                  <a:spcBef>
                    <a:spcPct val="50000"/>
                  </a:spcBef>
                  <a:buFont typeface="Arial" pitchFamily="34" charset="0"/>
                  <a:buChar char="•"/>
                </a:pPr>
                <a:r>
                  <a:rPr lang="en-US" altLang="ko-KR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1 </a:t>
                </a:r>
                <a:r>
                  <a:rPr lang="ko-KR" altLang="en-US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주일에 </a:t>
                </a:r>
                <a:r>
                  <a:rPr lang="en-US" altLang="ko-KR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12km </a:t>
                </a:r>
                <a:r>
                  <a:rPr lang="ko-KR" altLang="en-US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이상 걷는 경우 인지기능의 감퇴 </a:t>
                </a:r>
                <a:r>
                  <a:rPr lang="en-US" altLang="ko-KR" sz="14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  <a:cs typeface="Arial" pitchFamily="34" charset="0"/>
                  </a:rPr>
                  <a:t>30</a:t>
                </a:r>
                <a:r>
                  <a:rPr lang="en-US" altLang="ko-KR" sz="14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% </a:t>
                </a:r>
              </a:p>
              <a:p>
                <a:pPr marL="108000" lvl="1" indent="-108000">
                  <a:spcBef>
                    <a:spcPct val="50000"/>
                  </a:spcBef>
                  <a:buFont typeface="Arial" pitchFamily="34" charset="0"/>
                  <a:buChar char="•"/>
                </a:pPr>
                <a:r>
                  <a:rPr lang="ko-KR" altLang="en-US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매일 </a:t>
                </a:r>
                <a:r>
                  <a:rPr lang="en-US" altLang="ko-KR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3km </a:t>
                </a:r>
                <a:r>
                  <a:rPr lang="ko-KR" altLang="en-US" sz="1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이상 걸을 시 치매 </a:t>
                </a:r>
                <a:r>
                  <a:rPr lang="en-US" altLang="ko-KR" sz="14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  <a:cs typeface="Arial" pitchFamily="34" charset="0"/>
                  </a:rPr>
                  <a:t>30</a:t>
                </a:r>
                <a:r>
                  <a:rPr lang="en-US" altLang="ko-KR" sz="14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itchFamily="50" charset="-127"/>
                    <a:ea typeface="나눔고딕" pitchFamily="50" charset="-127"/>
                  </a:rPr>
                  <a:t>% </a:t>
                </a:r>
              </a:p>
            </p:txBody>
          </p:sp>
          <p:sp>
            <p:nvSpPr>
              <p:cNvPr id="34" name="아래쪽 화살표 33"/>
              <p:cNvSpPr/>
              <p:nvPr/>
            </p:nvSpPr>
            <p:spPr>
              <a:xfrm>
                <a:off x="8102598" y="5517195"/>
                <a:ext cx="142876" cy="182978"/>
              </a:xfrm>
              <a:prstGeom prst="downArrow">
                <a:avLst/>
              </a:prstGeom>
              <a:solidFill>
                <a:srgbClr val="FF0000"/>
              </a:solidFill>
              <a:ln>
                <a:solidFill>
                  <a:srgbClr val="6C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35" name="아래쪽 화살표 34"/>
              <p:cNvSpPr/>
              <p:nvPr/>
            </p:nvSpPr>
            <p:spPr>
              <a:xfrm>
                <a:off x="5823076" y="6498347"/>
                <a:ext cx="142876" cy="182978"/>
              </a:xfrm>
              <a:prstGeom prst="downArrow">
                <a:avLst/>
              </a:prstGeom>
              <a:solidFill>
                <a:srgbClr val="FF0000"/>
              </a:solidFill>
              <a:ln>
                <a:solidFill>
                  <a:srgbClr val="6C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</p:grpSp>
      <p:sp>
        <p:nvSpPr>
          <p:cNvPr id="37" name="직사각형 36"/>
          <p:cNvSpPr/>
          <p:nvPr/>
        </p:nvSpPr>
        <p:spPr>
          <a:xfrm>
            <a:off x="5868144" y="4437112"/>
            <a:ext cx="3013967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sv-SE" altLang="ko-KR" sz="1200" b="1" dirty="0" smtClean="0">
                <a:solidFill>
                  <a:srgbClr val="002060"/>
                </a:solidFill>
                <a:latin typeface="+mn-lt"/>
              </a:rPr>
              <a:t>J Korean Geriatr Soc 2009;13(2):61-68</a:t>
            </a:r>
          </a:p>
        </p:txBody>
      </p:sp>
    </p:spTree>
    <p:extLst>
      <p:ext uri="{BB962C8B-B14F-4D97-AF65-F5344CB8AC3E}">
        <p14:creationId xmlns:p14="http://schemas.microsoft.com/office/powerpoint/2010/main" xmlns="" val="238393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-24"/>
            <a:ext cx="9144000" cy="3786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 txBox="1">
            <a:spLocks/>
          </p:cNvSpPr>
          <p:nvPr/>
        </p:nvSpPr>
        <p:spPr>
          <a:xfrm>
            <a:off x="980710" y="2204830"/>
            <a:ext cx="7239000" cy="1470025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ctr" eaLnBrk="0" hangingPunct="0">
              <a:lnSpc>
                <a:spcPct val="150000"/>
              </a:lnSpc>
              <a:defRPr/>
            </a:pPr>
            <a:r>
              <a:rPr kumimoji="0" lang="ko-KR" altLang="en-US" sz="4500" b="1" spc="-300" dirty="0" smtClean="0">
                <a:solidFill>
                  <a:srgbClr val="7030A0"/>
                </a:solidFill>
                <a:latin typeface="+mn-ea"/>
                <a:ea typeface="+mn-ea"/>
                <a:cs typeface="+mj-cs"/>
              </a:rPr>
              <a:t>치매환자에서 </a:t>
            </a:r>
            <a:endParaRPr kumimoji="0" lang="en-US" altLang="ko-KR" sz="4500" b="1" spc="-300" dirty="0" smtClean="0">
              <a:solidFill>
                <a:srgbClr val="7030A0"/>
              </a:solidFill>
              <a:latin typeface="+mn-ea"/>
              <a:ea typeface="+mn-ea"/>
              <a:cs typeface="+mj-cs"/>
            </a:endParaRPr>
          </a:p>
          <a:p>
            <a:pPr algn="ctr" eaLnBrk="0" hangingPunct="0">
              <a:lnSpc>
                <a:spcPct val="150000"/>
              </a:lnSpc>
              <a:defRPr/>
            </a:pPr>
            <a:r>
              <a:rPr kumimoji="0" lang="ko-KR" altLang="en-US" sz="4500" b="1" spc="-300" dirty="0" smtClean="0">
                <a:solidFill>
                  <a:srgbClr val="7030A0"/>
                </a:solidFill>
                <a:latin typeface="+mn-ea"/>
                <a:ea typeface="+mn-ea"/>
                <a:cs typeface="+mj-cs"/>
              </a:rPr>
              <a:t>일상생활능력의 관리</a:t>
            </a:r>
            <a:endParaRPr kumimoji="0" lang="ko-KR" altLang="en-US" sz="4500" b="1" spc="-300" dirty="0">
              <a:solidFill>
                <a:srgbClr val="7030A0"/>
              </a:solidFill>
              <a:latin typeface="+mn-ea"/>
              <a:ea typeface="+mn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905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400" b="1" spc="-3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치매환자의 일상생활유지의 기본</a:t>
            </a:r>
            <a:r>
              <a:rPr lang="en-US" altLang="ko-KR" sz="3400" b="1" spc="-3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!</a:t>
            </a:r>
            <a:endParaRPr lang="en-US" sz="3400" b="1" spc="-300" dirty="0">
              <a:solidFill>
                <a:srgbClr val="7030A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00" y="1600200"/>
            <a:ext cx="8785220" cy="4525963"/>
          </a:xfrm>
        </p:spPr>
        <p:txBody>
          <a:bodyPr>
            <a:noAutofit/>
          </a:bodyPr>
          <a:lstStyle/>
          <a:p>
            <a:r>
              <a:rPr lang="ko-KR" altLang="en-US" sz="2400" dirty="0">
                <a:latin typeface="나눔고딕" pitchFamily="50" charset="-127"/>
                <a:ea typeface="나눔고딕" pitchFamily="50" charset="-127"/>
              </a:rPr>
              <a:t>환자의 하루 일상을 규칙적으로 운영하세요</a:t>
            </a:r>
            <a:r>
              <a:rPr lang="en-US" altLang="ko-KR" sz="2400" dirty="0"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lvl="1"/>
            <a:r>
              <a:rPr lang="ko-KR" altLang="en-US" sz="2400" dirty="0">
                <a:latin typeface="나눔고딕" pitchFamily="50" charset="-127"/>
                <a:ea typeface="나눔고딕" pitchFamily="50" charset="-127"/>
              </a:rPr>
              <a:t>하루의 일과활동을 정하세요</a:t>
            </a:r>
            <a:r>
              <a:rPr lang="en-US" altLang="ko-KR" sz="2400" dirty="0">
                <a:latin typeface="나눔고딕" pitchFamily="50" charset="-127"/>
                <a:ea typeface="나눔고딕" pitchFamily="50" charset="-127"/>
              </a:rPr>
              <a:t>.</a:t>
            </a:r>
            <a:r>
              <a:rPr lang="ko-KR" altLang="en-US" sz="2400" dirty="0">
                <a:latin typeface="나눔고딕" pitchFamily="50" charset="-127"/>
                <a:ea typeface="나눔고딕" pitchFamily="50" charset="-127"/>
              </a:rPr>
              <a:t> </a:t>
            </a:r>
            <a:endParaRPr lang="en-US" altLang="ko-KR" sz="2400" dirty="0">
              <a:latin typeface="나눔고딕" pitchFamily="50" charset="-127"/>
              <a:ea typeface="나눔고딕" pitchFamily="50" charset="-127"/>
            </a:endParaRPr>
          </a:p>
          <a:p>
            <a:pPr lvl="1"/>
            <a:r>
              <a:rPr lang="ko-KR" altLang="en-US" sz="2400" dirty="0">
                <a:latin typeface="나눔고딕" pitchFamily="50" charset="-127"/>
                <a:ea typeface="나눔고딕" pitchFamily="50" charset="-127"/>
              </a:rPr>
              <a:t>야외 외출시간이 필요합니다</a:t>
            </a:r>
            <a:r>
              <a:rPr lang="ko-KR" altLang="ko-KR" sz="2400" dirty="0">
                <a:latin typeface="나눔고딕" pitchFamily="50" charset="-127"/>
                <a:ea typeface="나눔고딕" pitchFamily="50" charset="-127"/>
              </a:rPr>
              <a:t>.</a:t>
            </a:r>
            <a:endParaRPr lang="en-US" altLang="ko-KR" sz="2400" dirty="0">
              <a:latin typeface="나눔고딕" pitchFamily="50" charset="-127"/>
              <a:ea typeface="나눔고딕" pitchFamily="50" charset="-127"/>
            </a:endParaRPr>
          </a:p>
          <a:p>
            <a:pPr lvl="1"/>
            <a:endParaRPr lang="en-US" altLang="ko-KR" sz="2400" dirty="0"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2400" dirty="0">
                <a:latin typeface="나눔고딕" pitchFamily="50" charset="-127"/>
                <a:ea typeface="나눔고딕" pitchFamily="50" charset="-127"/>
              </a:rPr>
              <a:t>환자가 즐겨하던 이전 취미나 일상활동 중에</a:t>
            </a:r>
            <a:endParaRPr lang="en-US" altLang="ko-KR" sz="2400" dirty="0">
              <a:latin typeface="나눔고딕" pitchFamily="50" charset="-127"/>
              <a:ea typeface="나눔고딕" pitchFamily="50" charset="-127"/>
            </a:endParaRPr>
          </a:p>
          <a:p>
            <a:pPr lvl="1"/>
            <a:r>
              <a:rPr lang="ko-KR" altLang="en-US" sz="2400" dirty="0">
                <a:latin typeface="나눔고딕" pitchFamily="50" charset="-127"/>
                <a:ea typeface="나눔고딕" pitchFamily="50" charset="-127"/>
              </a:rPr>
              <a:t>현재 할 수 있는 것을 확인해야 합니다</a:t>
            </a:r>
            <a:r>
              <a:rPr lang="en-US" altLang="ko-KR" sz="2400" dirty="0"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lvl="1"/>
            <a:r>
              <a:rPr lang="ko-KR" altLang="en-US" sz="2400" dirty="0">
                <a:latin typeface="나눔고딕" pitchFamily="50" charset="-127"/>
                <a:ea typeface="나눔고딕" pitchFamily="50" charset="-127"/>
              </a:rPr>
              <a:t>그 중 가능한 몇 가지를 정하여</a:t>
            </a:r>
            <a:r>
              <a:rPr lang="en-US" altLang="ko-KR" sz="2400" dirty="0">
                <a:latin typeface="나눔고딕" pitchFamily="50" charset="-127"/>
                <a:ea typeface="나눔고딕" pitchFamily="50" charset="-127"/>
              </a:rPr>
              <a:t>,</a:t>
            </a:r>
            <a:r>
              <a:rPr lang="ko-KR" altLang="en-US" sz="2400" dirty="0">
                <a:latin typeface="나눔고딕" pitchFamily="50" charset="-127"/>
                <a:ea typeface="나눔고딕" pitchFamily="50" charset="-127"/>
              </a:rPr>
              <a:t> 환자가 할 수 있도록 환경을 만들어 주세요</a:t>
            </a:r>
            <a:r>
              <a:rPr lang="en-US" altLang="ko-KR" sz="2400" dirty="0">
                <a:latin typeface="나눔고딕" pitchFamily="50" charset="-127"/>
                <a:ea typeface="나눔고딕" pitchFamily="50" charset="-127"/>
              </a:rPr>
              <a:t>.</a:t>
            </a:r>
            <a:r>
              <a:rPr lang="ko-KR" altLang="en-US" sz="2400" dirty="0">
                <a:latin typeface="나눔고딕" pitchFamily="50" charset="-127"/>
                <a:ea typeface="나눔고딕" pitchFamily="50" charset="-127"/>
              </a:rPr>
              <a:t> </a:t>
            </a:r>
            <a:endParaRPr lang="en-US" altLang="ko-KR" sz="2400" dirty="0">
              <a:latin typeface="나눔고딕" pitchFamily="50" charset="-127"/>
              <a:ea typeface="나눔고딕" pitchFamily="50" charset="-127"/>
            </a:endParaRPr>
          </a:p>
          <a:p>
            <a:pPr lvl="1"/>
            <a:r>
              <a:rPr lang="ko-KR" altLang="en-US" sz="2400" dirty="0">
                <a:latin typeface="나눔고딕" pitchFamily="50" charset="-127"/>
                <a:ea typeface="나눔고딕" pitchFamily="50" charset="-127"/>
              </a:rPr>
              <a:t>같은 행동을 반복해도 환자는 지루하지 않습니다</a:t>
            </a:r>
            <a:r>
              <a:rPr lang="en-US" altLang="ko-KR" sz="2400" dirty="0">
                <a:latin typeface="나눔고딕" pitchFamily="50" charset="-127"/>
                <a:ea typeface="나눔고딕" pitchFamily="50" charset="-127"/>
              </a:rPr>
              <a:t>.</a:t>
            </a:r>
            <a:endParaRPr lang="en-US" sz="2400" dirty="0"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82651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1730"/>
            <a:ext cx="9036620" cy="1143000"/>
          </a:xfrm>
        </p:spPr>
        <p:txBody>
          <a:bodyPr>
            <a:normAutofit/>
          </a:bodyPr>
          <a:lstStyle/>
          <a:p>
            <a:r>
              <a:rPr lang="ko-KR" altLang="en-US" sz="3400" b="1" spc="-3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규칙적인 일상생활이 중요한 이유</a:t>
            </a:r>
            <a:endParaRPr lang="en-US" sz="3400" b="1" spc="-300" dirty="0">
              <a:solidFill>
                <a:srgbClr val="7030A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00" y="1600200"/>
            <a:ext cx="8785220" cy="4525963"/>
          </a:xfrm>
        </p:spPr>
        <p:txBody>
          <a:bodyPr>
            <a:normAutofit/>
          </a:bodyPr>
          <a:lstStyle/>
          <a:p>
            <a:r>
              <a:rPr lang="ko-KR" altLang="en-US" sz="2800" dirty="0">
                <a:latin typeface="나눔고딕" pitchFamily="50" charset="-127"/>
                <a:ea typeface="나눔고딕" pitchFamily="50" charset="-127"/>
              </a:rPr>
              <a:t>치매환자들도 반복적인 행위를 통해 배울수 있습니다</a:t>
            </a:r>
            <a:r>
              <a:rPr lang="en-US" altLang="ko-KR" sz="2800" dirty="0"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marL="0" indent="0">
              <a:buNone/>
            </a:pPr>
            <a:r>
              <a:rPr lang="ko-KR" altLang="ko-KR" sz="24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lang="en-US" altLang="ko-KR" sz="24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“</a:t>
            </a:r>
            <a:r>
              <a:rPr lang="ko-KR" altLang="en-US" sz="24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내제적 학습</a:t>
            </a:r>
            <a:r>
              <a:rPr lang="en-US" altLang="ko-KR" sz="24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또는 행위를 통한 학습</a:t>
            </a:r>
            <a:r>
              <a:rPr lang="en-US" altLang="ko-KR" sz="24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”</a:t>
            </a:r>
          </a:p>
          <a:p>
            <a:pPr marL="0" indent="0">
              <a:buNone/>
            </a:pPr>
            <a:endParaRPr lang="en-US" altLang="ko-KR" sz="2400" dirty="0">
              <a:latin typeface="나눔고딕" pitchFamily="50" charset="-127"/>
              <a:ea typeface="나눔고딕" pitchFamily="50" charset="-127"/>
            </a:endParaRPr>
          </a:p>
          <a:p>
            <a:pPr lvl="1"/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규칙화된 일상생활은 반복적인 수행을 통해 환자의 학습능력을 최대화할 수 있습니다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marL="457200" lvl="1" indent="0">
              <a:buNone/>
            </a:pPr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  <a:p>
            <a:pPr lvl="1"/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일상활동을 규칙화할경우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,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 환자가 예측하도록 도와주기 때문에 환자의 거부를 줄일 수 있습니다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.</a:t>
            </a:r>
            <a:endParaRPr lang="en-US" dirty="0"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467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460" y="971764"/>
            <a:ext cx="8137129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400" b="1" spc="-300" dirty="0" smtClean="0">
                <a:solidFill>
                  <a:srgbClr val="7030A0"/>
                </a:solidFill>
              </a:rPr>
              <a:t>경증치매 </a:t>
            </a:r>
            <a:r>
              <a:rPr lang="ko-KR" altLang="en-US" sz="3400" b="1" spc="-300" dirty="0">
                <a:solidFill>
                  <a:srgbClr val="7030A0"/>
                </a:solidFill>
              </a:rPr>
              <a:t>단계 </a:t>
            </a:r>
            <a:r>
              <a:rPr lang="en-US" altLang="ko-KR" sz="3400" b="1" spc="-300" dirty="0" smtClean="0">
                <a:solidFill>
                  <a:srgbClr val="7030A0"/>
                </a:solidFill>
              </a:rPr>
              <a:t>(</a:t>
            </a:r>
            <a:r>
              <a:rPr lang="ko-KR" altLang="en-US" sz="3400" b="1" spc="-300" dirty="0" smtClean="0">
                <a:solidFill>
                  <a:srgbClr val="7030A0"/>
                </a:solidFill>
              </a:rPr>
              <a:t>초기치매</a:t>
            </a:r>
            <a:r>
              <a:rPr lang="en-US" altLang="ko-KR" sz="3400" b="1" spc="-300" dirty="0" smtClean="0">
                <a:solidFill>
                  <a:srgbClr val="7030A0"/>
                </a:solidFill>
              </a:rPr>
              <a:t>, </a:t>
            </a:r>
            <a:r>
              <a:rPr lang="ko-KR" altLang="en-US" sz="3400" b="1" spc="-300" dirty="0" smtClean="0">
                <a:solidFill>
                  <a:srgbClr val="7030A0"/>
                </a:solidFill>
              </a:rPr>
              <a:t>치매임상척도 </a:t>
            </a:r>
            <a:r>
              <a:rPr lang="en-US" altLang="ko-KR" sz="3400" b="1" spc="-300" dirty="0">
                <a:solidFill>
                  <a:srgbClr val="7030A0"/>
                </a:solidFill>
              </a:rPr>
              <a:t>1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점</a:t>
            </a:r>
            <a:r>
              <a:rPr lang="en-US" altLang="ko-KR" sz="3400" b="1" spc="-300" dirty="0" smtClean="0">
                <a:solidFill>
                  <a:srgbClr val="7030A0"/>
                </a:solidFill>
              </a:rPr>
              <a:t>)</a:t>
            </a:r>
            <a:r>
              <a:rPr lang="en-US" altLang="ko-KR" sz="3400" b="1" spc="-300" dirty="0">
                <a:solidFill>
                  <a:srgbClr val="7030A0"/>
                </a:solidFill>
              </a:rPr>
              <a:t> </a:t>
            </a:r>
            <a:r>
              <a:rPr lang="ko-KR" altLang="en-US" sz="3400" b="1" spc="-300" dirty="0" smtClean="0">
                <a:solidFill>
                  <a:srgbClr val="7030A0"/>
                </a:solidFill>
              </a:rPr>
              <a:t>일상생활 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증진 목표항목</a:t>
            </a:r>
          </a:p>
          <a:p>
            <a:endParaRPr lang="en-US" altLang="ko-KR" dirty="0" smtClean="0"/>
          </a:p>
          <a:p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b="1" dirty="0"/>
              <a:t>음식요리하기</a:t>
            </a:r>
            <a:endParaRPr lang="en-US" altLang="ko-KR" b="1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b="1" dirty="0"/>
              <a:t>집안일 하기 </a:t>
            </a:r>
            <a:endParaRPr lang="en-US" altLang="ko-KR" b="1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b="1" dirty="0" smtClean="0"/>
              <a:t>자기돈 관리하기</a:t>
            </a:r>
            <a:endParaRPr lang="en-US" altLang="ko-KR" b="1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b="1" dirty="0" smtClean="0"/>
              <a:t>대중교통이용하기</a:t>
            </a:r>
            <a:endParaRPr lang="en-US" altLang="ko-KR" b="1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b="1" dirty="0" smtClean="0"/>
              <a:t>전화사용하기</a:t>
            </a:r>
            <a:endParaRPr lang="en-US" altLang="ko-KR" b="1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b="1" dirty="0" smtClean="0"/>
              <a:t>약 </a:t>
            </a:r>
            <a:r>
              <a:rPr lang="ko-KR" altLang="en-US" b="1" dirty="0"/>
              <a:t>챙겨먹기</a:t>
            </a:r>
            <a:endParaRPr lang="en-US" altLang="ko-KR" b="1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u"/>
            </a:pPr>
            <a:endParaRPr lang="ko-KR" alt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40" y="2204830"/>
            <a:ext cx="1944270" cy="3446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4463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420" y="971764"/>
            <a:ext cx="8161289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400" b="1" spc="-300" dirty="0" smtClean="0">
                <a:solidFill>
                  <a:srgbClr val="7030A0"/>
                </a:solidFill>
              </a:rPr>
              <a:t>경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증</a:t>
            </a:r>
            <a:r>
              <a:rPr lang="ko-KR" altLang="en-US" sz="3400" b="1" spc="-300" dirty="0" smtClean="0">
                <a:solidFill>
                  <a:srgbClr val="7030A0"/>
                </a:solidFill>
              </a:rPr>
              <a:t>치매 </a:t>
            </a:r>
            <a:r>
              <a:rPr lang="ko-KR" altLang="en-US" sz="3400" b="1" spc="-300" dirty="0">
                <a:solidFill>
                  <a:srgbClr val="7030A0"/>
                </a:solidFill>
              </a:rPr>
              <a:t>단계 </a:t>
            </a:r>
            <a:r>
              <a:rPr lang="en-US" altLang="ko-KR" sz="3400" b="1" spc="-300" dirty="0" smtClean="0">
                <a:solidFill>
                  <a:srgbClr val="7030A0"/>
                </a:solidFill>
              </a:rPr>
              <a:t>(</a:t>
            </a:r>
            <a:r>
              <a:rPr lang="ko-KR" altLang="en-US" sz="3400" b="1" spc="-300" dirty="0" smtClean="0">
                <a:solidFill>
                  <a:srgbClr val="7030A0"/>
                </a:solidFill>
              </a:rPr>
              <a:t>초기치매</a:t>
            </a:r>
            <a:r>
              <a:rPr lang="en-US" altLang="ko-KR" sz="3400" b="1" spc="-300" dirty="0">
                <a:solidFill>
                  <a:srgbClr val="7030A0"/>
                </a:solidFill>
              </a:rPr>
              <a:t>, 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치매임상척도 </a:t>
            </a:r>
            <a:r>
              <a:rPr lang="en-US" altLang="ko-KR" sz="3400" b="1" spc="-300" dirty="0">
                <a:solidFill>
                  <a:srgbClr val="7030A0"/>
                </a:solidFill>
              </a:rPr>
              <a:t>1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점</a:t>
            </a:r>
            <a:r>
              <a:rPr lang="en-US" altLang="ko-KR" sz="3400" b="1" spc="-300" dirty="0">
                <a:solidFill>
                  <a:srgbClr val="7030A0"/>
                </a:solidFill>
              </a:rPr>
              <a:t>)</a:t>
            </a:r>
            <a:endParaRPr lang="ko-KR" altLang="en-US" sz="3400" b="1" spc="-300" dirty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익숙한 일을 스스스로 하게 해주세요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: 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간단한 요리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음식을 할 수 없다면  야채 다듬기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나물 무치기 등</a:t>
            </a: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집안일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본인 방 청소</a:t>
            </a: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자기돈 관리하기 및 은행업무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문제가  생길 수 있기 때문에 은행직원에게는 미리 알려주세요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주기적으로 환자를 따라가서 확인하세요</a:t>
            </a: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대중교통이용하기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항상 다니던 곳의 대중교통을 그대로 이용하도록 하고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다니는 대중교통 이용방법에 대해 주기적으로 물어봐서 잘 숙지하고 있는지 확인하세요</a:t>
            </a: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전화기 사용하기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환자가 직접 전화번호를 누르도록 전화번호를 불러주세요</a:t>
            </a: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 marL="2857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스스로 매일 스스로 </a:t>
            </a:r>
            <a:r>
              <a:rPr lang="ko-KR" altLang="en-US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약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을 챙겨 먹도록 도와주세요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,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01732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b="1" spc="-3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약 챙겨먹기</a:t>
            </a:r>
            <a:endParaRPr lang="en-US" sz="4000" b="1" spc="-300" dirty="0">
              <a:solidFill>
                <a:srgbClr val="7030A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00" y="1484730"/>
            <a:ext cx="4896680" cy="4896680"/>
          </a:xfrm>
        </p:spPr>
        <p:txBody>
          <a:bodyPr>
            <a:normAutofit fontScale="92500" lnSpcReduction="10000"/>
          </a:bodyPr>
          <a:lstStyle/>
          <a:p>
            <a:r>
              <a:rPr lang="ko-KR" altLang="en-US" sz="2600" dirty="0" smtClean="0">
                <a:latin typeface="나눔고딕" pitchFamily="50" charset="-127"/>
                <a:ea typeface="나눔고딕" pitchFamily="50" charset="-127"/>
              </a:rPr>
              <a:t>약은 가능한 한곳의 약국을 정해서 조제하세요</a:t>
            </a:r>
            <a:endParaRPr lang="en-US" altLang="ko-KR" sz="2600" dirty="0" smtClean="0">
              <a:latin typeface="나눔고딕" pitchFamily="50" charset="-127"/>
              <a:ea typeface="나눔고딕" pitchFamily="50" charset="-127"/>
            </a:endParaRPr>
          </a:p>
          <a:p>
            <a:endParaRPr lang="en-US" altLang="ko-KR" sz="2600" dirty="0"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2600" dirty="0">
                <a:latin typeface="나눔고딕" pitchFamily="50" charset="-127"/>
                <a:ea typeface="나눔고딕" pitchFamily="50" charset="-127"/>
              </a:rPr>
              <a:t>약의 복용방법을 간단하게 조절할 수 있는지 주치의과 상의하세요</a:t>
            </a:r>
            <a:endParaRPr lang="en-US" sz="2600" dirty="0"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2600" dirty="0">
                <a:latin typeface="나눔고딕" pitchFamily="50" charset="-127"/>
                <a:ea typeface="나눔고딕" pitchFamily="50" charset="-127"/>
              </a:rPr>
              <a:t>약은 정해진 한 장소에서만 보관하세요</a:t>
            </a:r>
            <a:r>
              <a:rPr lang="en-US" altLang="ko-KR" sz="2600" dirty="0"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endParaRPr lang="en-US" sz="2600" dirty="0"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2600" dirty="0">
                <a:latin typeface="나눔고딕" pitchFamily="50" charset="-127"/>
                <a:ea typeface="나눔고딕" pitchFamily="50" charset="-127"/>
              </a:rPr>
              <a:t>환자로 하여금 약을 복용한 경우</a:t>
            </a:r>
            <a:r>
              <a:rPr lang="en-US" altLang="ko-KR" sz="2600" dirty="0">
                <a:latin typeface="나눔고딕" pitchFamily="50" charset="-127"/>
                <a:ea typeface="나눔고딕" pitchFamily="50" charset="-127"/>
              </a:rPr>
              <a:t>,</a:t>
            </a:r>
            <a:r>
              <a:rPr lang="ko-KR" altLang="en-US" sz="2600" dirty="0">
                <a:latin typeface="나눔고딕" pitchFamily="50" charset="-127"/>
                <a:ea typeface="나눔고딕" pitchFamily="50" charset="-127"/>
              </a:rPr>
              <a:t> 방법에 따라 달력에 표시하도록 하세요</a:t>
            </a:r>
            <a:r>
              <a:rPr lang="en-US" altLang="ko-KR" sz="2600" dirty="0"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marL="0" indent="0">
              <a:buNone/>
            </a:pPr>
            <a:r>
              <a:rPr lang="ko-KR" altLang="ko-KR" dirty="0"/>
              <a:t> </a:t>
            </a:r>
            <a:r>
              <a:rPr lang="ko-KR" altLang="en-US" dirty="0" smtClean="0"/>
              <a:t> </a:t>
            </a:r>
            <a:r>
              <a:rPr lang="en-US" altLang="ko-KR" sz="2100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2100" dirty="0">
                <a:latin typeface="나눔고딕" pitchFamily="50" charset="-127"/>
                <a:ea typeface="나눔고딕" pitchFamily="50" charset="-127"/>
              </a:rPr>
              <a:t>아침약 </a:t>
            </a:r>
            <a:r>
              <a:rPr lang="en-US" altLang="ko-KR" sz="2100" dirty="0">
                <a:latin typeface="나눔고딕" pitchFamily="50" charset="-127"/>
                <a:ea typeface="나눔고딕" pitchFamily="50" charset="-127"/>
              </a:rPr>
              <a:t>    </a:t>
            </a:r>
            <a:r>
              <a:rPr lang="ko-KR" altLang="en-US" sz="2100" dirty="0">
                <a:latin typeface="나눔고딕" pitchFamily="50" charset="-127"/>
                <a:ea typeface="나눔고딕" pitchFamily="50" charset="-127"/>
              </a:rPr>
              <a:t>저녁약 </a:t>
            </a:r>
            <a:r>
              <a:rPr lang="en-US" altLang="ko-KR" sz="35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X</a:t>
            </a:r>
            <a:r>
              <a:rPr lang="en-US" altLang="ko-KR" sz="2100" dirty="0">
                <a:latin typeface="나눔고딕" pitchFamily="50" charset="-127"/>
                <a:ea typeface="나눔고딕" pitchFamily="50" charset="-127"/>
              </a:rPr>
              <a:t>)</a:t>
            </a:r>
            <a:endParaRPr lang="en-US" sz="2100" dirty="0"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70" y="2204830"/>
            <a:ext cx="3967594" cy="266437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228230" y="3429000"/>
            <a:ext cx="216030" cy="216030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ultiply 6"/>
          <p:cNvSpPr/>
          <p:nvPr/>
        </p:nvSpPr>
        <p:spPr>
          <a:xfrm>
            <a:off x="6265220" y="3429000"/>
            <a:ext cx="144020" cy="216030"/>
          </a:xfrm>
          <a:prstGeom prst="mathMultiply">
            <a:avLst/>
          </a:prstGeom>
          <a:solidFill>
            <a:srgbClr val="FF0000"/>
          </a:solidFill>
          <a:ln w="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403560" y="5697315"/>
            <a:ext cx="216030" cy="216030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712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b="1" spc="-3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약 복용</a:t>
            </a:r>
            <a:endParaRPr lang="en-US" sz="4000" b="1" spc="-300" dirty="0">
              <a:solidFill>
                <a:srgbClr val="7030A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>
                <a:latin typeface="나눔고딕" pitchFamily="50" charset="-127"/>
                <a:ea typeface="나눔고딕" pitchFamily="50" charset="-127"/>
              </a:rPr>
              <a:t>주기적으로 약의 갯수를 세어서 환자가 잘 복용하는 지 확인이 필요합니다</a:t>
            </a:r>
            <a:r>
              <a:rPr lang="en-US" altLang="ko-KR" sz="2800" dirty="0" smtClean="0">
                <a:latin typeface="나눔고딕" pitchFamily="50" charset="-127"/>
                <a:ea typeface="나눔고딕" pitchFamily="50" charset="-127"/>
              </a:rPr>
              <a:t>.</a:t>
            </a:r>
            <a:endParaRPr lang="en-US" altLang="ko-KR" sz="2800" dirty="0"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2800" dirty="0">
                <a:latin typeface="나눔고딕" pitchFamily="50" charset="-127"/>
                <a:ea typeface="나눔고딕" pitchFamily="50" charset="-127"/>
              </a:rPr>
              <a:t>만약에 환자가 혼자 복용이 </a:t>
            </a:r>
            <a:r>
              <a:rPr lang="ko-KR" altLang="en-US" sz="2800" dirty="0" smtClean="0">
                <a:latin typeface="나눔고딕" pitchFamily="50" charset="-127"/>
                <a:ea typeface="나눔고딕" pitchFamily="50" charset="-127"/>
              </a:rPr>
              <a:t>불가능하다고 판단되면</a:t>
            </a:r>
            <a:endParaRPr lang="en-US" altLang="ko-KR" sz="2800" dirty="0">
              <a:latin typeface="나눔고딕" pitchFamily="50" charset="-127"/>
              <a:ea typeface="나눔고딕" pitchFamily="50" charset="-127"/>
            </a:endParaRPr>
          </a:p>
          <a:p>
            <a:pPr lvl="1"/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모든 약을 한꺼번에 관리하세요</a:t>
            </a:r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  <a:p>
            <a:pPr lvl="1"/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복용시간에 맞춰 환자에게 물과 함께 드리고 바로 복용하게 하세요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lvl="1"/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알약을 거부하는 경우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,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 가루로 만들어서 이온음료에 섞어드리세요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50" y="5157240"/>
            <a:ext cx="1895840" cy="161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09206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420" y="971764"/>
            <a:ext cx="816128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400" b="1" spc="-300" dirty="0" smtClean="0">
                <a:solidFill>
                  <a:srgbClr val="7030A0"/>
                </a:solidFill>
              </a:rPr>
              <a:t>경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증</a:t>
            </a:r>
            <a:r>
              <a:rPr lang="ko-KR" altLang="en-US" sz="3400" b="1" spc="-300" dirty="0" smtClean="0">
                <a:solidFill>
                  <a:srgbClr val="7030A0"/>
                </a:solidFill>
              </a:rPr>
              <a:t>치매 </a:t>
            </a:r>
            <a:r>
              <a:rPr lang="ko-KR" altLang="en-US" sz="3400" b="1" spc="-300" dirty="0">
                <a:solidFill>
                  <a:srgbClr val="7030A0"/>
                </a:solidFill>
              </a:rPr>
              <a:t>단계 </a:t>
            </a:r>
            <a:r>
              <a:rPr lang="en-US" altLang="ko-KR" sz="3400" b="1" spc="-300" dirty="0" smtClean="0">
                <a:solidFill>
                  <a:srgbClr val="7030A0"/>
                </a:solidFill>
              </a:rPr>
              <a:t>(</a:t>
            </a:r>
            <a:r>
              <a:rPr lang="ko-KR" altLang="en-US" sz="3400" b="1" spc="-300" dirty="0" smtClean="0">
                <a:solidFill>
                  <a:srgbClr val="7030A0"/>
                </a:solidFill>
              </a:rPr>
              <a:t>초기치매</a:t>
            </a:r>
            <a:r>
              <a:rPr lang="en-US" altLang="ko-KR" sz="3400" b="1" spc="-300" dirty="0">
                <a:solidFill>
                  <a:srgbClr val="7030A0"/>
                </a:solidFill>
              </a:rPr>
              <a:t>, 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치매임상척도 </a:t>
            </a:r>
            <a:r>
              <a:rPr lang="en-US" altLang="ko-KR" sz="3400" b="1" spc="-300" dirty="0">
                <a:solidFill>
                  <a:srgbClr val="7030A0"/>
                </a:solidFill>
              </a:rPr>
              <a:t>1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점</a:t>
            </a:r>
            <a:r>
              <a:rPr lang="en-US" altLang="ko-KR" sz="3400" b="1" spc="-300" dirty="0">
                <a:solidFill>
                  <a:srgbClr val="7030A0"/>
                </a:solidFill>
              </a:rPr>
              <a:t>)</a:t>
            </a:r>
            <a:endParaRPr lang="ko-KR" altLang="en-US" sz="3400" b="1" spc="-300" dirty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회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상치료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: 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가장 행복했던 시간을 자주 이야기 해보세요</a:t>
            </a: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옛날 사진첩등을 이용하여 기억을 자극하도록 해주세요</a:t>
            </a: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 marL="1200150" lvl="2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사진첩의 사건에 대해 기록해 보도록 해보세요</a:t>
            </a: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일상생활의 순서와 필요한 도구들에 대해서 그림을 이용하거나 대화를 통해 기억을 지키게 해주세요</a:t>
            </a: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김치담구는 법</a:t>
            </a:r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형광등 전구 바꾸는 방법</a:t>
            </a: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9031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내용 개체 틀 2"/>
          <p:cNvSpPr>
            <a:spLocks noGrp="1"/>
          </p:cNvSpPr>
          <p:nvPr>
            <p:ph idx="1"/>
          </p:nvPr>
        </p:nvSpPr>
        <p:spPr>
          <a:xfrm>
            <a:off x="250825" y="1844675"/>
            <a:ext cx="8642350" cy="46990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70000"/>
              </a:lnSpc>
            </a:pPr>
            <a:r>
              <a:rPr lang="ko-KR" altLang="en-US" sz="2000" dirty="0" smtClean="0"/>
              <a:t>치매의 진단에는 환자의 일상생활능력을 평가하는 것이 필수적</a:t>
            </a:r>
            <a:endParaRPr lang="en-US" altLang="ko-KR" sz="2000" dirty="0" smtClean="0"/>
          </a:p>
          <a:p>
            <a:pPr algn="just" eaLnBrk="1" hangingPunct="1">
              <a:lnSpc>
                <a:spcPct val="170000"/>
              </a:lnSpc>
            </a:pPr>
            <a:r>
              <a:rPr lang="ko-KR" altLang="en-US" sz="2000" dirty="0" smtClean="0"/>
              <a:t>치매의 조기진단에 유용 </a:t>
            </a:r>
            <a:endParaRPr lang="en-US" altLang="ko-KR" sz="2000" dirty="0" smtClean="0"/>
          </a:p>
          <a:p>
            <a:pPr algn="just" eaLnBrk="1" hangingPunct="1">
              <a:lnSpc>
                <a:spcPct val="170000"/>
              </a:lnSpc>
              <a:buNone/>
            </a:pPr>
            <a:r>
              <a:rPr lang="en-US" altLang="ko-KR" sz="2000" dirty="0" smtClean="0"/>
              <a:t>   -  </a:t>
            </a:r>
            <a:r>
              <a:rPr lang="ko-KR" altLang="en-US" sz="2000" b="1" u="sng" dirty="0" smtClean="0">
                <a:solidFill>
                  <a:srgbClr val="FF0000"/>
                </a:solidFill>
              </a:rPr>
              <a:t>도구적 일상생활 수행능력은 치매 초기 단계부터 감퇴됨</a:t>
            </a:r>
            <a:r>
              <a:rPr lang="en-US" altLang="ko-KR" sz="2000" b="1" u="sng" dirty="0" smtClean="0">
                <a:solidFill>
                  <a:srgbClr val="FF0000"/>
                </a:solidFill>
              </a:rPr>
              <a:t>. </a:t>
            </a:r>
            <a:endParaRPr lang="en-US" altLang="ko-KR" sz="1600" b="1" u="sng" dirty="0" smtClean="0">
              <a:solidFill>
                <a:srgbClr val="FF0000"/>
              </a:solidFill>
            </a:endParaRPr>
          </a:p>
          <a:p>
            <a:pPr algn="just" eaLnBrk="1" hangingPunct="1">
              <a:lnSpc>
                <a:spcPct val="170000"/>
              </a:lnSpc>
            </a:pPr>
            <a:r>
              <a:rPr lang="ko-KR" altLang="en-US" sz="2000" dirty="0" smtClean="0"/>
              <a:t>치매 치료 효과 판정에</a:t>
            </a:r>
            <a:r>
              <a:rPr lang="en-US" sz="2000" dirty="0" smtClean="0">
                <a:ea typeface="맑은 고딕" pitchFamily="50" charset="-127"/>
              </a:rPr>
              <a:t> </a:t>
            </a:r>
            <a:r>
              <a:rPr lang="ko-KR" altLang="en-US" sz="2000" dirty="0" smtClean="0">
                <a:ea typeface="맑은 고딕" pitchFamily="50" charset="-127"/>
              </a:rPr>
              <a:t>일상수행능력 </a:t>
            </a:r>
            <a:r>
              <a:rPr lang="ko-KR" altLang="en-US" sz="2000" dirty="0" smtClean="0"/>
              <a:t>향상이 중요한 판단기준</a:t>
            </a:r>
            <a:endParaRPr lang="en-US" altLang="ko-KR" sz="2000" dirty="0" smtClean="0"/>
          </a:p>
          <a:p>
            <a:pPr algn="just">
              <a:lnSpc>
                <a:spcPct val="170000"/>
              </a:lnSpc>
            </a:pPr>
            <a:r>
              <a:rPr lang="ko-KR" altLang="en-US" sz="2000" dirty="0" smtClean="0"/>
              <a:t>치매 환자의 보호자들의 부담을 예측할 수 있는 강력한 인자임</a:t>
            </a:r>
            <a:r>
              <a:rPr lang="en-US" altLang="ko-KR" sz="2000" dirty="0" smtClean="0"/>
              <a:t>.</a:t>
            </a:r>
            <a:endParaRPr lang="ko-KR" altLang="en-US" sz="2000" dirty="0" smtClean="0"/>
          </a:p>
          <a:p>
            <a:pPr algn="just">
              <a:lnSpc>
                <a:spcPct val="170000"/>
              </a:lnSpc>
            </a:pPr>
            <a:r>
              <a:rPr lang="ko-KR" altLang="en-US" sz="2000" dirty="0" smtClean="0"/>
              <a:t>말기 치매 환자의 사망률과 밀접한 연관성을 보임</a:t>
            </a:r>
            <a:r>
              <a:rPr lang="en-US" altLang="ko-KR" sz="2000" dirty="0" smtClean="0"/>
              <a:t>. </a:t>
            </a:r>
          </a:p>
          <a:p>
            <a:pPr algn="just">
              <a:lnSpc>
                <a:spcPct val="170000"/>
              </a:lnSpc>
            </a:pPr>
            <a:r>
              <a:rPr lang="ko-KR" altLang="en-US" sz="2000" dirty="0" smtClean="0"/>
              <a:t>치매 환자의 관리에 소요되는 비용을 결정하는 가장 중요한 요소임</a:t>
            </a:r>
            <a:r>
              <a:rPr lang="en-US" altLang="ko-KR" sz="2000" dirty="0" smtClean="0"/>
              <a:t>. </a:t>
            </a:r>
          </a:p>
          <a:p>
            <a:pPr algn="just" eaLnBrk="1" hangingPunct="1">
              <a:lnSpc>
                <a:spcPct val="170000"/>
              </a:lnSpc>
            </a:pPr>
            <a:endParaRPr lang="en-US" altLang="ko-KR" sz="2000" dirty="0" smtClean="0"/>
          </a:p>
          <a:p>
            <a:pPr algn="r" eaLnBrk="1" hangingPunct="1">
              <a:lnSpc>
                <a:spcPct val="170000"/>
              </a:lnSpc>
              <a:buFont typeface="Arial" charset="0"/>
              <a:buNone/>
            </a:pPr>
            <a:endParaRPr lang="en-US" altLang="ko-KR" sz="1600" dirty="0" smtClean="0"/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518980" y="764630"/>
            <a:ext cx="8229600" cy="1143000"/>
          </a:xfrm>
          <a:prstGeom prst="rect">
            <a:avLst/>
          </a:prstGeom>
        </p:spPr>
        <p:txBody>
          <a:bodyPr rtlCol="0">
            <a:normAutofit fontScale="85000" lnSpcReduction="100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</a:rPr>
              <a:t>치매 환자에게서 일상생활능력이 중요한 이유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0" y="4857760"/>
            <a:ext cx="8229600" cy="1143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endParaRPr kumimoji="0" lang="ko-KR" altLang="en-US" sz="4000" b="1" i="0" u="none" strike="noStrike" kern="1200" cap="none" spc="-30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571612"/>
            <a:ext cx="8358246" cy="2816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400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질병초기에 이용할수록 효과적이다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endParaRPr lang="ko-KR" altLang="en-US" sz="1050" spc="-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400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초기  방문 시 </a:t>
            </a:r>
            <a:r>
              <a:rPr lang="en-US" altLang="ko-KR" sz="2400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1-2</a:t>
            </a:r>
            <a:r>
              <a:rPr lang="ko-KR" altLang="en-US" sz="2400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번 짧게 있고 집에 돌아간다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endParaRPr lang="ko-KR" altLang="en-US" sz="1050" spc="-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400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처음 몇 번 방문 시 보호자가 같이 가는 것이 적응에 도움이 된다</a:t>
            </a:r>
            <a:r>
              <a:rPr lang="en-US" altLang="ko-KR" sz="2400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endParaRPr lang="en-US" altLang="ko-KR" sz="1050" spc="-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400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시설에서 실제 돌봐주는 사람이 환자의 집에 방문한 경우</a:t>
            </a:r>
            <a:r>
              <a:rPr lang="en-US" altLang="ko-KR" sz="2400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r>
              <a:rPr lang="ko-KR" altLang="en-US" sz="2400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US" altLang="ko-KR" sz="2400" spc="-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sz="2400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2400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</a:t>
            </a:r>
            <a:r>
              <a:rPr lang="ko-KR" altLang="en-US" sz="2400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더 적응을 잘 한다고 한다</a:t>
            </a:r>
            <a:endParaRPr lang="ko-KR" altLang="en-US" sz="2400" spc="-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</a:rPr>
              <a:t>주간보호센터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: “</a:t>
            </a:r>
            <a:r>
              <a:rPr lang="ko-KR" altLang="en-US" sz="4000" b="1" spc="-300" dirty="0" smtClean="0">
                <a:solidFill>
                  <a:srgbClr val="7030A0"/>
                </a:solidFill>
              </a:rPr>
              <a:t>일상생활 유치원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”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430" y="971764"/>
            <a:ext cx="835316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400" b="1" spc="-300" dirty="0" smtClean="0">
                <a:solidFill>
                  <a:srgbClr val="7030A0"/>
                </a:solidFill>
              </a:rPr>
              <a:t>중등</a:t>
            </a:r>
            <a:r>
              <a:rPr lang="ko-KR" altLang="en-US" sz="3400" b="1" spc="-300" dirty="0">
                <a:solidFill>
                  <a:srgbClr val="7030A0"/>
                </a:solidFill>
              </a:rPr>
              <a:t>도</a:t>
            </a:r>
            <a:r>
              <a:rPr lang="ko-KR" altLang="en-US" sz="3400" b="1" spc="-300" dirty="0" smtClean="0">
                <a:solidFill>
                  <a:srgbClr val="7030A0"/>
                </a:solidFill>
              </a:rPr>
              <a:t>치매 </a:t>
            </a:r>
            <a:r>
              <a:rPr lang="ko-KR" altLang="en-US" sz="3400" b="1" spc="-300" dirty="0">
                <a:solidFill>
                  <a:srgbClr val="7030A0"/>
                </a:solidFill>
              </a:rPr>
              <a:t>단계 </a:t>
            </a:r>
            <a:r>
              <a:rPr lang="en-US" altLang="ko-KR" sz="3400" b="1" spc="-300" dirty="0" smtClean="0">
                <a:solidFill>
                  <a:srgbClr val="7030A0"/>
                </a:solidFill>
              </a:rPr>
              <a:t>(</a:t>
            </a:r>
            <a:r>
              <a:rPr lang="ko-KR" altLang="en-US" sz="3400" b="1" spc="-300" dirty="0" smtClean="0">
                <a:solidFill>
                  <a:srgbClr val="7030A0"/>
                </a:solidFill>
              </a:rPr>
              <a:t>중기치매</a:t>
            </a:r>
            <a:r>
              <a:rPr lang="en-US" altLang="ko-KR" sz="3400" b="1" spc="-300" dirty="0" smtClean="0">
                <a:solidFill>
                  <a:srgbClr val="7030A0"/>
                </a:solidFill>
              </a:rPr>
              <a:t>, </a:t>
            </a:r>
            <a:r>
              <a:rPr lang="ko-KR" altLang="en-US" sz="3400" b="1" spc="-300" dirty="0" smtClean="0">
                <a:solidFill>
                  <a:srgbClr val="7030A0"/>
                </a:solidFill>
              </a:rPr>
              <a:t>치매임상척도 </a:t>
            </a:r>
            <a:r>
              <a:rPr lang="en-US" altLang="ko-KR" sz="3400" b="1" spc="-300" dirty="0" smtClean="0">
                <a:solidFill>
                  <a:srgbClr val="7030A0"/>
                </a:solidFill>
              </a:rPr>
              <a:t>2</a:t>
            </a:r>
            <a:r>
              <a:rPr lang="ko-KR" altLang="en-US" sz="3400" b="1" spc="-300" dirty="0" smtClean="0">
                <a:solidFill>
                  <a:srgbClr val="7030A0"/>
                </a:solidFill>
              </a:rPr>
              <a:t>점</a:t>
            </a:r>
            <a:r>
              <a:rPr lang="en-US" altLang="ko-KR" sz="3400" b="1" spc="-300" dirty="0" smtClean="0">
                <a:solidFill>
                  <a:srgbClr val="7030A0"/>
                </a:solidFill>
              </a:rPr>
              <a:t>)</a:t>
            </a:r>
            <a:r>
              <a:rPr lang="en-US" altLang="ko-KR" sz="3400" b="1" spc="-300" dirty="0">
                <a:solidFill>
                  <a:srgbClr val="7030A0"/>
                </a:solidFill>
              </a:rPr>
              <a:t> </a:t>
            </a:r>
            <a:r>
              <a:rPr lang="ko-KR" altLang="en-US" sz="3400" b="1" spc="-300" dirty="0" smtClean="0">
                <a:solidFill>
                  <a:srgbClr val="7030A0"/>
                </a:solidFill>
              </a:rPr>
              <a:t>일상생활 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증진 </a:t>
            </a:r>
            <a:r>
              <a:rPr lang="ko-KR" altLang="en-US" sz="3400" b="1" spc="-300" dirty="0" smtClean="0">
                <a:solidFill>
                  <a:srgbClr val="7030A0"/>
                </a:solidFill>
              </a:rPr>
              <a:t>목표항목</a:t>
            </a:r>
            <a:endParaRPr lang="en-US" altLang="ko-KR" sz="3400" b="1" spc="-300" dirty="0">
              <a:solidFill>
                <a:srgbClr val="7030A0"/>
              </a:solidFill>
            </a:endParaRPr>
          </a:p>
          <a:p>
            <a:endParaRPr lang="ko-KR" altLang="en-US" sz="3400" b="1" spc="-300" dirty="0">
              <a:solidFill>
                <a:srgbClr val="7030A0"/>
              </a:solidFill>
            </a:endParaRPr>
          </a:p>
          <a:p>
            <a:endParaRPr lang="en-US" altLang="ko-KR" dirty="0" smtClean="0"/>
          </a:p>
          <a:p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u"/>
            </a:pPr>
            <a:endParaRPr lang="ko-KR" alt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11450" y="2296969"/>
            <a:ext cx="8429652" cy="3933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400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보호자의 </a:t>
            </a:r>
            <a:r>
              <a:rPr lang="ko-KR" altLang="en-US" sz="2400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절대적 도움이 필요한 단계입니다</a:t>
            </a:r>
            <a:r>
              <a:rPr lang="en-US" altLang="ko-KR" sz="2400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2400" spc="-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400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endParaRPr lang="en-US" altLang="ko-KR" sz="2400" spc="-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u"/>
            </a:pPr>
            <a:r>
              <a:rPr lang="ko-KR" altLang="en-US" sz="2400" b="1" dirty="0"/>
              <a:t>몸 단장 및 치장하기 </a:t>
            </a:r>
            <a:endParaRPr lang="en-US" altLang="ko-KR" sz="2400" b="1" dirty="0"/>
          </a:p>
          <a:p>
            <a:pPr marL="285750" indent="-285750">
              <a:buFont typeface="Wingdings" pitchFamily="2" charset="2"/>
              <a:buChar char="u"/>
            </a:pPr>
            <a:endParaRPr lang="en-US" altLang="ko-KR" sz="2400" b="1" dirty="0"/>
          </a:p>
          <a:p>
            <a:endParaRPr lang="en-US" altLang="ko-KR" sz="2400" b="1" dirty="0"/>
          </a:p>
          <a:p>
            <a:pPr marL="285750" indent="-285750">
              <a:buFont typeface="Wingdings" pitchFamily="2" charset="2"/>
              <a:buChar char="u"/>
            </a:pPr>
            <a:r>
              <a:rPr lang="ko-KR" altLang="en-US" sz="2400" b="1" dirty="0"/>
              <a:t>문단속하기</a:t>
            </a:r>
            <a:endParaRPr lang="en-US" altLang="ko-KR" sz="2400" b="1" dirty="0"/>
          </a:p>
          <a:p>
            <a:pPr marL="285750" indent="-285750">
              <a:buFont typeface="Wingdings" pitchFamily="2" charset="2"/>
              <a:buChar char="u"/>
            </a:pPr>
            <a:endParaRPr lang="en-US" altLang="ko-KR" sz="2400" b="1" dirty="0"/>
          </a:p>
          <a:p>
            <a:pPr marL="285750" indent="-285750">
              <a:buFont typeface="Wingdings" pitchFamily="2" charset="2"/>
              <a:buChar char="u"/>
            </a:pPr>
            <a:endParaRPr lang="en-US" altLang="ko-KR" sz="2400" b="1" dirty="0"/>
          </a:p>
          <a:p>
            <a:pPr marL="285750" indent="-285750">
              <a:buFont typeface="Wingdings" pitchFamily="2" charset="2"/>
              <a:buChar char="u"/>
            </a:pPr>
            <a:r>
              <a:rPr lang="ko-KR" altLang="en-US" sz="2400" b="1" dirty="0"/>
              <a:t>근거리 외출하기 </a:t>
            </a:r>
            <a:endParaRPr lang="en-US" altLang="ko-KR" sz="2400" b="1" dirty="0"/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endParaRPr lang="en-US" altLang="ko-KR" sz="2400" spc="-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그림 7" descr="1.PNG"/>
          <p:cNvPicPr>
            <a:picLocks noChangeAspect="1"/>
          </p:cNvPicPr>
          <p:nvPr/>
        </p:nvPicPr>
        <p:blipFill>
          <a:blip r:embed="rId2" cstate="print"/>
          <a:srcRect l="12399" t="57211" r="7300"/>
          <a:stretch>
            <a:fillRect/>
          </a:stretch>
        </p:blipFill>
        <p:spPr bwMode="auto">
          <a:xfrm>
            <a:off x="7273955" y="4224335"/>
            <a:ext cx="15843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그림 4" descr="1톤.PNG"/>
          <p:cNvPicPr>
            <a:picLocks noChangeAspect="1"/>
          </p:cNvPicPr>
          <p:nvPr/>
        </p:nvPicPr>
        <p:blipFill>
          <a:blip r:embed="rId3" cstate="print"/>
          <a:srcRect l="21899" t="14304" r="16051" b="37067"/>
          <a:stretch>
            <a:fillRect/>
          </a:stretch>
        </p:blipFill>
        <p:spPr bwMode="auto">
          <a:xfrm>
            <a:off x="7418417" y="3000372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3904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-642974" y="5715000"/>
            <a:ext cx="8229600" cy="1143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endParaRPr kumimoji="0" lang="ko-KR" altLang="en-US" sz="4000" b="1" i="0" u="none" strike="noStrike" kern="1200" cap="none" spc="-30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52" y="836640"/>
            <a:ext cx="8429652" cy="48259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ko-KR" altLang="en-US" sz="3400" b="1" spc="-300" dirty="0">
                <a:solidFill>
                  <a:srgbClr val="7030A0"/>
                </a:solidFill>
              </a:rPr>
              <a:t>중등도치매 </a:t>
            </a:r>
            <a:r>
              <a:rPr lang="en-US" altLang="ko-KR" sz="3400" b="1" spc="-300" dirty="0">
                <a:solidFill>
                  <a:srgbClr val="7030A0"/>
                </a:solidFill>
              </a:rPr>
              <a:t>(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중기치매</a:t>
            </a:r>
            <a:r>
              <a:rPr lang="en-US" altLang="ko-KR" sz="3400" b="1" spc="-300" dirty="0">
                <a:solidFill>
                  <a:srgbClr val="7030A0"/>
                </a:solidFill>
              </a:rPr>
              <a:t>, 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치매임상척도 </a:t>
            </a:r>
            <a:r>
              <a:rPr lang="en-US" altLang="ko-KR" sz="3400" b="1" spc="-300" dirty="0">
                <a:solidFill>
                  <a:srgbClr val="7030A0"/>
                </a:solidFill>
              </a:rPr>
              <a:t>2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점</a:t>
            </a:r>
            <a:r>
              <a:rPr lang="en-US" altLang="ko-KR" sz="3400" b="1" spc="-300" dirty="0">
                <a:solidFill>
                  <a:srgbClr val="7030A0"/>
                </a:solidFill>
              </a:rPr>
              <a:t>)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endParaRPr lang="en-US" altLang="ko-KR" sz="24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4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안전이 </a:t>
            </a:r>
            <a:r>
              <a:rPr lang="ko-KR" altLang="en-US" sz="24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가장 중요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endParaRPr lang="en-US" altLang="ko-KR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-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가스레인지 </a:t>
            </a:r>
            <a:r>
              <a:rPr lang="en-US" altLang="ko-KR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ko-KR" altLang="en-US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타이머 또는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자동차단장치</a:t>
            </a:r>
            <a:endParaRPr lang="en-US" altLang="ko-KR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-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현관 </a:t>
            </a:r>
            <a:r>
              <a:rPr lang="ko-KR" altLang="en-US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또는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대문자물쇠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-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화장실 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바닥에 나무 또는 미끄럼 </a:t>
            </a:r>
            <a:r>
              <a:rPr lang="ko-KR" altLang="en-US" spc="-15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방지대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설치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거실 </a:t>
            </a:r>
            <a:r>
              <a:rPr lang="ko-KR" altLang="en-US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또는 복도 공간의 불필요한 물건제거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밤에는 </a:t>
            </a:r>
            <a:r>
              <a:rPr lang="ko-KR" altLang="en-US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약한 불을 켜 놓기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계단과 </a:t>
            </a:r>
            <a:r>
              <a:rPr lang="ko-KR" altLang="en-US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난간 피하기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추운 </a:t>
            </a:r>
            <a:r>
              <a:rPr lang="ko-KR" altLang="en-US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날에는 외부산책을 피할 것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외출 </a:t>
            </a:r>
            <a:r>
              <a:rPr lang="ko-KR" altLang="en-US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시 항상 주로 사용하는 손으로는 지팡이</a:t>
            </a:r>
            <a:r>
              <a:rPr lang="en-US" altLang="ko-KR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반대쪽 손을 잡고 걸을 것</a:t>
            </a:r>
            <a:r>
              <a:rPr lang="en-US" altLang="ko-KR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앞에서 </a:t>
            </a:r>
            <a:r>
              <a:rPr lang="ko-KR" altLang="en-US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이끌지 말고 옆에서 같이 보조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endParaRPr lang="ko-KR" altLang="en-US" sz="4000" b="1" spc="-300" dirty="0">
              <a:solidFill>
                <a:srgbClr val="7030A0"/>
              </a:solidFill>
            </a:endParaRPr>
          </a:p>
        </p:txBody>
      </p:sp>
      <p:pic>
        <p:nvPicPr>
          <p:cNvPr id="6" name="그림 4" descr="D-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1857364"/>
            <a:ext cx="3857620" cy="3023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그림 6" descr="D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1858953"/>
            <a:ext cx="3857620" cy="3023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410" y="971763"/>
            <a:ext cx="847913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400" b="1" spc="-300" dirty="0" smtClean="0">
                <a:solidFill>
                  <a:srgbClr val="7030A0"/>
                </a:solidFill>
              </a:rPr>
              <a:t>중등도치매 </a:t>
            </a:r>
            <a:r>
              <a:rPr lang="en-US" altLang="ko-KR" sz="3400" b="1" spc="-300" dirty="0" smtClean="0">
                <a:solidFill>
                  <a:srgbClr val="7030A0"/>
                </a:solidFill>
              </a:rPr>
              <a:t>(</a:t>
            </a:r>
            <a:r>
              <a:rPr lang="ko-KR" altLang="en-US" sz="3400" b="1" spc="-300" dirty="0" smtClean="0">
                <a:solidFill>
                  <a:srgbClr val="7030A0"/>
                </a:solidFill>
              </a:rPr>
              <a:t>중기치매</a:t>
            </a:r>
            <a:r>
              <a:rPr lang="en-US" altLang="ko-KR" sz="3400" b="1" spc="-300" dirty="0" smtClean="0">
                <a:solidFill>
                  <a:srgbClr val="7030A0"/>
                </a:solidFill>
              </a:rPr>
              <a:t>, </a:t>
            </a:r>
            <a:r>
              <a:rPr lang="ko-KR" altLang="en-US" sz="3400" b="1" spc="-300" dirty="0" smtClean="0">
                <a:solidFill>
                  <a:srgbClr val="7030A0"/>
                </a:solidFill>
              </a:rPr>
              <a:t>치매임상척도 </a:t>
            </a:r>
            <a:r>
              <a:rPr lang="en-US" altLang="ko-KR" sz="3400" b="1" spc="-300" dirty="0" smtClean="0">
                <a:solidFill>
                  <a:srgbClr val="7030A0"/>
                </a:solidFill>
              </a:rPr>
              <a:t>2</a:t>
            </a:r>
            <a:r>
              <a:rPr lang="ko-KR" altLang="en-US" sz="3400" b="1" spc="-300" dirty="0" smtClean="0">
                <a:solidFill>
                  <a:srgbClr val="7030A0"/>
                </a:solidFill>
              </a:rPr>
              <a:t>점</a:t>
            </a:r>
            <a:r>
              <a:rPr lang="en-US" altLang="ko-KR" sz="3400" b="1" spc="-300" dirty="0" smtClean="0">
                <a:solidFill>
                  <a:srgbClr val="7030A0"/>
                </a:solidFill>
              </a:rPr>
              <a:t>)</a:t>
            </a:r>
          </a:p>
          <a:p>
            <a:endParaRPr lang="en-US" altLang="ko-KR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의미가 있는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익숙하지만 단순한 일상 활동을 단계적으로 반복하여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단어찾기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기억</a:t>
            </a:r>
            <a:r>
              <a:rPr lang="en-US" altLang="ko-KR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언어 훈련을 집안에서도 시켜주세요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흔히쓰는 물건이름 말해주기</a:t>
            </a: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물건을 분류하고 알아보는 활동 시키기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시장에서 물건이름을 물어보고 어떤음식에 사용되는 지 물어보고 알려주세요</a:t>
            </a: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필요한 것이나 바라는 것을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단어가 생각이 안날때는 몸동작이나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손동작을 이용하여 표현하도록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격려해주세요</a:t>
            </a: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환자가 표현하고 자 하는 단어를 말해주세요</a:t>
            </a: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몸에 통증이나 불편이 있을 때 말할 수 있게 신체에 대한 명칭을 알려주세요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.</a:t>
            </a:r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!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4278218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90" y="404580"/>
            <a:ext cx="8229600" cy="1143000"/>
          </a:xfrm>
        </p:spPr>
        <p:txBody>
          <a:bodyPr>
            <a:normAutofit/>
          </a:bodyPr>
          <a:lstStyle/>
          <a:p>
            <a:r>
              <a:rPr lang="ko-KR" altLang="en-US" sz="3400" b="1" spc="-3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중등도치매 </a:t>
            </a:r>
            <a:r>
              <a:rPr lang="en-US" altLang="ko-KR" sz="3400" b="1" spc="-3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3400" b="1" spc="-3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중기치매</a:t>
            </a:r>
            <a:r>
              <a:rPr lang="en-US" altLang="ko-KR" sz="3400" b="1" spc="-3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3400" b="1" spc="-3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치매임상척도 </a:t>
            </a:r>
            <a:r>
              <a:rPr lang="en-US" altLang="ko-KR" sz="3400" b="1" spc="-3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2</a:t>
            </a:r>
            <a:r>
              <a:rPr lang="ko-KR" altLang="en-US" sz="3400" b="1" spc="-3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점</a:t>
            </a:r>
            <a:r>
              <a:rPr lang="en-US" altLang="ko-KR" sz="3400" b="1" spc="-3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)</a:t>
            </a:r>
            <a:endParaRPr lang="en-US" sz="3400" b="1" spc="-300" dirty="0">
              <a:solidFill>
                <a:srgbClr val="7030A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00" y="1556740"/>
            <a:ext cx="8892600" cy="4525963"/>
          </a:xfrm>
        </p:spPr>
        <p:txBody>
          <a:bodyPr>
            <a:noAutofit/>
          </a:bodyPr>
          <a:lstStyle/>
          <a:p>
            <a:r>
              <a:rPr lang="ko-KR" altLang="en-US" sz="1800" dirty="0">
                <a:latin typeface="나눔고딕" pitchFamily="50" charset="-127"/>
                <a:ea typeface="나눔고딕" pitchFamily="50" charset="-127"/>
              </a:rPr>
              <a:t>잘 하지 못하더라도 하실 수 있는 일은 계속하게 격려해주세요</a:t>
            </a:r>
            <a:r>
              <a:rPr lang="en-US" altLang="ko-KR" sz="1800" dirty="0">
                <a:latin typeface="나눔고딕" pitchFamily="50" charset="-127"/>
                <a:ea typeface="나눔고딕" pitchFamily="50" charset="-127"/>
              </a:rPr>
              <a:t>!</a:t>
            </a:r>
          </a:p>
          <a:p>
            <a:pPr lvl="1"/>
            <a:r>
              <a:rPr lang="ko-KR" altLang="en-US" sz="1800" dirty="0">
                <a:latin typeface="나눔고딕" pitchFamily="50" charset="-127"/>
                <a:ea typeface="나눔고딕" pitchFamily="50" charset="-127"/>
              </a:rPr>
              <a:t>걸레질</a:t>
            </a:r>
            <a:r>
              <a:rPr lang="en-US" altLang="ko-KR" sz="1800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800" dirty="0">
                <a:latin typeface="나눔고딕" pitchFamily="50" charset="-127"/>
                <a:ea typeface="나눔고딕" pitchFamily="50" charset="-127"/>
              </a:rPr>
              <a:t>설거지</a:t>
            </a:r>
            <a:r>
              <a:rPr lang="en-US" altLang="ko-KR" sz="1800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800" dirty="0">
                <a:latin typeface="나눔고딕" pitchFamily="50" charset="-127"/>
                <a:ea typeface="나눔고딕" pitchFamily="50" charset="-127"/>
              </a:rPr>
              <a:t>빨래정리</a:t>
            </a:r>
            <a:r>
              <a:rPr lang="en-US" altLang="ko-KR" sz="1800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800" dirty="0">
                <a:latin typeface="나눔고딕" pitchFamily="50" charset="-127"/>
                <a:ea typeface="나눔고딕" pitchFamily="50" charset="-127"/>
              </a:rPr>
              <a:t>세수 및 </a:t>
            </a:r>
            <a:r>
              <a:rPr lang="ko-KR" altLang="en-US" sz="1800" dirty="0" smtClean="0">
                <a:latin typeface="나눔고딕" pitchFamily="50" charset="-127"/>
                <a:ea typeface="나눔고딕" pitchFamily="50" charset="-127"/>
              </a:rPr>
              <a:t>이빨닦기</a:t>
            </a:r>
            <a:r>
              <a:rPr lang="en-US" altLang="ko-KR" sz="1800" dirty="0" smtClean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800" dirty="0" smtClean="0">
                <a:latin typeface="나눔고딕" pitchFamily="50" charset="-127"/>
                <a:ea typeface="나눔고딕" pitchFamily="50" charset="-127"/>
              </a:rPr>
              <a:t>화장실 사용후 물내리기</a:t>
            </a:r>
            <a:endParaRPr lang="ko-KR" altLang="en-US" sz="1800" dirty="0">
              <a:latin typeface="나눔고딕" pitchFamily="50" charset="-127"/>
              <a:ea typeface="나눔고딕" pitchFamily="50" charset="-127"/>
            </a:endParaRPr>
          </a:p>
          <a:p>
            <a:endParaRPr lang="en-US" altLang="ko-KR" sz="1800" dirty="0" smtClean="0"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800" dirty="0">
                <a:latin typeface="나눔고딕" pitchFamily="50" charset="-127"/>
                <a:ea typeface="나눔고딕" pitchFamily="50" charset="-127"/>
              </a:rPr>
              <a:t>단순 일상생활을 수행하는 것도 </a:t>
            </a:r>
            <a:r>
              <a:rPr lang="ko-KR" altLang="en-US" sz="1800" dirty="0" smtClean="0">
                <a:latin typeface="나눔고딕" pitchFamily="50" charset="-127"/>
                <a:ea typeface="나눔고딕" pitchFamily="50" charset="-127"/>
              </a:rPr>
              <a:t>단계적으로</a:t>
            </a:r>
            <a:r>
              <a:rPr lang="en-US" altLang="ko-KR" sz="1800" dirty="0" smtClean="0">
                <a:latin typeface="나눔고딕" pitchFamily="50" charset="-127"/>
                <a:ea typeface="나눔고딕" pitchFamily="50" charset="-127"/>
              </a:rPr>
              <a:t>: </a:t>
            </a:r>
          </a:p>
          <a:p>
            <a:pPr lvl="1"/>
            <a:r>
              <a:rPr lang="ko-KR" altLang="en-US" sz="1800" dirty="0">
                <a:latin typeface="나눔고딕" pitchFamily="50" charset="-127"/>
                <a:ea typeface="나눔고딕" pitchFamily="50" charset="-127"/>
              </a:rPr>
              <a:t>수행해야 하는 행위를 모두 단계화합니다</a:t>
            </a:r>
            <a:r>
              <a:rPr lang="en-US" altLang="ko-KR" sz="1800" dirty="0">
                <a:latin typeface="나눔고딕" pitchFamily="50" charset="-127"/>
                <a:ea typeface="나눔고딕" pitchFamily="50" charset="-127"/>
              </a:rPr>
              <a:t>.</a:t>
            </a:r>
            <a:r>
              <a:rPr lang="ko-KR" altLang="en-US" sz="1800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800" dirty="0" smtClean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800" dirty="0" smtClean="0">
                <a:latin typeface="나눔고딕" pitchFamily="50" charset="-127"/>
                <a:ea typeface="나눔고딕" pitchFamily="50" charset="-127"/>
              </a:rPr>
              <a:t>예를 들어 화장실 사용하여 물내리기</a:t>
            </a:r>
            <a:r>
              <a:rPr lang="en-US" altLang="ko-KR" sz="1800" dirty="0" smtClean="0">
                <a:latin typeface="나눔고딕" pitchFamily="50" charset="-127"/>
                <a:ea typeface="나눔고딕" pitchFamily="50" charset="-127"/>
              </a:rPr>
              <a:t>)</a:t>
            </a:r>
            <a:endParaRPr lang="en-US" altLang="ko-KR" sz="1800" dirty="0">
              <a:latin typeface="나눔고딕" pitchFamily="50" charset="-127"/>
              <a:ea typeface="나눔고딕" pitchFamily="50" charset="-127"/>
            </a:endParaRPr>
          </a:p>
          <a:p>
            <a:pPr lvl="1"/>
            <a:r>
              <a:rPr lang="ko-KR" altLang="en-US" sz="1800" dirty="0">
                <a:latin typeface="나눔고딕" pitchFamily="50" charset="-127"/>
                <a:ea typeface="나눔고딕" pitchFamily="50" charset="-127"/>
              </a:rPr>
              <a:t>그 중 환자가 하지 못하는 단계를 확인하여 도와주세요</a:t>
            </a:r>
            <a:r>
              <a:rPr lang="en-US" altLang="ko-KR" sz="1800" dirty="0"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1800" dirty="0">
                <a:latin typeface="나눔고딕" pitchFamily="50" charset="-127"/>
                <a:ea typeface="나눔고딕" pitchFamily="50" charset="-127"/>
              </a:rPr>
              <a:t> </a:t>
            </a:r>
            <a:endParaRPr lang="en-US" sz="1800" dirty="0"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800" dirty="0">
                <a:latin typeface="나눔고딕" pitchFamily="50" charset="-127"/>
                <a:ea typeface="나눔고딕" pitchFamily="50" charset="-127"/>
              </a:rPr>
              <a:t>모든 행위의 시작은 환자가 하도록 하세요</a:t>
            </a:r>
            <a:r>
              <a:rPr lang="en-US" altLang="ko-KR" sz="1800" dirty="0"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endParaRPr lang="en-US" altLang="ko-KR" sz="1800" dirty="0"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800" dirty="0">
                <a:latin typeface="나눔고딕" pitchFamily="50" charset="-127"/>
                <a:ea typeface="나눔고딕" pitchFamily="50" charset="-127"/>
              </a:rPr>
              <a:t>환자의 다음 단계로 진행 못할 경우</a:t>
            </a:r>
            <a:r>
              <a:rPr lang="en-US" altLang="ko-KR" sz="1800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800" dirty="0">
                <a:latin typeface="나눔고딕" pitchFamily="50" charset="-127"/>
                <a:ea typeface="나눔고딕" pitchFamily="50" charset="-127"/>
              </a:rPr>
              <a:t>환자가 </a:t>
            </a:r>
            <a:endParaRPr lang="en-US" altLang="ko-KR" sz="1800" dirty="0">
              <a:latin typeface="나눔고딕" pitchFamily="50" charset="-127"/>
              <a:ea typeface="나눔고딕" pitchFamily="50" charset="-127"/>
            </a:endParaRPr>
          </a:p>
          <a:p>
            <a:pPr marL="0" indent="0">
              <a:buNone/>
            </a:pPr>
            <a:r>
              <a:rPr lang="en-US" altLang="ko-KR" sz="1800" dirty="0">
                <a:latin typeface="나눔고딕" pitchFamily="50" charset="-127"/>
                <a:ea typeface="나눔고딕" pitchFamily="50" charset="-127"/>
              </a:rPr>
              <a:t>    </a:t>
            </a:r>
            <a:r>
              <a:rPr lang="en-US" altLang="ko-KR" sz="1800" dirty="0" smtClean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800" dirty="0" smtClean="0">
                <a:latin typeface="나눔고딕" pitchFamily="50" charset="-127"/>
                <a:ea typeface="나눔고딕" pitchFamily="50" charset="-127"/>
              </a:rPr>
              <a:t>직접할 </a:t>
            </a:r>
            <a:r>
              <a:rPr lang="ko-KR" altLang="en-US" sz="1800" dirty="0">
                <a:latin typeface="나눔고딕" pitchFamily="50" charset="-127"/>
                <a:ea typeface="나눔고딕" pitchFamily="50" charset="-127"/>
              </a:rPr>
              <a:t>수</a:t>
            </a:r>
            <a:r>
              <a:rPr lang="en-US" altLang="ko-KR" sz="1800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800" dirty="0">
                <a:latin typeface="나눔고딕" pitchFamily="50" charset="-127"/>
                <a:ea typeface="나눔고딕" pitchFamily="50" charset="-127"/>
              </a:rPr>
              <a:t>있도록</a:t>
            </a:r>
            <a:r>
              <a:rPr lang="en-US" altLang="ko-KR" sz="1800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800" dirty="0">
                <a:latin typeface="나눔고딕" pitchFamily="50" charset="-127"/>
                <a:ea typeface="나눔고딕" pitchFamily="50" charset="-127"/>
              </a:rPr>
              <a:t>행위를 </a:t>
            </a:r>
            <a:endParaRPr lang="en-US" altLang="ko-KR" sz="1800" dirty="0">
              <a:latin typeface="나눔고딕" pitchFamily="50" charset="-127"/>
              <a:ea typeface="나눔고딕" pitchFamily="50" charset="-127"/>
            </a:endParaRPr>
          </a:p>
          <a:p>
            <a:pPr marL="0" indent="0">
              <a:buNone/>
            </a:pPr>
            <a:r>
              <a:rPr lang="en-US" altLang="ko-KR" sz="1800" dirty="0">
                <a:latin typeface="나눔고딕" pitchFamily="50" charset="-127"/>
                <a:ea typeface="나눔고딕" pitchFamily="50" charset="-127"/>
              </a:rPr>
              <a:t>    (</a:t>
            </a:r>
            <a:r>
              <a:rPr lang="ko-KR" altLang="en-US" sz="1800" dirty="0">
                <a:latin typeface="나눔고딕" pitchFamily="50" charset="-127"/>
                <a:ea typeface="나눔고딕" pitchFamily="50" charset="-127"/>
              </a:rPr>
              <a:t>말 또는 손으로</a:t>
            </a:r>
            <a:r>
              <a:rPr lang="en-US" altLang="ko-KR" sz="1800" dirty="0">
                <a:latin typeface="나눔고딕" pitchFamily="50" charset="-127"/>
                <a:ea typeface="나눔고딕" pitchFamily="50" charset="-127"/>
              </a:rPr>
              <a:t>)</a:t>
            </a:r>
            <a:r>
              <a:rPr lang="ko-KR" altLang="en-US" sz="1800" dirty="0">
                <a:latin typeface="나눔고딕" pitchFamily="50" charset="-127"/>
                <a:ea typeface="나눔고딕" pitchFamily="50" charset="-127"/>
              </a:rPr>
              <a:t> 지도하세요</a:t>
            </a:r>
            <a:endParaRPr lang="en-US" sz="1800" dirty="0"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026" name="Picture 2" descr="https://encrypted-tbn2.gstatic.com/images?q=tbn:ANd9GcR6xygnJ71M12zkojSe9vsgqfZREGS8yKxN-x3upb-qvo87GYZ6d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4650" y="4869200"/>
            <a:ext cx="3102779" cy="175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74215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2071678"/>
            <a:ext cx="9144000" cy="1557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첫번째</a:t>
            </a:r>
            <a:r>
              <a:rPr lang="ko-KR" altLang="ko-KR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적절한 옷을 골라 입을 수 있습니까</a:t>
            </a:r>
            <a:r>
              <a:rPr lang="en-US" altLang="ko-KR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두번째</a:t>
            </a:r>
            <a:r>
              <a:rPr lang="ko-KR" altLang="ko-KR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옷을 스스로 입을 수 있습니까</a:t>
            </a:r>
            <a:r>
              <a:rPr lang="en-US" altLang="ko-KR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세번째</a:t>
            </a:r>
            <a:r>
              <a:rPr lang="en-US" altLang="ko-KR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옷을 갈아 입으려 하지않고 같은 옷만 입습니까</a:t>
            </a:r>
            <a:r>
              <a:rPr lang="en-US" altLang="ko-KR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  <a:endParaRPr lang="en-US" altLang="ko-KR" sz="2800" b="1" spc="-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직사각형 5"/>
          <p:cNvSpPr>
            <a:spLocks noChangeArrowheads="1"/>
          </p:cNvSpPr>
          <p:nvPr/>
        </p:nvSpPr>
        <p:spPr bwMode="auto">
          <a:xfrm>
            <a:off x="349098" y="357166"/>
            <a:ext cx="12939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1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Barthel</a:t>
            </a:r>
            <a:r>
              <a:rPr kumimoji="0" lang="en-US" altLang="ko-KR" sz="1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ADL index</a:t>
            </a:r>
            <a:endParaRPr kumimoji="0"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5" name="그림 14" descr="만화 옷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6024" y="3871913"/>
            <a:ext cx="1223962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그림 15" descr="옷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87686" y="4076700"/>
            <a:ext cx="12954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그림 16" descr="옷3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32374" y="4005263"/>
            <a:ext cx="1295400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그림 17" descr="옷4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91374" y="4149725"/>
            <a:ext cx="1009650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그림 18" descr="음표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43449" y="5589588"/>
            <a:ext cx="45085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그림 19" descr="음표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95524" y="4365625"/>
            <a:ext cx="450850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그림 20" descr="음표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604108">
            <a:off x="6200799" y="4149725"/>
            <a:ext cx="450850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그림 21" descr="음표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-1180878">
            <a:off x="5983311" y="5300663"/>
            <a:ext cx="452438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</a:rPr>
              <a:t>옷입기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5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2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2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6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9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2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0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1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2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5"/>
          <p:cNvSpPr>
            <a:spLocks noChangeArrowheads="1"/>
          </p:cNvSpPr>
          <p:nvPr/>
        </p:nvSpPr>
        <p:spPr bwMode="auto">
          <a:xfrm>
            <a:off x="349098" y="357166"/>
            <a:ext cx="12939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1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Barthel</a:t>
            </a:r>
            <a:r>
              <a:rPr kumimoji="0" lang="en-US" altLang="ko-KR" sz="1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ADL index</a:t>
            </a:r>
            <a:endParaRPr kumimoji="0"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</a:rPr>
              <a:t>옷입기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57813848"/>
              </p:ext>
            </p:extLst>
          </p:nvPr>
        </p:nvGraphicFramePr>
        <p:xfrm>
          <a:off x="107380" y="1844780"/>
          <a:ext cx="8785220" cy="37490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64370"/>
                <a:gridCol w="612085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2400" dirty="0" smtClean="0"/>
                        <a:t>혼자할 수 있는 충분한 시간을 드리세요</a:t>
                      </a:r>
                      <a:r>
                        <a:rPr lang="en-US" altLang="ko-KR" sz="2400" dirty="0" smtClean="0"/>
                        <a:t>~</a:t>
                      </a:r>
                      <a:endParaRPr lang="en-US" sz="2400" dirty="0"/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ko-KR" altLang="en-US" dirty="0" smtClean="0"/>
                        <a:t>적절한 옷을 골라 입지 못한다</a:t>
                      </a:r>
                      <a:r>
                        <a:rPr lang="ko-KR" altLang="ko-KR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ko-KR" altLang="en-US" dirty="0" smtClean="0"/>
                        <a:t>옷장의 옷을 간소화하여 그 계절에 맞는 옷만 비치를 해보세요</a:t>
                      </a:r>
                      <a:r>
                        <a:rPr lang="en-US" altLang="ko-KR" dirty="0" smtClean="0"/>
                        <a:t>.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ko-KR" altLang="en-US" dirty="0" smtClean="0"/>
                        <a:t>옷장관리가 어렵다면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 골라입을 수 있는 옷을 몇 개를 꺼내 그 중에서 고를 수 있도록 해드리세요</a:t>
                      </a:r>
                      <a:endParaRPr lang="en-US" dirty="0"/>
                    </a:p>
                  </a:txBody>
                  <a:tcPr/>
                </a:tc>
              </a:tr>
              <a:tr h="792480">
                <a:tc>
                  <a:txBody>
                    <a:bodyPr/>
                    <a:lstStyle/>
                    <a:p>
                      <a:r>
                        <a:rPr lang="ko-KR" altLang="en-US" dirty="0" smtClean="0"/>
                        <a:t>옷을 입을 수 없다</a:t>
                      </a:r>
                      <a:r>
                        <a:rPr lang="en-US" altLang="ko-KR" dirty="0" smtClean="0"/>
                        <a:t>.</a:t>
                      </a:r>
                    </a:p>
                    <a:p>
                      <a:r>
                        <a:rPr lang="ko-KR" altLang="ko-KR" dirty="0" smtClean="0"/>
                        <a:t>(</a:t>
                      </a:r>
                      <a:r>
                        <a:rPr lang="ko-KR" altLang="en-US" dirty="0" smtClean="0"/>
                        <a:t> 실행능력의 장애</a:t>
                      </a:r>
                      <a:r>
                        <a:rPr lang="ko-KR" altLang="ko-KR" dirty="0" smtClean="0"/>
                        <a:t>,</a:t>
                      </a:r>
                      <a:r>
                        <a:rPr lang="ko-KR" altLang="en-US" dirty="0" smtClean="0"/>
                        <a:t> 예를 들어 단추끼우기 등</a:t>
                      </a:r>
                      <a:r>
                        <a:rPr lang="en-US" altLang="ko-KR" dirty="0" smtClean="0"/>
                        <a:t>)</a:t>
                      </a:r>
                      <a:r>
                        <a:rPr lang="ko-KR" alt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ko-KR" altLang="en-US" dirty="0" smtClean="0"/>
                        <a:t>되도록 입고 벗기 쉬운옷 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허리 고무밴드 바지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 단추없는 스판소재 윗도리 등</a:t>
                      </a:r>
                      <a:r>
                        <a:rPr lang="en-US" altLang="ko-KR" dirty="0" smtClean="0"/>
                        <a:t>)</a:t>
                      </a:r>
                      <a:r>
                        <a:rPr lang="ko-KR" altLang="en-US" dirty="0" smtClean="0"/>
                        <a:t>의 옷으로 바꾸세요</a:t>
                      </a:r>
                      <a:r>
                        <a:rPr lang="en-US" altLang="ko-KR" dirty="0" smtClean="0"/>
                        <a:t>.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ko-KR" altLang="en-US" dirty="0" smtClean="0"/>
                        <a:t>혼자 할 수 없는 부분은 부드럽게 도와드리겠다고 말씀하면서 도와드리세요</a:t>
                      </a:r>
                      <a:endParaRPr lang="en-US" dirty="0"/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ko-KR" altLang="en-US" dirty="0" smtClean="0"/>
                        <a:t>같은 옷을 반복해서 입으려 한다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ko-KR" altLang="en-US" dirty="0" smtClean="0"/>
                        <a:t>비슷한 옷을 여러벌 준비해보세요</a:t>
                      </a:r>
                      <a:r>
                        <a:rPr lang="ko-KR" altLang="ko-KR" dirty="0" smtClean="0"/>
                        <a:t>.</a:t>
                      </a:r>
                      <a:endParaRPr lang="en-US" altLang="ko-KR" dirty="0" smtClean="0"/>
                    </a:p>
                    <a:p>
                      <a:pPr marL="285750" marR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ko-KR" altLang="en-US" dirty="0" smtClean="0"/>
                        <a:t>지저분한 속옷을 안갈아 입으려 하면 화장실에서 볼일을 보기위해 속옷이 내려와 있을 때 빨리 갈아입히세요</a:t>
                      </a:r>
                      <a:r>
                        <a:rPr lang="ko-KR" altLang="ko-KR" dirty="0" smtClean="0"/>
                        <a:t>.</a:t>
                      </a:r>
                      <a:endParaRPr lang="en-US" altLang="ko-KR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1548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2071678"/>
            <a:ext cx="9144000" cy="1557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첫번째</a:t>
            </a:r>
            <a:r>
              <a:rPr lang="ko-KR" altLang="ko-KR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목욕을 하는 방법을 잊어버리거나</a:t>
            </a:r>
            <a:r>
              <a:rPr lang="ko-KR" altLang="ko-KR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endParaRPr lang="en-US" altLang="ko-KR" sz="2800" b="1" spc="-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두번째</a:t>
            </a:r>
            <a:r>
              <a:rPr lang="ko-KR" altLang="ko-KR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물이 몸에 닿는 것을  거부</a:t>
            </a:r>
            <a:endParaRPr lang="en-US" altLang="ko-KR" sz="2800" b="1" spc="-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세번째</a:t>
            </a:r>
            <a:r>
              <a:rPr lang="en-US" altLang="ko-KR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해를 가하려는 행위로 오해</a:t>
            </a:r>
            <a:endParaRPr lang="en-US" altLang="ko-KR" sz="2800" b="1" spc="-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직사각형 5"/>
          <p:cNvSpPr>
            <a:spLocks noChangeArrowheads="1"/>
          </p:cNvSpPr>
          <p:nvPr/>
        </p:nvSpPr>
        <p:spPr bwMode="auto">
          <a:xfrm>
            <a:off x="349098" y="357166"/>
            <a:ext cx="12939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1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Barthel</a:t>
            </a:r>
            <a:r>
              <a:rPr kumimoji="0" lang="en-US" altLang="ko-KR" sz="1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ADL index</a:t>
            </a:r>
            <a:endParaRPr kumimoji="0"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5" name="그림 14" descr="만화 옷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6024" y="3871913"/>
            <a:ext cx="1223962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그림 15" descr="옷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87686" y="4076700"/>
            <a:ext cx="12954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그림 16" descr="옷3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32374" y="4005263"/>
            <a:ext cx="1295400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그림 17" descr="옷4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91374" y="4149725"/>
            <a:ext cx="1009650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그림 18" descr="음표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43449" y="5589588"/>
            <a:ext cx="45085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그림 19" descr="음표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95524" y="4365625"/>
            <a:ext cx="450850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그림 20" descr="음표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604108">
            <a:off x="6200799" y="4149725"/>
            <a:ext cx="450850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그림 21" descr="음표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-1180878">
            <a:off x="5983311" y="5300663"/>
            <a:ext cx="452438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</a:rPr>
              <a:t>목욕 시키기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403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2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2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6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9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2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0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1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2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13740"/>
            <a:ext cx="8229600" cy="1143000"/>
          </a:xfrm>
        </p:spPr>
        <p:txBody>
          <a:bodyPr>
            <a:normAutofit/>
          </a:bodyPr>
          <a:lstStyle/>
          <a:p>
            <a:r>
              <a:rPr lang="ko-KR" altLang="en-US" sz="4000" b="1" spc="-3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목욕 시키기</a:t>
            </a:r>
            <a:endParaRPr lang="en-US" sz="4000" b="1" spc="-300" dirty="0">
              <a:solidFill>
                <a:srgbClr val="7030A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ko-KR" altLang="en-US" dirty="0" smtClean="0"/>
              <a:t>과거 환자의 습관을 이용하세요</a:t>
            </a:r>
            <a:r>
              <a:rPr lang="ko-KR" altLang="ko-KR" dirty="0" smtClean="0"/>
              <a:t>;</a:t>
            </a:r>
            <a:r>
              <a:rPr lang="ko-KR" altLang="en-US" dirty="0" smtClean="0"/>
              <a:t> 목욕 또는 샤워</a:t>
            </a:r>
            <a:r>
              <a:rPr lang="en-US" altLang="ko-KR" dirty="0" smtClean="0"/>
              <a:t>,</a:t>
            </a:r>
            <a:r>
              <a:rPr lang="ko-KR" altLang="en-US" dirty="0" smtClean="0"/>
              <a:t> 시간 등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목욕에 도움이 필요한 환자를 위해 꼭 구비해야 하는 사항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욕조 손잡이</a:t>
            </a:r>
            <a:r>
              <a:rPr lang="en-US" altLang="ko-KR" dirty="0" smtClean="0"/>
              <a:t>(</a:t>
            </a:r>
            <a:r>
              <a:rPr lang="ko-KR" altLang="en-US" dirty="0" smtClean="0"/>
              <a:t>간단한 흡착식 손잡이</a:t>
            </a:r>
            <a:r>
              <a:rPr lang="en-US" altLang="ko-KR" dirty="0" smtClean="0"/>
              <a:t>)</a:t>
            </a:r>
            <a:r>
              <a:rPr lang="ko-KR" altLang="en-US" dirty="0" smtClean="0"/>
              <a:t> 및 미끄럼방지용 타일 설치 </a:t>
            </a:r>
            <a:r>
              <a:rPr lang="en-US" altLang="ko-KR" dirty="0" smtClean="0"/>
              <a:t>;</a:t>
            </a:r>
            <a:r>
              <a:rPr lang="ko-KR" altLang="en-US" dirty="0"/>
              <a:t>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환자쪽으로 끌어당길수 있는 호스와 샤워헤드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환자를앉혀서 씻을 수 있는 욕실용 의자 구비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샤워전에 미리 준비해 두세요</a:t>
            </a:r>
            <a:r>
              <a:rPr lang="en-US" altLang="ko-KR" dirty="0" smtClean="0"/>
              <a:t>;</a:t>
            </a:r>
            <a:r>
              <a:rPr lang="ko-KR" altLang="en-US" dirty="0" smtClean="0"/>
              <a:t> 물받기</a:t>
            </a:r>
            <a:r>
              <a:rPr lang="en-US" altLang="ko-KR" dirty="0" smtClean="0"/>
              <a:t>,</a:t>
            </a:r>
            <a:r>
              <a:rPr lang="ko-KR" altLang="en-US" dirty="0" smtClean="0"/>
              <a:t> 목욕도구</a:t>
            </a:r>
            <a:r>
              <a:rPr lang="en-US" altLang="ko-KR" dirty="0" smtClean="0"/>
              <a:t>,</a:t>
            </a:r>
            <a:r>
              <a:rPr lang="ko-KR" altLang="en-US" dirty="0" smtClean="0"/>
              <a:t> 갈아입을 새옷 등 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씻기를 거부할 때</a:t>
            </a:r>
            <a:r>
              <a:rPr lang="ko-KR" altLang="ko-KR" dirty="0" smtClean="0"/>
              <a:t>;</a:t>
            </a:r>
            <a:r>
              <a:rPr lang="ko-KR" altLang="en-US" dirty="0" smtClean="0"/>
              <a:t> 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 한 단계씩</a:t>
            </a:r>
            <a:r>
              <a:rPr lang="en-US" altLang="ko-KR" dirty="0" smtClean="0"/>
              <a:t>,</a:t>
            </a:r>
            <a:r>
              <a:rPr lang="ko-KR" altLang="en-US" dirty="0" smtClean="0"/>
              <a:t> 눈높이를 맞춰 설명하면서 시행해보세요</a:t>
            </a:r>
            <a:r>
              <a:rPr lang="en-US" altLang="ko-KR" dirty="0" smtClean="0"/>
              <a:t>”</a:t>
            </a:r>
          </a:p>
          <a:p>
            <a:pPr lvl="1"/>
            <a:r>
              <a:rPr lang="ko-KR" altLang="en-US" dirty="0" smtClean="0"/>
              <a:t>환자가 가장 부드러울 때를 이용하거나 화장실 사용할 때를 이용하세요</a:t>
            </a:r>
            <a:r>
              <a:rPr lang="ko-KR" altLang="ko-KR" dirty="0" smtClean="0"/>
              <a:t>.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순차적으로 씻기세요</a:t>
            </a:r>
            <a:r>
              <a:rPr lang="en-US" altLang="ko-KR" dirty="0" smtClean="0"/>
              <a:t>,</a:t>
            </a:r>
            <a:r>
              <a:rPr lang="ko-KR" altLang="en-US" dirty="0" smtClean="0"/>
              <a:t> 바지를 벗기고 하반신씻긴 후 상의를 입은 상태에서 환자를 적신 후 옷을 벗기고 상반신 씻겨보세요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또는 옷을 다 벗긴 후 씻을 때에서 수건으로 환자 상체를 덮은 상태에서 샤워를 시키고 손잡이를 잡게 하면</a:t>
            </a:r>
            <a:r>
              <a:rPr lang="en-US" altLang="ko-KR" dirty="0" smtClean="0"/>
              <a:t>,</a:t>
            </a:r>
            <a:r>
              <a:rPr lang="ko-KR" altLang="en-US" dirty="0" smtClean="0"/>
              <a:t> 덜 불안해 합니다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보호자가 환자몸을 씻길때 환자에게 목욕타월 등을 손에 쥐어 져서 혼자 다른 부위를 씻도록 해주세요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목욕 후 바로 걸칠 수 있는 목욕가운을 준비해보세요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765099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b="1" spc="-3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대소변 보기</a:t>
            </a:r>
            <a:endParaRPr lang="en-US" sz="4000" b="1" spc="-300" dirty="0">
              <a:solidFill>
                <a:srgbClr val="7030A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410" y="1351377"/>
            <a:ext cx="8713210" cy="4525963"/>
          </a:xfrm>
        </p:spPr>
        <p:txBody>
          <a:bodyPr/>
          <a:lstStyle/>
          <a:p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미리 대소변을 봐야 한다는 것을 잊어버리거나 화장실을 못찾아서 실수하는 </a:t>
            </a: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경우가 </a:t>
            </a: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대부분</a:t>
            </a:r>
            <a:endParaRPr lang="en-US" altLang="ko-KR" sz="2800" b="1" spc="-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endParaRPr lang="en-US" altLang="ko-KR" b="1" spc="-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ko-KR" altLang="en-US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변기모양의 </a:t>
            </a:r>
            <a:r>
              <a:rPr lang="ko-KR" altLang="en-US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칼라사진을 화장실문에 붙여보세요</a:t>
            </a:r>
            <a:endParaRPr lang="en-US" altLang="ko-KR" b="1" spc="-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ko-KR" altLang="en-US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두시간마다 화장실에 데려가세요</a:t>
            </a:r>
            <a:r>
              <a:rPr lang="en-US" altLang="ko-KR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lvl="1"/>
            <a:r>
              <a:rPr lang="ko-KR" altLang="en-US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벗기 간편한 옷을 사용하세요</a:t>
            </a:r>
            <a:endParaRPr lang="en-US" altLang="ko-KR" b="1" spc="-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ko-KR" altLang="en-US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밤에 소변실수를 예방하기 위해 저녁식사 후에 물섭취를 제한해보세요</a:t>
            </a:r>
            <a:endParaRPr lang="en-US" altLang="ko-KR" b="1" spc="-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endParaRPr lang="en-US" altLang="ko-KR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40" y="1268700"/>
            <a:ext cx="444500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800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-24"/>
            <a:ext cx="9144000" cy="3786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 txBox="1">
            <a:spLocks/>
          </p:cNvSpPr>
          <p:nvPr/>
        </p:nvSpPr>
        <p:spPr>
          <a:xfrm>
            <a:off x="946150" y="2530479"/>
            <a:ext cx="7239000" cy="1470025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ctr" eaLnBrk="0" hangingPunct="0">
              <a:lnSpc>
                <a:spcPct val="150000"/>
              </a:lnSpc>
              <a:defRPr/>
            </a:pPr>
            <a:r>
              <a:rPr kumimoji="0" lang="ko-KR" altLang="en-US" sz="4500" b="1" spc="-300" dirty="0" smtClean="0">
                <a:solidFill>
                  <a:srgbClr val="7030A0"/>
                </a:solidFill>
                <a:latin typeface="+mn-ea"/>
                <a:ea typeface="+mn-ea"/>
                <a:cs typeface="+mj-cs"/>
              </a:rPr>
              <a:t>일상생활능력의 종류</a:t>
            </a:r>
            <a:endParaRPr kumimoji="0" lang="ko-KR" altLang="en-US" sz="4500" b="1" spc="-300" dirty="0">
              <a:solidFill>
                <a:srgbClr val="7030A0"/>
              </a:solidFill>
              <a:latin typeface="+mn-ea"/>
              <a:ea typeface="+mn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410" y="971763"/>
            <a:ext cx="847913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400" b="1" spc="-300" dirty="0" smtClean="0">
                <a:solidFill>
                  <a:srgbClr val="7030A0"/>
                </a:solidFill>
              </a:rPr>
              <a:t>중등도치매 </a:t>
            </a:r>
            <a:r>
              <a:rPr lang="en-US" altLang="ko-KR" sz="3400" b="1" spc="-300" dirty="0">
                <a:solidFill>
                  <a:srgbClr val="7030A0"/>
                </a:solidFill>
              </a:rPr>
              <a:t>(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중기치매</a:t>
            </a:r>
            <a:r>
              <a:rPr lang="en-US" altLang="ko-KR" sz="3400" b="1" spc="-300" dirty="0">
                <a:solidFill>
                  <a:srgbClr val="7030A0"/>
                </a:solidFill>
              </a:rPr>
              <a:t>, 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치매임상척도 </a:t>
            </a:r>
            <a:r>
              <a:rPr lang="en-US" altLang="ko-KR" sz="3400" b="1" spc="-300" dirty="0">
                <a:solidFill>
                  <a:srgbClr val="7030A0"/>
                </a:solidFill>
              </a:rPr>
              <a:t>2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점</a:t>
            </a:r>
            <a:r>
              <a:rPr lang="en-US" altLang="ko-KR" sz="3400" b="1" spc="-300" dirty="0">
                <a:solidFill>
                  <a:srgbClr val="7030A0"/>
                </a:solidFill>
              </a:rPr>
              <a:t>)</a:t>
            </a:r>
          </a:p>
          <a:p>
            <a:endParaRPr lang="en-US" altLang="ko-KR" dirty="0" smtClean="0"/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외출시 </a:t>
            </a: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문단속을 하도록 알려주고 잘 시행하는지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확인하세요</a:t>
            </a:r>
            <a:endParaRPr lang="en-US" altLang="ko-KR" dirty="0" smtClean="0">
              <a:latin typeface="나눔고딕" pitchFamily="50" charset="-127"/>
              <a:ea typeface="나눔고딕" pitchFamily="50" charset="-127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§"/>
            </a:pPr>
            <a:endParaRPr lang="ko-KR" altLang="en-US" dirty="0">
              <a:latin typeface="나눔고딕" pitchFamily="50" charset="-127"/>
              <a:ea typeface="나눔고딕" pitchFamily="50" charset="-127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>
                <a:latin typeface="나눔고딕" pitchFamily="50" charset="-127"/>
                <a:ea typeface="나눔고딕" pitchFamily="50" charset="-127"/>
              </a:rPr>
              <a:t>자주 다니는 곳은 혼자 다니도록 하고 대신 길을 잃을때를 대비하여 주변에 미리 도움을 요청해 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두세요 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dirty="0" smtClean="0">
                <a:latin typeface="나눔고딕" pitchFamily="50" charset="-127"/>
                <a:ea typeface="나눔고딕" pitchFamily="50" charset="-127"/>
              </a:rPr>
              <a:t>특히 인근 파출소 및 지구대</a:t>
            </a:r>
            <a:r>
              <a:rPr lang="en-US" altLang="ko-KR" dirty="0" smtClean="0"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dirty="0">
              <a:latin typeface="나눔고딕" pitchFamily="50" charset="-127"/>
              <a:ea typeface="나눔고딕" pitchFamily="50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41156186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-642974" y="5715000"/>
            <a:ext cx="8229600" cy="1143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endParaRPr kumimoji="0" lang="ko-KR" altLang="en-US" sz="4000" b="1" i="0" u="none" strike="noStrike" kern="1200" cap="none" spc="-30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251400" y="571488"/>
            <a:ext cx="8229600" cy="1143000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</a:rPr>
              <a:t>중증치매 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ko-KR" altLang="en-US" sz="4000" b="1" spc="-300" dirty="0" smtClean="0">
                <a:solidFill>
                  <a:srgbClr val="7030A0"/>
                </a:solidFill>
              </a:rPr>
              <a:t>말기 치매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, </a:t>
            </a:r>
            <a:r>
              <a:rPr lang="ko-KR" altLang="en-US" sz="4000" b="1" spc="-300" dirty="0" smtClean="0">
                <a:solidFill>
                  <a:srgbClr val="7030A0"/>
                </a:solidFill>
              </a:rPr>
              <a:t>치매임상척도 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3</a:t>
            </a:r>
            <a:r>
              <a:rPr lang="ko-KR" altLang="en-US" sz="4000" b="1" spc="-300" dirty="0" smtClean="0">
                <a:solidFill>
                  <a:srgbClr val="7030A0"/>
                </a:solidFill>
              </a:rPr>
              <a:t>점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5804" y="2060810"/>
            <a:ext cx="7038606" cy="3120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4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남아 있는 기능 유지가 중요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endParaRPr lang="en-US" altLang="ko-KR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-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통증이나 불편한 것을 말할 수 있도록 신체 부위 자주 설명 </a:t>
            </a:r>
            <a:endParaRPr lang="en-US" altLang="ko-KR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-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잘 못하더라도 할 수 있는 일 격려 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간단한 집안일 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-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간단한 단어 학습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명칭 외우기 등을 지속적으로 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신체 표현을 통한 의사 표현 연습하기 </a:t>
            </a:r>
            <a:endParaRPr lang="ko-KR" altLang="en-US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좋아하는 향기를 자주 맡게 하기 </a:t>
            </a:r>
            <a:endParaRPr lang="ko-KR" altLang="en-US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좋아했던 음악 자주 들려주기 </a:t>
            </a:r>
            <a:endParaRPr lang="ko-KR" altLang="en-US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en-US" altLang="ko-KR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과거 행복했던 순간의 사진이나 영상 보여주기 </a:t>
            </a:r>
            <a:endParaRPr lang="ko-KR" altLang="en-US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020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411" y="968782"/>
            <a:ext cx="8569190" cy="5186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400" b="1" spc="-300" dirty="0" smtClean="0">
                <a:solidFill>
                  <a:srgbClr val="7030A0"/>
                </a:solidFill>
              </a:rPr>
              <a:t>중증 </a:t>
            </a:r>
            <a:r>
              <a:rPr lang="en-US" altLang="ko-KR" sz="3400" b="1" spc="-300" dirty="0" smtClean="0">
                <a:solidFill>
                  <a:srgbClr val="7030A0"/>
                </a:solidFill>
              </a:rPr>
              <a:t>(</a:t>
            </a:r>
            <a:r>
              <a:rPr lang="ko-KR" altLang="en-US" sz="3400" b="1" spc="-300" dirty="0" smtClean="0">
                <a:solidFill>
                  <a:srgbClr val="7030A0"/>
                </a:solidFill>
              </a:rPr>
              <a:t>말기치매</a:t>
            </a:r>
            <a:r>
              <a:rPr lang="en-US" altLang="ko-KR" sz="3400" b="1" spc="-300" dirty="0">
                <a:solidFill>
                  <a:srgbClr val="7030A0"/>
                </a:solidFill>
              </a:rPr>
              <a:t>, 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치매임상척도 </a:t>
            </a:r>
            <a:r>
              <a:rPr lang="en-US" altLang="ko-KR" sz="3400" b="1" spc="-300" dirty="0">
                <a:solidFill>
                  <a:srgbClr val="7030A0"/>
                </a:solidFill>
              </a:rPr>
              <a:t>3</a:t>
            </a:r>
            <a:r>
              <a:rPr lang="ko-KR" altLang="en-US" sz="3400" b="1" spc="-300" dirty="0">
                <a:solidFill>
                  <a:srgbClr val="7030A0"/>
                </a:solidFill>
              </a:rPr>
              <a:t>점</a:t>
            </a:r>
            <a:r>
              <a:rPr lang="en-US" altLang="ko-KR" sz="3400" b="1" spc="-300" dirty="0">
                <a:solidFill>
                  <a:srgbClr val="7030A0"/>
                </a:solidFill>
              </a:rPr>
              <a:t>)</a:t>
            </a:r>
          </a:p>
          <a:p>
            <a:endParaRPr lang="en-US" altLang="ko-KR" dirty="0" smtClean="0"/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/>
              <a:t>후각을 </a:t>
            </a:r>
            <a:r>
              <a:rPr lang="ko-KR" altLang="en-US" dirty="0"/>
              <a:t>이용하여 행동과 수면에 도움을 줍니다</a:t>
            </a:r>
            <a:r>
              <a:rPr lang="en-US" altLang="ko-KR" dirty="0"/>
              <a:t>!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/>
              <a:t>커피향</a:t>
            </a:r>
            <a:r>
              <a:rPr lang="en-US" altLang="ko-KR" dirty="0"/>
              <a:t>, </a:t>
            </a:r>
            <a:r>
              <a:rPr lang="ko-KR" altLang="en-US" dirty="0"/>
              <a:t>아로마 오일</a:t>
            </a:r>
            <a:r>
              <a:rPr lang="en-US" altLang="ko-KR" dirty="0"/>
              <a:t>(</a:t>
            </a:r>
            <a:r>
              <a:rPr lang="ko-KR" altLang="en-US" dirty="0"/>
              <a:t>바닐라향</a:t>
            </a:r>
            <a:r>
              <a:rPr lang="en-US" altLang="ko-KR" dirty="0"/>
              <a:t>, </a:t>
            </a:r>
            <a:r>
              <a:rPr lang="ko-KR" altLang="en-US" dirty="0"/>
              <a:t>라벤더</a:t>
            </a:r>
            <a:r>
              <a:rPr lang="en-US" altLang="ko-KR" dirty="0"/>
              <a:t>, </a:t>
            </a:r>
            <a:r>
              <a:rPr lang="ko-KR" altLang="en-US" dirty="0"/>
              <a:t>페퍼민트</a:t>
            </a:r>
            <a:r>
              <a:rPr lang="en-US" altLang="ko-KR" dirty="0"/>
              <a:t>)</a:t>
            </a: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/>
              <a:t>청각을 이용하여 손동작</a:t>
            </a:r>
            <a:r>
              <a:rPr lang="en-US" altLang="ko-KR" dirty="0"/>
              <a:t>, </a:t>
            </a:r>
            <a:r>
              <a:rPr lang="ko-KR" altLang="en-US" dirty="0"/>
              <a:t>뇌자극에 도움을 줍니다</a:t>
            </a:r>
            <a:r>
              <a:rPr lang="en-US" altLang="ko-KR" dirty="0"/>
              <a:t>!!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/>
              <a:t>타악기</a:t>
            </a:r>
            <a:r>
              <a:rPr lang="en-US" altLang="ko-KR" dirty="0"/>
              <a:t>(</a:t>
            </a:r>
            <a:r>
              <a:rPr lang="ko-KR" altLang="en-US" dirty="0"/>
              <a:t>캐스터넷트</a:t>
            </a:r>
            <a:r>
              <a:rPr lang="en-US" altLang="ko-KR" dirty="0"/>
              <a:t>, </a:t>
            </a:r>
            <a:r>
              <a:rPr lang="ko-KR" altLang="en-US" dirty="0"/>
              <a:t>종</a:t>
            </a:r>
            <a:r>
              <a:rPr lang="en-US" altLang="ko-KR" dirty="0"/>
              <a:t>, </a:t>
            </a:r>
            <a:r>
              <a:rPr lang="ko-KR" altLang="en-US" dirty="0"/>
              <a:t>탬버린</a:t>
            </a:r>
            <a:r>
              <a:rPr lang="en-US" altLang="ko-KR" dirty="0"/>
              <a:t>) / </a:t>
            </a:r>
            <a:r>
              <a:rPr lang="ko-KR" altLang="en-US" dirty="0"/>
              <a:t>조용한 음악을 틀어주세요</a:t>
            </a:r>
            <a:r>
              <a:rPr lang="en-US" altLang="ko-KR" dirty="0"/>
              <a:t>.</a:t>
            </a: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/>
              <a:t>촉각을 이용하여 집중력에 도움을 줍니다</a:t>
            </a:r>
            <a:r>
              <a:rPr lang="en-US" altLang="ko-KR" dirty="0"/>
              <a:t>!!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/>
              <a:t>물건을 만질 수 있게 하세요 </a:t>
            </a:r>
            <a:r>
              <a:rPr lang="en-US" altLang="ko-KR" dirty="0"/>
              <a:t>/ </a:t>
            </a:r>
            <a:r>
              <a:rPr lang="ko-KR" altLang="en-US" dirty="0"/>
              <a:t>환자의 몸을 만져주세요</a:t>
            </a: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/>
              <a:t>환자가 가장 좋아하거나 행복했던 사진을 보여주세요</a:t>
            </a:r>
            <a:r>
              <a:rPr lang="en-US" altLang="ko-KR" dirty="0" smtClean="0"/>
              <a:t>!</a:t>
            </a: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§"/>
            </a:pPr>
            <a:endParaRPr lang="en-US" altLang="ko-KR" dirty="0"/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/>
              <a:t>발성과 집중력을 키워줍니다</a:t>
            </a:r>
            <a:r>
              <a:rPr lang="en-US" altLang="ko-KR" dirty="0"/>
              <a:t>.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10143770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1571612"/>
            <a:ext cx="8429652" cy="4536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0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간질 </a:t>
            </a:r>
            <a:endParaRPr lang="en-US" altLang="ko-KR" sz="20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904875" lvl="1" indent="-447675">
              <a:spcBef>
                <a:spcPct val="20000"/>
              </a:spcBef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경련발생시 멈출 때까지 </a:t>
            </a:r>
            <a:r>
              <a:rPr lang="ko-KR" altLang="en-US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기다린 후 흡인성폐렴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방지를 위해 고개를 옆으로 돌</a:t>
            </a:r>
            <a:endParaRPr lang="en-US" altLang="ko-KR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904875" lvl="1" indent="-447675">
              <a:spcBef>
                <a:spcPct val="20000"/>
              </a:spcBef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반복적 </a:t>
            </a:r>
            <a:r>
              <a:rPr lang="ko-KR" altLang="en-US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경련을 할 경우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응급상황</a:t>
            </a:r>
            <a:endParaRPr lang="ko-KR" altLang="en-US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0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대소변 </a:t>
            </a:r>
            <a:r>
              <a:rPr lang="ko-KR" altLang="en-US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장애</a:t>
            </a:r>
            <a:r>
              <a:rPr lang="en-US" altLang="ko-KR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실금장애 </a:t>
            </a:r>
            <a:r>
              <a:rPr lang="ko-KR" altLang="en-US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또는 배출장애</a:t>
            </a: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욕창</a:t>
            </a:r>
            <a:endParaRPr lang="en-US" altLang="ko-KR" sz="2400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904875" lvl="1" indent="-447675">
              <a:spcBef>
                <a:spcPct val="20000"/>
              </a:spcBef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누워서 </a:t>
            </a:r>
            <a:r>
              <a:rPr lang="ko-KR" altLang="en-US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꼼짝하지 못하기 때문에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발생</a:t>
            </a:r>
            <a:endParaRPr lang="en-US" altLang="ko-KR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904875" lvl="1" indent="-447675">
              <a:spcBef>
                <a:spcPct val="20000"/>
              </a:spcBef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방지 </a:t>
            </a:r>
            <a:r>
              <a:rPr lang="ko-KR" altLang="en-US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위해 </a:t>
            </a:r>
            <a:r>
              <a:rPr lang="en-US" altLang="ko-KR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ko-KR" altLang="en-US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시간 마다 자세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변경하거나 공기침대사용</a:t>
            </a:r>
            <a:endParaRPr lang="en-US" altLang="ko-KR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904875" lvl="1" indent="-447675">
              <a:spcBef>
                <a:spcPct val="20000"/>
              </a:spcBef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endParaRPr lang="ko-KR" altLang="en-US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000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삼킴 장애 또는 식사를 하지 못할 </a:t>
            </a:r>
            <a:r>
              <a:rPr lang="ko-KR" altLang="en-US" sz="2000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때</a:t>
            </a:r>
            <a:endParaRPr lang="en-US" altLang="ko-KR" sz="2000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904875" lvl="1" indent="-447675">
              <a:spcBef>
                <a:spcPct val="20000"/>
              </a:spcBef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pc="-150" dirty="0" smtClean="0">
                <a:solidFill>
                  <a:schemeClr val="accent6">
                    <a:lumMod val="75000"/>
                  </a:schemeClr>
                </a:solidFill>
              </a:rPr>
              <a:t>먹지 않으려 </a:t>
            </a:r>
            <a:r>
              <a:rPr lang="ko-KR" altLang="en-US" spc="-150" dirty="0">
                <a:solidFill>
                  <a:schemeClr val="accent6">
                    <a:lumMod val="75000"/>
                  </a:schemeClr>
                </a:solidFill>
              </a:rPr>
              <a:t>하거나 </a:t>
            </a:r>
            <a:r>
              <a:rPr lang="ko-KR" altLang="en-US" spc="-150" dirty="0" smtClean="0">
                <a:solidFill>
                  <a:schemeClr val="accent6">
                    <a:lumMod val="75000"/>
                  </a:schemeClr>
                </a:solidFill>
              </a:rPr>
              <a:t>삼킴 장애가 </a:t>
            </a:r>
            <a:r>
              <a:rPr lang="ko-KR" altLang="en-US" spc="-150" dirty="0">
                <a:solidFill>
                  <a:schemeClr val="accent6">
                    <a:lumMod val="75000"/>
                  </a:schemeClr>
                </a:solidFill>
              </a:rPr>
              <a:t>치매의 말기라는 것을 </a:t>
            </a:r>
            <a:r>
              <a:rPr lang="ko-KR" altLang="en-US" spc="-150" dirty="0" smtClean="0">
                <a:solidFill>
                  <a:schemeClr val="accent6">
                    <a:lumMod val="75000"/>
                  </a:schemeClr>
                </a:solidFill>
              </a:rPr>
              <a:t>시사</a:t>
            </a:r>
            <a:endParaRPr lang="en-US" altLang="ko-KR" spc="-150" dirty="0">
              <a:solidFill>
                <a:schemeClr val="accent6">
                  <a:lumMod val="75000"/>
                </a:schemeClr>
              </a:solidFill>
            </a:endParaRPr>
          </a:p>
          <a:p>
            <a:pPr marL="904875" lvl="1" indent="-447675">
              <a:spcBef>
                <a:spcPct val="20000"/>
              </a:spcBef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위식도관 </a:t>
            </a:r>
            <a:r>
              <a:rPr lang="ko-KR" altLang="en-US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또는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경피적 위루관 삽관까지 </a:t>
            </a:r>
            <a:r>
              <a:rPr lang="ko-KR" altLang="en-US" spc="-1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고려해야 </a:t>
            </a:r>
            <a:r>
              <a:rPr lang="ko-KR" altLang="en-US" spc="-1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할 수도 있음</a:t>
            </a:r>
            <a:endParaRPr lang="en-US" altLang="ko-KR" spc="-1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904875" lvl="1" indent="-447675">
              <a:spcBef>
                <a:spcPct val="20000"/>
              </a:spcBef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endParaRPr lang="ko-KR" altLang="en-US" spc="-1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buFont typeface="Wingdings" pitchFamily="2" charset="2"/>
              <a:buChar char="v"/>
              <a:defRPr/>
            </a:pPr>
            <a:r>
              <a:rPr lang="ko-KR" altLang="en-US" sz="2000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향후  </a:t>
            </a:r>
            <a:r>
              <a:rPr lang="ko-KR" altLang="en-US" sz="2000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연명치료를 어디까지  </a:t>
            </a:r>
            <a:r>
              <a:rPr lang="ko-KR" altLang="en-US" sz="2000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할 </a:t>
            </a:r>
            <a:r>
              <a:rPr lang="ko-KR" altLang="en-US" sz="2000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지  미리  결정하는 것이 좋습니다</a:t>
            </a:r>
            <a:r>
              <a:rPr lang="en-US" altLang="ko-KR" sz="2000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600" spc="-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3600" b="1" spc="-300" dirty="0" smtClean="0">
                <a:solidFill>
                  <a:srgbClr val="7030A0"/>
                </a:solidFill>
              </a:rPr>
              <a:t>중증</a:t>
            </a:r>
            <a:r>
              <a:rPr lang="en-US" altLang="ko-KR" sz="3600" b="1" spc="-300" dirty="0" smtClean="0">
                <a:solidFill>
                  <a:srgbClr val="7030A0"/>
                </a:solidFill>
              </a:rPr>
              <a:t>-</a:t>
            </a:r>
            <a:r>
              <a:rPr lang="ko-KR" altLang="en-US" sz="3600" b="1" spc="-300" dirty="0" smtClean="0">
                <a:solidFill>
                  <a:srgbClr val="7030A0"/>
                </a:solidFill>
              </a:rPr>
              <a:t>말기 치매</a:t>
            </a:r>
            <a:r>
              <a:rPr lang="en-US" altLang="ko-KR" sz="3600" b="1" spc="-300" dirty="0" smtClean="0">
                <a:solidFill>
                  <a:srgbClr val="7030A0"/>
                </a:solidFill>
              </a:rPr>
              <a:t>: </a:t>
            </a:r>
            <a:r>
              <a:rPr lang="ko-KR" altLang="en-US" sz="3600" b="1" spc="-300" dirty="0" smtClean="0">
                <a:solidFill>
                  <a:srgbClr val="7030A0"/>
                </a:solidFill>
              </a:rPr>
              <a:t>합병</a:t>
            </a:r>
            <a:r>
              <a:rPr lang="ko-KR" altLang="en-US" sz="3600" b="1" spc="-300" dirty="0">
                <a:solidFill>
                  <a:srgbClr val="7030A0"/>
                </a:solidFill>
              </a:rPr>
              <a:t>증</a:t>
            </a:r>
          </a:p>
        </p:txBody>
      </p:sp>
      <p:pic>
        <p:nvPicPr>
          <p:cNvPr id="8" name="그림 7" descr="1.PNG"/>
          <p:cNvPicPr>
            <a:picLocks noChangeAspect="1"/>
          </p:cNvPicPr>
          <p:nvPr/>
        </p:nvPicPr>
        <p:blipFill>
          <a:blip r:embed="rId2" cstate="print"/>
          <a:srcRect l="12399" t="57211" r="7300"/>
          <a:stretch>
            <a:fillRect/>
          </a:stretch>
        </p:blipFill>
        <p:spPr bwMode="auto">
          <a:xfrm>
            <a:off x="7273955" y="4224335"/>
            <a:ext cx="15843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그림 4" descr="1톤.PNG"/>
          <p:cNvPicPr>
            <a:picLocks noChangeAspect="1"/>
          </p:cNvPicPr>
          <p:nvPr/>
        </p:nvPicPr>
        <p:blipFill>
          <a:blip r:embed="rId3" cstate="print"/>
          <a:srcRect l="21899" t="14304" r="16051" b="37067"/>
          <a:stretch>
            <a:fillRect/>
          </a:stretch>
        </p:blipFill>
        <p:spPr bwMode="auto">
          <a:xfrm>
            <a:off x="7418417" y="3000372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양쪽 모서리가 둥근 사각형 10"/>
          <p:cNvSpPr/>
          <p:nvPr/>
        </p:nvSpPr>
        <p:spPr bwMode="auto">
          <a:xfrm>
            <a:off x="92360" y="1124680"/>
            <a:ext cx="8964610" cy="5040700"/>
          </a:xfrm>
          <a:prstGeom prst="round2SameRect">
            <a:avLst>
              <a:gd name="adj1" fmla="val 0"/>
              <a:gd name="adj2" fmla="val 6889"/>
            </a:avLst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73000">
                <a:srgbClr val="5286C6"/>
              </a:gs>
              <a:gs pos="100000">
                <a:srgbClr val="87B3E9"/>
              </a:gs>
            </a:gsLst>
            <a:lin ang="18900000" scaled="1"/>
            <a:tileRect/>
          </a:gradFill>
          <a:ln w="9525" algn="ctr">
            <a:noFill/>
            <a:miter lim="800000"/>
            <a:headEnd/>
            <a:tailEnd/>
          </a:ln>
          <a:effectLst/>
          <a:scene3d>
            <a:camera prst="legacyObliqueBottom"/>
            <a:lightRig rig="legacyFlat3" dir="b"/>
          </a:scene3d>
          <a:sp3d extrusionH="114300" prstMaterial="legacyMatte">
            <a:bevelT/>
            <a:bevelB w="13500" h="13500" prst="angle"/>
          </a:sp3d>
        </p:spPr>
        <p:txBody>
          <a:bodyPr vert="horz" wrap="square" lIns="0" tIns="72000" rIns="0" bIns="0" numCol="1" anchor="ctr" anchorCtr="0" compatLnSpc="1">
            <a:prstTxWarp prst="textNoShape">
              <a:avLst/>
            </a:prstTxWarp>
            <a:noAutofit/>
            <a:flatTx/>
          </a:bodyPr>
          <a:lstStyle/>
          <a:p>
            <a:pPr algn="ctr" fontAlgn="base">
              <a:lnSpc>
                <a:spcPct val="110000"/>
              </a:lnSpc>
              <a:spcAft>
                <a:spcPct val="0"/>
              </a:spcAft>
              <a:defRPr/>
            </a:pPr>
            <a:r>
              <a:rPr lang="ko-KR" altLang="en-US" sz="4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치매환자의 일상생활 능력은 </a:t>
            </a:r>
            <a:endParaRPr lang="en-US" altLang="ko-KR" sz="4400" b="1" dirty="0">
              <a:solidFill>
                <a:srgbClr val="FFFFFF"/>
              </a:solidFill>
              <a:latin typeface="나눔고딕" pitchFamily="50" charset="-127"/>
              <a:ea typeface="나눔고딕" pitchFamily="50" charset="-127"/>
            </a:endParaRPr>
          </a:p>
          <a:p>
            <a:pPr algn="ctr" fontAlgn="base">
              <a:lnSpc>
                <a:spcPct val="110000"/>
              </a:lnSpc>
              <a:spcAft>
                <a:spcPct val="0"/>
              </a:spcAft>
              <a:defRPr/>
            </a:pPr>
            <a:endParaRPr lang="en-US" altLang="ko-KR" sz="2400" b="1" dirty="0" smtClean="0">
              <a:solidFill>
                <a:srgbClr val="FFFFFF"/>
              </a:solidFill>
              <a:latin typeface="나눔고딕" pitchFamily="50" charset="-127"/>
              <a:ea typeface="나눔고딕" pitchFamily="50" charset="-127"/>
            </a:endParaRPr>
          </a:p>
          <a:p>
            <a:pPr marL="457200" indent="-457200" fontAlgn="base">
              <a:lnSpc>
                <a:spcPct val="110000"/>
              </a:lnSpc>
              <a:spcAft>
                <a:spcPct val="0"/>
              </a:spcAft>
              <a:buAutoNum type="arabicPeriod"/>
              <a:defRPr/>
            </a:pPr>
            <a:r>
              <a:rPr lang="ko-KR" altLang="en-US" sz="2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환자의 존엄성 및 보호자의 삶의 질 향상을 위해 과학적 방법을 통해  유지될 수 있도록 해야 합니다</a:t>
            </a:r>
            <a:r>
              <a:rPr lang="en-US" altLang="ko-KR" sz="2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marL="457200" indent="-457200" fontAlgn="base">
              <a:lnSpc>
                <a:spcPct val="110000"/>
              </a:lnSpc>
              <a:spcAft>
                <a:spcPct val="0"/>
              </a:spcAft>
              <a:buAutoNum type="arabicPeriod"/>
              <a:defRPr/>
            </a:pPr>
            <a:endParaRPr lang="en-US" altLang="ko-KR" sz="2400" b="1" dirty="0" smtClean="0">
              <a:solidFill>
                <a:srgbClr val="FFFFFF"/>
              </a:solidFill>
              <a:latin typeface="나눔고딕" pitchFamily="50" charset="-127"/>
              <a:ea typeface="나눔고딕" pitchFamily="50" charset="-127"/>
            </a:endParaRPr>
          </a:p>
          <a:p>
            <a:pPr marL="457200" indent="-457200" fontAlgn="base">
              <a:lnSpc>
                <a:spcPct val="110000"/>
              </a:lnSpc>
              <a:spcAft>
                <a:spcPct val="0"/>
              </a:spcAft>
              <a:buAutoNum type="arabicPeriod"/>
              <a:defRPr/>
            </a:pPr>
            <a:r>
              <a:rPr lang="ko-KR" altLang="en-US" sz="2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단계별 반복적 행위학습을 지속한다면 유지될 수 있는 일상생활 능력이 있습니다</a:t>
            </a:r>
            <a:r>
              <a:rPr lang="en-US" altLang="ko-KR" sz="2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marL="457200" indent="-457200" fontAlgn="base">
              <a:lnSpc>
                <a:spcPct val="110000"/>
              </a:lnSpc>
              <a:spcAft>
                <a:spcPct val="0"/>
              </a:spcAft>
              <a:buAutoNum type="arabicPeriod"/>
              <a:defRPr/>
            </a:pPr>
            <a:endParaRPr lang="en-US" altLang="ko-KR" sz="2400" b="1" dirty="0" smtClean="0">
              <a:solidFill>
                <a:srgbClr val="FFFFFF"/>
              </a:solidFill>
              <a:latin typeface="나눔고딕" pitchFamily="50" charset="-127"/>
              <a:ea typeface="나눔고딕" pitchFamily="50" charset="-127"/>
            </a:endParaRPr>
          </a:p>
          <a:p>
            <a:pPr marL="457200" indent="-457200" fontAlgn="base">
              <a:lnSpc>
                <a:spcPct val="110000"/>
              </a:lnSpc>
              <a:spcAft>
                <a:spcPct val="0"/>
              </a:spcAft>
              <a:buAutoNum type="arabicPeriod"/>
              <a:defRPr/>
            </a:pPr>
            <a:r>
              <a:rPr lang="ko-KR" altLang="en-US" sz="2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그러나</a:t>
            </a:r>
            <a:r>
              <a:rPr lang="en-US" altLang="ko-KR" sz="2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2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치료함에도 불구하고 악화되는 환자의 일상생활 수행능력에 대한 지속적 재평가가 필요하며 이를 통해 새로운 일상생활 능력유지의 목표를 설정해야 합니다</a:t>
            </a:r>
            <a:r>
              <a:rPr lang="en-US" altLang="ko-KR" sz="2400" b="1" dirty="0" smtClean="0">
                <a:solidFill>
                  <a:srgbClr val="FFFFFF"/>
                </a:solidFill>
                <a:latin typeface="나눔고딕" pitchFamily="50" charset="-127"/>
                <a:ea typeface="나눔고딕" pitchFamily="50" charset="-127"/>
              </a:rPr>
              <a:t>.</a:t>
            </a:r>
            <a:endParaRPr lang="en-US" altLang="ko-KR" sz="2000" b="1" dirty="0" smtClean="0">
              <a:solidFill>
                <a:srgbClr val="FFFFFF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374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3"/>
          <p:cNvSpPr txBox="1">
            <a:spLocks/>
          </p:cNvSpPr>
          <p:nvPr/>
        </p:nvSpPr>
        <p:spPr>
          <a:xfrm>
            <a:off x="684213" y="2636838"/>
            <a:ext cx="7772400" cy="136207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0" b="1" i="0" u="none" strike="noStrike" kern="1200" cap="none" spc="-30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감사합니다</a:t>
            </a:r>
            <a:r>
              <a:rPr kumimoji="0" lang="en-US" altLang="ko-KR" sz="6000" b="1" i="0" u="none" strike="noStrike" kern="1200" cap="none" spc="-30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ko-KR" altLang="en-US" sz="6000" b="1" i="0" u="none" strike="noStrike" kern="1200" cap="none" spc="-30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내용 개체 틀 5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72050"/>
          </a:xfrm>
          <a:solidFill>
            <a:schemeClr val="bg1">
              <a:lumMod val="95000"/>
            </a:schemeClr>
          </a:solidFill>
        </p:spPr>
        <p:txBody>
          <a:bodyPr rtlCol="0">
            <a:normAutofit fontScale="40000" lnSpcReduction="20000"/>
          </a:bodyPr>
          <a:lstStyle/>
          <a:p>
            <a:pPr eaLnBrk="1" fontAlgn="auto" hangingPunct="1">
              <a:lnSpc>
                <a:spcPct val="17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sz="55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신체적 일상생활능력 </a:t>
            </a:r>
            <a:endParaRPr lang="en-US" altLang="ko-KR" sz="55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eaLnBrk="1" fontAlgn="auto" hangingPunct="1">
              <a:lnSpc>
                <a:spcPct val="17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55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    (physical-ADL; P-ADL)</a:t>
            </a:r>
          </a:p>
          <a:p>
            <a:pPr lvl="1" eaLnBrk="1" fontAlgn="auto" hangingPunct="1">
              <a:lnSpc>
                <a:spcPct val="17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o-KR" altLang="en-US" sz="4500" b="1" dirty="0" smtClean="0">
                <a:solidFill>
                  <a:schemeClr val="bg2">
                    <a:lumMod val="25000"/>
                  </a:schemeClr>
                </a:solidFill>
              </a:rPr>
              <a:t>대소변 가리기</a:t>
            </a:r>
            <a:r>
              <a:rPr lang="en-US" sz="4500" b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ko-KR" altLang="en-US" sz="4500" b="1" dirty="0" smtClean="0">
                <a:solidFill>
                  <a:schemeClr val="bg2">
                    <a:lumMod val="25000"/>
                  </a:schemeClr>
                </a:solidFill>
              </a:rPr>
              <a:t>화장실 사용</a:t>
            </a:r>
            <a:r>
              <a:rPr lang="en-US" sz="4500" b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</a:p>
          <a:p>
            <a:pPr lvl="1" eaLnBrk="1" fontAlgn="auto" hangingPunct="1">
              <a:lnSpc>
                <a:spcPct val="17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o-KR" altLang="en-US" sz="4500" b="1" dirty="0" smtClean="0">
                <a:solidFill>
                  <a:schemeClr val="bg2">
                    <a:lumMod val="25000"/>
                  </a:schemeClr>
                </a:solidFill>
              </a:rPr>
              <a:t>세수하기</a:t>
            </a:r>
            <a:r>
              <a:rPr lang="en-US" sz="4500" b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ko-KR" altLang="en-US" sz="4500" b="1" dirty="0" smtClean="0">
                <a:solidFill>
                  <a:schemeClr val="bg2">
                    <a:lumMod val="25000"/>
                  </a:schemeClr>
                </a:solidFill>
              </a:rPr>
              <a:t>목욕하기</a:t>
            </a:r>
            <a:r>
              <a:rPr lang="en-US" sz="4500" b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ko-KR" altLang="en-US" sz="4500" b="1" dirty="0" smtClean="0">
                <a:solidFill>
                  <a:schemeClr val="bg2">
                    <a:lumMod val="25000"/>
                  </a:schemeClr>
                </a:solidFill>
              </a:rPr>
              <a:t>식사</a:t>
            </a:r>
            <a:r>
              <a:rPr lang="en-US" sz="4500" b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</a:p>
          <a:p>
            <a:pPr lvl="1" eaLnBrk="1" fontAlgn="auto" hangingPunct="1">
              <a:lnSpc>
                <a:spcPct val="17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o-KR" altLang="en-US" sz="4500" b="1" dirty="0" smtClean="0">
                <a:solidFill>
                  <a:schemeClr val="bg2">
                    <a:lumMod val="25000"/>
                  </a:schemeClr>
                </a:solidFill>
              </a:rPr>
              <a:t>옷 입기</a:t>
            </a:r>
            <a:r>
              <a:rPr lang="en-US" sz="4500" b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ko-KR" altLang="en-US" sz="4500" b="1" dirty="0" smtClean="0">
                <a:solidFill>
                  <a:schemeClr val="bg2">
                    <a:lumMod val="25000"/>
                  </a:schemeClr>
                </a:solidFill>
              </a:rPr>
              <a:t>이동</a:t>
            </a:r>
            <a:r>
              <a:rPr lang="en-US" sz="4500" b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ko-KR" altLang="en-US" sz="4500" b="1" dirty="0" smtClean="0">
                <a:solidFill>
                  <a:schemeClr val="bg2">
                    <a:lumMod val="25000"/>
                  </a:schemeClr>
                </a:solidFill>
              </a:rPr>
              <a:t>보행</a:t>
            </a:r>
            <a:r>
              <a:rPr lang="en-US" sz="4500" b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ko-KR" altLang="en-US" sz="4500" b="1" dirty="0" smtClean="0">
                <a:solidFill>
                  <a:schemeClr val="bg2">
                    <a:lumMod val="25000"/>
                  </a:schemeClr>
                </a:solidFill>
              </a:rPr>
              <a:t>계단 오르기</a:t>
            </a:r>
            <a:endParaRPr lang="en-US" altLang="ko-KR" sz="45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1" eaLnBrk="1" fontAlgn="auto" hangingPunct="1">
              <a:lnSpc>
                <a:spcPct val="17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o-KR" altLang="en-US" sz="4500" b="1" dirty="0" smtClean="0">
                <a:solidFill>
                  <a:schemeClr val="bg2">
                    <a:lumMod val="25000"/>
                  </a:schemeClr>
                </a:solidFill>
              </a:rPr>
              <a:t>와 같은 기본적 육체적 기능</a:t>
            </a:r>
            <a:endParaRPr lang="en-US" sz="4500" b="1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내용 개체 틀 8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72050"/>
          </a:xfrm>
          <a:solidFill>
            <a:schemeClr val="bg1">
              <a:lumMod val="95000"/>
            </a:schemeClr>
          </a:solidFill>
        </p:spPr>
        <p:txBody>
          <a:bodyPr rtlCol="0">
            <a:normAutofit fontScale="40000" lnSpcReduction="20000"/>
          </a:bodyPr>
          <a:lstStyle/>
          <a:p>
            <a:pPr eaLnBrk="1" fontAlgn="auto" hangingPunct="1">
              <a:lnSpc>
                <a:spcPct val="17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sz="55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도구적 일상생활능력</a:t>
            </a:r>
            <a:endParaRPr lang="en-US" altLang="ko-KR" sz="55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marL="0" indent="0" eaLnBrk="1" fontAlgn="auto" hangingPunct="1">
              <a:lnSpc>
                <a:spcPct val="170000"/>
              </a:lnSpc>
              <a:spcAft>
                <a:spcPts val="0"/>
              </a:spcAft>
              <a:buNone/>
              <a:defRPr/>
            </a:pPr>
            <a:r>
              <a:rPr lang="ko-KR" altLang="ko-KR" sz="55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</a:t>
            </a:r>
            <a:r>
              <a:rPr lang="ko-KR" altLang="en-US" sz="55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  </a:t>
            </a:r>
            <a:r>
              <a:rPr lang="ko-KR" altLang="en-US" sz="60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 </a:t>
            </a:r>
            <a:r>
              <a:rPr lang="en-US" altLang="ko-KR" sz="55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(Instrumental-ADL</a:t>
            </a:r>
            <a:r>
              <a:rPr lang="ko-KR" altLang="ko-KR" sz="55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;</a:t>
            </a:r>
            <a:r>
              <a:rPr lang="en-US" altLang="ko-KR" sz="55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 I-ADL)</a:t>
            </a:r>
          </a:p>
          <a:p>
            <a:pPr lvl="1" algn="just"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o-KR" altLang="en-US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전화사용</a:t>
            </a:r>
            <a:r>
              <a:rPr lang="en-US" altLang="ko-KR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물건사기</a:t>
            </a:r>
            <a:r>
              <a:rPr lang="en-US" altLang="ko-KR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음식장만</a:t>
            </a:r>
            <a:r>
              <a:rPr lang="en-US" altLang="ko-KR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</a:p>
          <a:p>
            <a:pPr lvl="1" algn="just"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o-KR" altLang="en-US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돈 관리 및 재정적인 일 수행</a:t>
            </a:r>
            <a:r>
              <a:rPr lang="en-US" altLang="ko-KR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</a:p>
          <a:p>
            <a:pPr lvl="1" algn="just"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o-KR" altLang="en-US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가정 돌보기</a:t>
            </a:r>
            <a:r>
              <a:rPr lang="en-US" altLang="ko-KR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교통수단이용 및 </a:t>
            </a:r>
            <a:endParaRPr lang="en-US" altLang="ko-KR" sz="45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o-KR" altLang="en-US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길 찾기</a:t>
            </a:r>
            <a:r>
              <a:rPr lang="en-US" altLang="ko-KR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취미 생활</a:t>
            </a:r>
            <a:r>
              <a:rPr lang="en-US" altLang="ko-KR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약 복용</a:t>
            </a:r>
            <a:r>
              <a:rPr lang="en-US" altLang="ko-KR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</a:p>
          <a:p>
            <a:pPr lvl="1" algn="just"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o-KR" altLang="en-US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읽기</a:t>
            </a:r>
            <a:r>
              <a:rPr lang="en-US" altLang="ko-KR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세탁</a:t>
            </a:r>
            <a:r>
              <a:rPr lang="en-US" altLang="ko-KR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TV</a:t>
            </a:r>
            <a:r>
              <a:rPr lang="ko-KR" altLang="en-US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보기 등의 </a:t>
            </a:r>
            <a:endParaRPr lang="en-US" altLang="ko-KR" sz="45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o-KR" altLang="en-US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여가활동</a:t>
            </a:r>
            <a:r>
              <a:rPr lang="en-US" altLang="ko-KR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탐구적∙창의적 활동</a:t>
            </a:r>
            <a:r>
              <a:rPr lang="en-US" altLang="ko-KR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</a:p>
          <a:p>
            <a:pPr lvl="1" algn="just"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o-KR" altLang="en-US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상황대응수준 등 신체적 일상</a:t>
            </a:r>
            <a:endParaRPr lang="en-US" altLang="ko-KR" sz="45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o-KR" altLang="en-US" sz="4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생활능력에서보다 복잡한 기능</a:t>
            </a:r>
            <a:endParaRPr lang="en-US" altLang="ko-KR" sz="45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590990" y="485750"/>
            <a:ext cx="8229600" cy="1143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ko-KR" altLang="en-US" sz="4000" b="1" i="0" u="none" strike="noStrike" kern="1200" cap="none" spc="-30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일상생활 능력 종류</a:t>
            </a:r>
            <a:endParaRPr kumimoji="0" lang="ko-KR" altLang="en-US" sz="4000" b="1" i="0" u="none" strike="noStrike" kern="1200" cap="none" spc="-30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</a:rPr>
              <a:t>신체적 일상생활능력 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Physical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  <p:sp>
        <p:nvSpPr>
          <p:cNvPr id="8" name="직사각형 5"/>
          <p:cNvSpPr>
            <a:spLocks noChangeArrowheads="1"/>
          </p:cNvSpPr>
          <p:nvPr/>
        </p:nvSpPr>
        <p:spPr bwMode="auto">
          <a:xfrm>
            <a:off x="349098" y="357166"/>
            <a:ext cx="12939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1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Barthel</a:t>
            </a:r>
            <a:r>
              <a:rPr kumimoji="0" lang="en-US" altLang="ko-KR" sz="1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ADL index</a:t>
            </a:r>
            <a:endParaRPr kumimoji="0"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9" name="그림 7" descr="할아버지 화장실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28" y="2933721"/>
            <a:ext cx="342900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그림 9" descr="물음표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6540" y="3222646"/>
            <a:ext cx="6191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그림 10" descr="물음표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19985">
            <a:off x="5654703" y="2928959"/>
            <a:ext cx="6191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그림 11" descr="물음표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52706">
            <a:off x="5997603" y="3344884"/>
            <a:ext cx="6191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267680" y="2348850"/>
            <a:ext cx="5545137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8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대소변 </a:t>
            </a:r>
            <a:r>
              <a:rPr kumimoji="0" lang="ko-KR" altLang="en-US" sz="28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조절을 잘 하십니까</a:t>
            </a:r>
            <a:r>
              <a:rPr kumimoji="0" lang="en-US" altLang="ko-KR" sz="28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?</a:t>
            </a:r>
          </a:p>
        </p:txBody>
      </p:sp>
      <p:pic>
        <p:nvPicPr>
          <p:cNvPr id="14" name="그림 13" descr="걸어가는 할아버지.png"/>
          <p:cNvPicPr>
            <a:picLocks noChangeAspect="1"/>
          </p:cNvPicPr>
          <p:nvPr/>
        </p:nvPicPr>
        <p:blipFill>
          <a:blip r:embed="rId4" cstate="print"/>
          <a:srcRect l="22629" t="21231" r="25323" b="7355"/>
          <a:stretch>
            <a:fillRect/>
          </a:stretch>
        </p:blipFill>
        <p:spPr bwMode="auto">
          <a:xfrm>
            <a:off x="4827615" y="3654446"/>
            <a:ext cx="1655763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그림 14" descr="할아버지 .png"/>
          <p:cNvPicPr>
            <a:picLocks noChangeAspect="1"/>
          </p:cNvPicPr>
          <p:nvPr/>
        </p:nvPicPr>
        <p:blipFill>
          <a:blip r:embed="rId5" cstate="print"/>
          <a:srcRect t="12383" r="54568"/>
          <a:stretch>
            <a:fillRect/>
          </a:stretch>
        </p:blipFill>
        <p:spPr bwMode="auto">
          <a:xfrm>
            <a:off x="5116540" y="3654446"/>
            <a:ext cx="1295400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그림 16" descr="걸어가는 할아버지.png"/>
          <p:cNvPicPr>
            <a:picLocks noChangeAspect="1"/>
          </p:cNvPicPr>
          <p:nvPr/>
        </p:nvPicPr>
        <p:blipFill>
          <a:blip r:embed="rId4" cstate="print"/>
          <a:srcRect l="22629" t="21231" r="20799" b="5424"/>
          <a:stretch>
            <a:fillRect/>
          </a:stretch>
        </p:blipFill>
        <p:spPr bwMode="auto">
          <a:xfrm>
            <a:off x="4827615" y="3654446"/>
            <a:ext cx="180022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2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8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1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96296E-6 L 0.2717 2.96296E-6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" y="2285992"/>
            <a:ext cx="9144000" cy="1040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세수나 양치질</a:t>
            </a:r>
            <a:r>
              <a:rPr lang="en-US" altLang="ko-KR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머리감기 등 </a:t>
            </a:r>
            <a:endParaRPr lang="en-US" altLang="ko-KR" sz="2800" b="1" spc="-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7675" indent="-447675" algn="ctr" fontAlgn="auto">
              <a:spcBef>
                <a:spcPct val="20000"/>
              </a:spcBef>
              <a:spcAft>
                <a:spcPts val="0"/>
              </a:spcAft>
              <a:buClr>
                <a:srgbClr val="7030A0"/>
              </a:buClr>
              <a:buSzPct val="70000"/>
              <a:defRPr/>
            </a:pPr>
            <a:r>
              <a:rPr lang="ko-KR" altLang="en-US" sz="2800" b="1" spc="-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기본적인 </a:t>
            </a:r>
            <a:r>
              <a:rPr lang="ko-KR" altLang="en-US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위생관리를 스스로 하십니까</a:t>
            </a:r>
            <a:r>
              <a:rPr lang="en-US" altLang="ko-KR" sz="2800" b="1" spc="-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</p:txBody>
      </p:sp>
      <p:pic>
        <p:nvPicPr>
          <p:cNvPr id="4" name="그림 3" descr="양치질2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460772"/>
            <a:ext cx="2028825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349098" y="357166"/>
            <a:ext cx="12939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1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Barthel</a:t>
            </a:r>
            <a:r>
              <a:rPr kumimoji="0" lang="en-US" altLang="ko-KR" sz="1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ADL index</a:t>
            </a:r>
            <a:endParaRPr kumimoji="0"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4000" b="1" spc="-300" dirty="0" smtClean="0">
                <a:solidFill>
                  <a:srgbClr val="7030A0"/>
                </a:solidFill>
              </a:rPr>
              <a:t>신체적 일상생활능력 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(</a:t>
            </a:r>
            <a:r>
              <a:rPr lang="en-US" altLang="ko-KR" sz="4000" b="1" spc="-150" dirty="0" smtClean="0">
                <a:solidFill>
                  <a:srgbClr val="7030A0"/>
                </a:solidFill>
              </a:rPr>
              <a:t>Physical ADL</a:t>
            </a:r>
            <a:r>
              <a:rPr lang="en-US" altLang="ko-KR" sz="4000" b="1" spc="-300" dirty="0" smtClean="0">
                <a:solidFill>
                  <a:srgbClr val="7030A0"/>
                </a:solidFill>
              </a:rPr>
              <a:t>)</a:t>
            </a:r>
            <a:endParaRPr lang="ko-KR" altLang="en-US" sz="4000" b="1" spc="-3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11366</TotalTime>
  <Words>4579</Words>
  <Application>Microsoft Office PowerPoint</Application>
  <PresentationFormat>화면 슬라이드 쇼(4:3)</PresentationFormat>
  <Paragraphs>824</Paragraphs>
  <Slides>65</Slides>
  <Notes>15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65</vt:i4>
      </vt:variant>
    </vt:vector>
  </HeadingPairs>
  <TitlesOfParts>
    <vt:vector size="66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치매임상척도 단계별 특징 </vt:lpstr>
      <vt:lpstr>슬라이드 39</vt:lpstr>
      <vt:lpstr>슬라이드 40</vt:lpstr>
      <vt:lpstr>슬라이드 41</vt:lpstr>
      <vt:lpstr>슬라이드 42</vt:lpstr>
      <vt:lpstr>치매환자의 일상생활유지의 기본!</vt:lpstr>
      <vt:lpstr>규칙적인 일상생활이 중요한 이유</vt:lpstr>
      <vt:lpstr>슬라이드 45</vt:lpstr>
      <vt:lpstr>슬라이드 46</vt:lpstr>
      <vt:lpstr>약 챙겨먹기</vt:lpstr>
      <vt:lpstr>약 복용</vt:lpstr>
      <vt:lpstr>슬라이드 49</vt:lpstr>
      <vt:lpstr>슬라이드 50</vt:lpstr>
      <vt:lpstr>슬라이드 51</vt:lpstr>
      <vt:lpstr>슬라이드 52</vt:lpstr>
      <vt:lpstr>슬라이드 53</vt:lpstr>
      <vt:lpstr>중등도치매 (중기치매, 치매임상척도 2점)</vt:lpstr>
      <vt:lpstr>슬라이드 55</vt:lpstr>
      <vt:lpstr>슬라이드 56</vt:lpstr>
      <vt:lpstr>슬라이드 57</vt:lpstr>
      <vt:lpstr>목욕 시키기</vt:lpstr>
      <vt:lpstr>대소변 보기</vt:lpstr>
      <vt:lpstr>슬라이드 60</vt:lpstr>
      <vt:lpstr>슬라이드 61</vt:lpstr>
      <vt:lpstr>슬라이드 62</vt:lpstr>
      <vt:lpstr>슬라이드 63</vt:lpstr>
      <vt:lpstr>슬라이드 64</vt:lpstr>
      <vt:lpstr>슬라이드 65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라운지</dc:creator>
  <cp:lastModifiedBy>jy.kang</cp:lastModifiedBy>
  <cp:revision>58</cp:revision>
  <cp:lastPrinted>2013-09-22T15:49:48Z</cp:lastPrinted>
  <dcterms:created xsi:type="dcterms:W3CDTF">2012-09-06T02:58:16Z</dcterms:created>
  <dcterms:modified xsi:type="dcterms:W3CDTF">2013-09-23T08:34:22Z</dcterms:modified>
</cp:coreProperties>
</file>