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3" r:id="rId6"/>
    <p:sldId id="262" r:id="rId7"/>
    <p:sldId id="259" r:id="rId8"/>
    <p:sldId id="260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0816F-6CF1-418E-89E4-E55AF6940052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871CA-8481-4FB5-906D-CF1685A7DA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3.png"/><Relationship Id="rId21" Type="http://schemas.openxmlformats.org/officeDocument/2006/relationships/image" Target="../media/image3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6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3.png"/><Relationship Id="rId5" Type="http://schemas.openxmlformats.org/officeDocument/2006/relationships/image" Target="../media/image15.png"/><Relationship Id="rId15" Type="http://schemas.openxmlformats.org/officeDocument/2006/relationships/image" Target="../media/image24.jpe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hyperlink" Target="http://blog.naver.com/books1301/20014514313" TargetMode="External"/><Relationship Id="rId22" Type="http://schemas.openxmlformats.org/officeDocument/2006/relationships/image" Target="../media/image31.png"/><Relationship Id="rId27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1.png"/><Relationship Id="rId18" Type="http://schemas.openxmlformats.org/officeDocument/2006/relationships/hyperlink" Target="http://imagesearch.naver.com/search.naver?where=dt_iphoto&amp;query=%BA%D0%C0%AF&amp;c=2&amp;qt=df&amp;sort=0&amp;fr_res=0&amp;to_res=0" TargetMode="External"/><Relationship Id="rId3" Type="http://schemas.openxmlformats.org/officeDocument/2006/relationships/image" Target="../media/image38.jpeg"/><Relationship Id="rId21" Type="http://schemas.openxmlformats.org/officeDocument/2006/relationships/image" Target="../media/image43.png"/><Relationship Id="rId7" Type="http://schemas.openxmlformats.org/officeDocument/2006/relationships/image" Target="../media/image22.png"/><Relationship Id="rId12" Type="http://schemas.openxmlformats.org/officeDocument/2006/relationships/image" Target="../media/image40.jpeg"/><Relationship Id="rId17" Type="http://schemas.openxmlformats.org/officeDocument/2006/relationships/image" Target="../media/image27.png"/><Relationship Id="rId25" Type="http://schemas.openxmlformats.org/officeDocument/2006/relationships/image" Target="../media/image45.jpeg"/><Relationship Id="rId2" Type="http://schemas.openxmlformats.org/officeDocument/2006/relationships/image" Target="../media/image6.png"/><Relationship Id="rId16" Type="http://schemas.openxmlformats.org/officeDocument/2006/relationships/image" Target="../media/image26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hyperlink" Target="http://blog.naver.com/decemberjin/20007880872" TargetMode="External"/><Relationship Id="rId24" Type="http://schemas.openxmlformats.org/officeDocument/2006/relationships/hyperlink" Target="http://km.naver.com/list/view_detail.php?dir_id=50201&amp;docid=860054" TargetMode="External"/><Relationship Id="rId5" Type="http://schemas.openxmlformats.org/officeDocument/2006/relationships/image" Target="../media/image15.png"/><Relationship Id="rId15" Type="http://schemas.openxmlformats.org/officeDocument/2006/relationships/image" Target="../media/image33.png"/><Relationship Id="rId23" Type="http://schemas.openxmlformats.org/officeDocument/2006/relationships/image" Target="../media/image44.jpeg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13.png"/><Relationship Id="rId9" Type="http://schemas.openxmlformats.org/officeDocument/2006/relationships/image" Target="../media/image19.png"/><Relationship Id="rId14" Type="http://schemas.openxmlformats.org/officeDocument/2006/relationships/image" Target="../media/image36.png"/><Relationship Id="rId22" Type="http://schemas.openxmlformats.org/officeDocument/2006/relationships/hyperlink" Target="http://blog.naver.com/shadowsly070/140001814534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hyperlink" Target="http://imagebingo.naver.com/album/image_view.htm?user_id=pjs100300&amp;board_no=25956&amp;nid=5509" TargetMode="External"/><Relationship Id="rId18" Type="http://schemas.openxmlformats.org/officeDocument/2006/relationships/image" Target="../media/image32.png"/><Relationship Id="rId3" Type="http://schemas.openxmlformats.org/officeDocument/2006/relationships/image" Target="../media/image46.png"/><Relationship Id="rId7" Type="http://schemas.openxmlformats.org/officeDocument/2006/relationships/image" Target="../media/image48.jpeg"/><Relationship Id="rId12" Type="http://schemas.openxmlformats.org/officeDocument/2006/relationships/image" Target="../media/image50.jpeg"/><Relationship Id="rId17" Type="http://schemas.openxmlformats.org/officeDocument/2006/relationships/image" Target="../media/image52.png"/><Relationship Id="rId2" Type="http://schemas.openxmlformats.org/officeDocument/2006/relationships/image" Target="../media/image6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log.naver.com/siro0830/100003336014" TargetMode="External"/><Relationship Id="rId11" Type="http://schemas.openxmlformats.org/officeDocument/2006/relationships/hyperlink" Target="http://imagebingo.naver.com/album/image_view.htm?user_id=purebuddy&amp;board_no=23702&amp;nid=1044" TargetMode="External"/><Relationship Id="rId5" Type="http://schemas.openxmlformats.org/officeDocument/2006/relationships/image" Target="../media/image47.jpeg"/><Relationship Id="rId15" Type="http://schemas.openxmlformats.org/officeDocument/2006/relationships/image" Target="../media/image28.png"/><Relationship Id="rId10" Type="http://schemas.openxmlformats.org/officeDocument/2006/relationships/image" Target="../media/image49.jpeg"/><Relationship Id="rId19" Type="http://schemas.openxmlformats.org/officeDocument/2006/relationships/image" Target="../media/image30.png"/><Relationship Id="rId4" Type="http://schemas.openxmlformats.org/officeDocument/2006/relationships/hyperlink" Target="http://km.naver.com/list/view_detail.php?dir_id=50201&amp;docid=58854" TargetMode="External"/><Relationship Id="rId9" Type="http://schemas.openxmlformats.org/officeDocument/2006/relationships/hyperlink" Target="http://imagebingo.naver.com/album/image_view.htm?user_id=nikid38&amp;board_no=28048&amp;nid=7780" TargetMode="External"/><Relationship Id="rId1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0.png"/><Relationship Id="rId18" Type="http://schemas.openxmlformats.org/officeDocument/2006/relationships/image" Target="../media/image63.jpeg"/><Relationship Id="rId3" Type="http://schemas.openxmlformats.org/officeDocument/2006/relationships/hyperlink" Target="http://km.naver.com/list/view_detail.php?dir_id=50201&amp;docid=860590" TargetMode="External"/><Relationship Id="rId7" Type="http://schemas.openxmlformats.org/officeDocument/2006/relationships/hyperlink" Target="http://km.naver.com/list/view_detail.php?dir_id=50201&amp;docid=59348" TargetMode="External"/><Relationship Id="rId12" Type="http://schemas.openxmlformats.org/officeDocument/2006/relationships/image" Target="../media/image59.gif"/><Relationship Id="rId17" Type="http://schemas.openxmlformats.org/officeDocument/2006/relationships/hyperlink" Target="http://www.62nong.com/ossb2/root/OSSBEC5/ShowItem.asp?PID=207" TargetMode="External"/><Relationship Id="rId2" Type="http://schemas.openxmlformats.org/officeDocument/2006/relationships/image" Target="../media/image6.png"/><Relationship Id="rId16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5" Type="http://schemas.openxmlformats.org/officeDocument/2006/relationships/hyperlink" Target="http://www.happymessenger.com/html/315.htm" TargetMode="External"/><Relationship Id="rId10" Type="http://schemas.openxmlformats.org/officeDocument/2006/relationships/image" Target="../media/image57.png"/><Relationship Id="rId4" Type="http://schemas.openxmlformats.org/officeDocument/2006/relationships/image" Target="../media/image53.jpeg"/><Relationship Id="rId9" Type="http://schemas.openxmlformats.org/officeDocument/2006/relationships/hyperlink" Target="http://imagesearch.naver.com/search.naver?where=dt_iphoto&amp;query=%B0%CB%C0%BA%C4%E1%B5%CE%C0%AF&amp;c=3&amp;qt=df&amp;sort=0&amp;scp=0&amp;xc=&amp;fr_res=-1&amp;to_res=-1" TargetMode="External"/><Relationship Id="rId1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nhn\바탕 화면\toast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99792" y="2420890"/>
            <a:ext cx="5715000" cy="5133975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7" descr="C:\Documents and Settings\nhn\바탕 화면\0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050944">
            <a:off x="-1333121" y="2650814"/>
            <a:ext cx="3859678" cy="3925253"/>
          </a:xfrm>
          <a:prstGeom prst="rect">
            <a:avLst/>
          </a:prstGeom>
          <a:noFill/>
        </p:spPr>
      </p:pic>
      <p:pic>
        <p:nvPicPr>
          <p:cNvPr id="13" name="Picture 12" descr="C:\Documents and Settings\nhn\바탕 화면\00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32807">
            <a:off x="968338" y="399274"/>
            <a:ext cx="2749624" cy="2787551"/>
          </a:xfrm>
          <a:prstGeom prst="rect">
            <a:avLst/>
          </a:prstGeom>
          <a:noFill/>
        </p:spPr>
      </p:pic>
      <p:pic>
        <p:nvPicPr>
          <p:cNvPr id="14" name="Picture 3" descr="C:\Documents and Settings\nhn\바탕 화면\006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974626" y="4293096"/>
            <a:ext cx="2169374" cy="3162201"/>
          </a:xfrm>
          <a:prstGeom prst="rect">
            <a:avLst/>
          </a:prstGeom>
          <a:noFill/>
        </p:spPr>
      </p:pic>
      <p:pic>
        <p:nvPicPr>
          <p:cNvPr id="15" name="Picture 2" descr="C:\Documents and Settings\nhn\바탕 화면\002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0780109">
            <a:off x="7292154" y="1623568"/>
            <a:ext cx="2016224" cy="1933689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8" name="직사각형 27"/>
          <p:cNvSpPr/>
          <p:nvPr/>
        </p:nvSpPr>
        <p:spPr>
          <a:xfrm>
            <a:off x="6300192" y="1223174"/>
            <a:ext cx="266429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100" spc="-30" dirty="0" smtClean="0">
                <a:solidFill>
                  <a:srgbClr val="32221D"/>
                </a:solidFill>
                <a:latin typeface="휴먼엑스포" pitchFamily="18" charset="-127"/>
                <a:ea typeface="휴먼엑스포" pitchFamily="18" charset="-127"/>
                <a:cs typeface="+mj-cs"/>
              </a:rPr>
              <a:t>2013</a:t>
            </a:r>
            <a:r>
              <a:rPr lang="ko-KR" altLang="en-US" sz="1100" spc="-30" dirty="0" smtClean="0">
                <a:solidFill>
                  <a:srgbClr val="32221D"/>
                </a:solidFill>
                <a:latin typeface="휴먼엑스포" pitchFamily="18" charset="-127"/>
                <a:ea typeface="휴먼엑스포" pitchFamily="18" charset="-127"/>
                <a:cs typeface="+mj-cs"/>
              </a:rPr>
              <a:t>년 </a:t>
            </a:r>
            <a:r>
              <a:rPr lang="en-US" altLang="ko-KR" sz="1100" spc="-30" dirty="0" smtClean="0">
                <a:solidFill>
                  <a:srgbClr val="32221D"/>
                </a:solidFill>
                <a:latin typeface="휴먼엑스포" pitchFamily="18" charset="-127"/>
                <a:ea typeface="휴먼엑스포" pitchFamily="18" charset="-127"/>
                <a:cs typeface="+mj-cs"/>
              </a:rPr>
              <a:t>11</a:t>
            </a:r>
            <a:r>
              <a:rPr lang="ko-KR" altLang="en-US" sz="1100" spc="-30" dirty="0" smtClean="0">
                <a:solidFill>
                  <a:srgbClr val="32221D"/>
                </a:solidFill>
                <a:latin typeface="휴먼엑스포" pitchFamily="18" charset="-127"/>
                <a:ea typeface="휴먼엑스포" pitchFamily="18" charset="-127"/>
                <a:cs typeface="+mj-cs"/>
              </a:rPr>
              <a:t>월 </a:t>
            </a:r>
            <a:r>
              <a:rPr lang="en-US" altLang="ko-KR" sz="1100" spc="-30" dirty="0" smtClean="0">
                <a:solidFill>
                  <a:srgbClr val="32221D"/>
                </a:solidFill>
                <a:latin typeface="휴먼엑스포" pitchFamily="18" charset="-127"/>
                <a:ea typeface="휴먼엑스포" pitchFamily="18" charset="-127"/>
                <a:cs typeface="+mj-cs"/>
              </a:rPr>
              <a:t>08</a:t>
            </a:r>
            <a:r>
              <a:rPr lang="ko-KR" altLang="en-US" sz="1100" spc="-30" dirty="0" smtClean="0">
                <a:solidFill>
                  <a:srgbClr val="32221D"/>
                </a:solidFill>
                <a:latin typeface="휴먼엑스포" pitchFamily="18" charset="-127"/>
                <a:ea typeface="휴먼엑스포" pitchFamily="18" charset="-127"/>
                <a:cs typeface="+mj-cs"/>
              </a:rPr>
              <a:t>일  </a:t>
            </a:r>
            <a:endParaRPr lang="ko-KR" altLang="en-US" sz="1100" b="1" spc="-30" dirty="0" smtClean="0">
              <a:solidFill>
                <a:srgbClr val="32221D"/>
              </a:solidFill>
              <a:latin typeface="휴먼엑스포" pitchFamily="18" charset="-127"/>
              <a:ea typeface="휴먼엑스포" pitchFamily="18" charset="-127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404664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solidFill>
                  <a:schemeClr val="accent2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노년기의 영양관리</a:t>
            </a:r>
            <a:endParaRPr lang="ko-KR" altLang="en-US" sz="4800" dirty="0">
              <a:solidFill>
                <a:schemeClr val="accent2">
                  <a:lumMod val="7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고혈압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1520" y="1455167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>
                <a:latin typeface="HY강B" pitchFamily="18" charset="-127"/>
                <a:ea typeface="HY강B" pitchFamily="18" charset="-127"/>
              </a:rPr>
              <a:t>소금 </a:t>
            </a:r>
            <a:r>
              <a:rPr lang="en-US" altLang="ko-KR" sz="2400" b="1" dirty="0">
                <a:latin typeface="HY강B" pitchFamily="18" charset="-127"/>
                <a:ea typeface="HY강B" pitchFamily="18" charset="-127"/>
              </a:rPr>
              <a:t>1g</a:t>
            </a:r>
            <a:r>
              <a:rPr lang="ko-KR" altLang="en-US" sz="2400" b="1" dirty="0">
                <a:latin typeface="HY강B" pitchFamily="18" charset="-127"/>
                <a:ea typeface="HY강B" pitchFamily="18" charset="-127"/>
              </a:rPr>
              <a:t>에 해당하는 조미료량</a:t>
            </a:r>
          </a:p>
        </p:txBody>
      </p:sp>
      <p:pic>
        <p:nvPicPr>
          <p:cNvPr id="11" name="그림 10" descr="수저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005" y="1988840"/>
            <a:ext cx="7886435" cy="4419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 descr="소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488" y="3759794"/>
            <a:ext cx="4320000" cy="2837558"/>
          </a:xfrm>
          <a:prstGeom prst="rect">
            <a:avLst/>
          </a:prstGeom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고혈압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1455167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소금을 적게 </a:t>
            </a:r>
            <a:r>
              <a:rPr lang="ko-KR" altLang="en-US" sz="2400" b="1" dirty="0" err="1" smtClean="0">
                <a:latin typeface="HY강B" pitchFamily="18" charset="-127"/>
                <a:ea typeface="HY강B" pitchFamily="18" charset="-127"/>
              </a:rPr>
              <a:t>먹을수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 있는 조리법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39552" y="2117462"/>
            <a:ext cx="7992888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후추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마늘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생강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양파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카레가루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식초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겨자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와사비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등 양념류를 이용하여 조리에 첨가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식물성기름 사용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식용유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참기름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들기름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1900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조리할때는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따로 소금 사용 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음식을 여러 가지 만들지 말고 한 두 가지 메뉴만으로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5.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뜨거운 온도에서는 소금 맛이 감소 되므로 약 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80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도 정도로 식힌 다음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1900" b="1" dirty="0" smtClean="0">
              <a:solidFill>
                <a:schemeClr val="tx2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소금 추가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6. </a:t>
            </a:r>
            <a:r>
              <a:rPr lang="ko-KR" altLang="en-US" sz="1900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새콤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달콤하게 요리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식초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설탕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레몬즙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7.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국이나 찌개는 건더기 위주로 섭취(국물은 적게)</a:t>
            </a:r>
            <a:endParaRPr lang="ko-KR" altLang="en-US" sz="1900" dirty="0">
              <a:solidFill>
                <a:schemeClr val="tx2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콜레스테롤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7172" y="3356992"/>
            <a:ext cx="3432957" cy="3284984"/>
          </a:xfrm>
          <a:prstGeom prst="rect">
            <a:avLst/>
          </a:prstGeom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고혈압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39552" y="1455167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콜레스테롤 섭취를 줄이려면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39552" y="2204864"/>
            <a:ext cx="7704856" cy="3496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밥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채소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두부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콩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과일은 콜레스테롤이 거의 없음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육류는 지방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간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콩팥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내장류는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피하고 살코기만 섭취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ko-KR" altLang="en-US" sz="1900" b="1" dirty="0" smtClean="0">
              <a:solidFill>
                <a:schemeClr val="tx2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굴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오징어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새우 등은 적당량 섭취</a:t>
            </a:r>
          </a:p>
          <a:p>
            <a:pPr>
              <a:lnSpc>
                <a:spcPct val="20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1900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알류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계란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메추리알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)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노른자 제거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-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흰자만 사용 </a:t>
            </a:r>
          </a:p>
          <a:p>
            <a:pPr>
              <a:lnSpc>
                <a:spcPct val="20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5.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시판우유는 탈지우유나 두유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요구르트로 대체</a:t>
            </a:r>
          </a:p>
          <a:p>
            <a:pPr>
              <a:lnSpc>
                <a:spcPct val="200000"/>
              </a:lnSpc>
            </a:pP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6.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요리에 사용하는 기름은 식물성기름만 사용</a:t>
            </a:r>
            <a:endParaRPr lang="ko-KR" altLang="en-US" sz="1900" b="1" dirty="0">
              <a:solidFill>
                <a:schemeClr val="tx2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뇌졸증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611560" y="1484784"/>
          <a:ext cx="8208912" cy="47525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/>
                <a:gridCol w="7272808"/>
              </a:tblGrid>
              <a:tr h="7034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원인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lang="ko-KR" altLang="en-US" sz="2000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고지혈증으로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인한 동맥경화 외 기타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  <a:tr h="7367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대처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지방의 종류와 양을 조절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  <a:tr h="33123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식이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요법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저염식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고지혈증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및 동맥경화증이 있는 경우에는 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고지혈증식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None/>
                      </a:pPr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 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을 병행하여야 함</a:t>
                      </a:r>
                      <a:endParaRPr lang="en-US" altLang="ko-KR" sz="2000" b="1" baseline="0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baseline="0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저염식사</a:t>
                      </a:r>
                      <a:endParaRPr lang="en-US" altLang="ko-KR" sz="2000" b="1" baseline="0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열량제한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–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표준체중유지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(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고당질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식이제한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)</a:t>
                      </a: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동물성지방제한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–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식물성지방으로 섭취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알코올 제한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야채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과일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해조류를 충분히 섭취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고콜레스테롤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식품제한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새우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난황 등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)</a:t>
                      </a: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커피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(1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일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5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잔 이상의 커피는 혈중 중성지방 함량을 증가시킴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611560" y="1484784"/>
          <a:ext cx="8208912" cy="48965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/>
                <a:gridCol w="7272808"/>
              </a:tblGrid>
              <a:tr h="7034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원인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인슐린의 부족 및 기능저하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  <a:tr h="8807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대처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올바른 식사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각자의 요구량에 맞는 음식의 양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종류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식사시간 조절 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  <a:tr h="33123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식이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요법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식사는 나에게 맞는 알맞은 양으로 골고루 합니다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식사는 규칙적으로 일정한 시간에 합니다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설탕이나 꿀 같은 단 음식은 제한합니다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 음식은 싱겁게 먹도록 합니다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 기름진 음식섭취를 줄이도록 합니다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공복감이 느껴질 때에는 열량이 적으면서 부피가 큰 식품 </a:t>
                      </a:r>
                      <a:endParaRPr kumimoji="1" lang="en-US" altLang="ko-K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 (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미역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김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버섯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생채소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맑은 국 등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)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을 이용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35496" y="2996952"/>
            <a:ext cx="2984251" cy="1152128"/>
            <a:chOff x="35496" y="2996952"/>
            <a:chExt cx="2984251" cy="1152128"/>
          </a:xfrm>
        </p:grpSpPr>
        <p:sp>
          <p:nvSpPr>
            <p:cNvPr id="36" name="Line 152"/>
            <p:cNvSpPr>
              <a:spLocks noChangeShapeType="1"/>
            </p:cNvSpPr>
            <p:nvPr/>
          </p:nvSpPr>
          <p:spPr bwMode="auto">
            <a:xfrm>
              <a:off x="107504" y="4149080"/>
              <a:ext cx="2880320" cy="0"/>
            </a:xfrm>
            <a:prstGeom prst="lin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" name="Text Box 151"/>
            <p:cNvSpPr txBox="1">
              <a:spLocks noChangeArrowheads="1"/>
            </p:cNvSpPr>
            <p:nvPr/>
          </p:nvSpPr>
          <p:spPr bwMode="auto">
            <a:xfrm>
              <a:off x="35496" y="2996952"/>
              <a:ext cx="2984251" cy="10856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9745" tIns="49873" rIns="99745" bIns="49873">
              <a:spAutoFit/>
            </a:bodyPr>
            <a:lstStyle/>
            <a:p>
              <a:pPr marL="95250" indent="-95250" eaLnBrk="0" latinLnBrk="0" hangingPunct="0"/>
              <a:r>
                <a:rPr kumimoji="0" lang="ko-KR" altLang="en-US" sz="1600" b="1" dirty="0" smtClean="0">
                  <a:solidFill>
                    <a:schemeClr val="tx2">
                      <a:lumMod val="75000"/>
                    </a:schemeClr>
                  </a:solidFill>
                  <a:latin typeface="HY강B" pitchFamily="18" charset="-127"/>
                  <a:ea typeface="HY강B" pitchFamily="18" charset="-127"/>
                </a:rPr>
                <a:t>가장 중요하고 기본적인 조절</a:t>
              </a:r>
              <a:endParaRPr kumimoji="0" lang="en-US" altLang="ko-KR" sz="16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  <a:p>
              <a:pPr marL="95250" indent="-95250" eaLnBrk="0" latinLnBrk="0" hangingPunct="0"/>
              <a:r>
                <a:rPr lang="ko-KR" altLang="en-US" sz="1600" b="1" dirty="0" smtClean="0">
                  <a:solidFill>
                    <a:schemeClr val="tx2">
                      <a:lumMod val="75000"/>
                    </a:schemeClr>
                  </a:solidFill>
                  <a:latin typeface="HY강B" pitchFamily="18" charset="-127"/>
                  <a:ea typeface="HY강B" pitchFamily="18" charset="-127"/>
                </a:rPr>
                <a:t>방법으로 운동요법과 약물요법</a:t>
              </a:r>
              <a:endParaRPr lang="en-US" altLang="ko-KR" sz="16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  <a:p>
              <a:pPr marL="95250" indent="-95250" eaLnBrk="0" latinLnBrk="0" hangingPunct="0"/>
              <a:r>
                <a:rPr kumimoji="0" lang="ko-KR" altLang="en-US" sz="1600" b="1" dirty="0" smtClean="0">
                  <a:solidFill>
                    <a:schemeClr val="tx2">
                      <a:lumMod val="75000"/>
                    </a:schemeClr>
                  </a:solidFill>
                  <a:latin typeface="HY강B" pitchFamily="18" charset="-127"/>
                  <a:ea typeface="HY강B" pitchFamily="18" charset="-127"/>
                </a:rPr>
                <a:t>시행에도 반드시 병행되어야</a:t>
              </a:r>
              <a:endParaRPr kumimoji="0" lang="en-US" altLang="ko-KR" sz="1600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  <a:p>
              <a:pPr marL="95250" indent="-95250" eaLnBrk="0" latinLnBrk="0" hangingPunct="0"/>
              <a:r>
                <a:rPr lang="ko-KR" altLang="en-US" sz="1600" b="1" dirty="0" smtClean="0">
                  <a:solidFill>
                    <a:schemeClr val="tx2">
                      <a:lumMod val="75000"/>
                    </a:schemeClr>
                  </a:solidFill>
                  <a:latin typeface="HY강B" pitchFamily="18" charset="-127"/>
                  <a:ea typeface="HY강B" pitchFamily="18" charset="-127"/>
                </a:rPr>
                <a:t>한다</a:t>
              </a:r>
              <a:r>
                <a:rPr lang="en-US" altLang="ko-KR" sz="1600" b="1" dirty="0" smtClean="0">
                  <a:solidFill>
                    <a:schemeClr val="tx2">
                      <a:lumMod val="75000"/>
                    </a:schemeClr>
                  </a:solidFill>
                  <a:latin typeface="HY강B" pitchFamily="18" charset="-127"/>
                  <a:ea typeface="HY강B" pitchFamily="18" charset="-127"/>
                </a:rPr>
                <a:t>.</a:t>
              </a:r>
              <a:endParaRPr kumimoji="0" lang="en-US" altLang="ko-KR" sz="1600" b="1" dirty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1455167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당뇨병 관리는 어떻게 할까요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?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6012159" y="2132856"/>
            <a:ext cx="2923084" cy="656382"/>
            <a:chOff x="6012159" y="2132856"/>
            <a:chExt cx="2923084" cy="656382"/>
          </a:xfrm>
        </p:grpSpPr>
        <p:sp>
          <p:nvSpPr>
            <p:cNvPr id="39" name="Line 150"/>
            <p:cNvSpPr>
              <a:spLocks noChangeShapeType="1"/>
            </p:cNvSpPr>
            <p:nvPr/>
          </p:nvSpPr>
          <p:spPr bwMode="auto">
            <a:xfrm>
              <a:off x="6012159" y="2789238"/>
              <a:ext cx="2880000" cy="0"/>
            </a:xfrm>
            <a:prstGeom prst="line">
              <a:avLst/>
            </a:prstGeom>
            <a:noFill/>
            <a:ln w="28575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7" name="Text Box 149"/>
            <p:cNvSpPr txBox="1">
              <a:spLocks noChangeArrowheads="1"/>
            </p:cNvSpPr>
            <p:nvPr/>
          </p:nvSpPr>
          <p:spPr bwMode="auto">
            <a:xfrm>
              <a:off x="6156176" y="2132856"/>
              <a:ext cx="2779067" cy="5931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9745" tIns="49873" rIns="99745" bIns="49873">
              <a:spAutoFit/>
            </a:bodyPr>
            <a:lstStyle/>
            <a:p>
              <a:pPr marL="85725" indent="-85725" eaLnBrk="0" latinLnBrk="0" hangingPunct="0"/>
              <a:r>
                <a:rPr kumimoji="0" lang="ko-KR" altLang="en-US" sz="1600" b="1" dirty="0" smtClean="0">
                  <a:solidFill>
                    <a:srgbClr val="99CC00"/>
                  </a:solidFill>
                  <a:latin typeface="HY강B" pitchFamily="18" charset="-127"/>
                  <a:ea typeface="HY강B" pitchFamily="18" charset="-127"/>
                </a:rPr>
                <a:t>표준체중을 유지하고 </a:t>
              </a:r>
              <a:r>
                <a:rPr lang="ko-KR" altLang="en-US" sz="1600" b="1" dirty="0" smtClean="0">
                  <a:solidFill>
                    <a:srgbClr val="99CC00"/>
                  </a:solidFill>
                  <a:latin typeface="HY강B" pitchFamily="18" charset="-127"/>
                  <a:ea typeface="HY강B" pitchFamily="18" charset="-127"/>
                </a:rPr>
                <a:t>혈당을</a:t>
              </a:r>
              <a:endParaRPr lang="en-US" altLang="ko-KR" sz="1600" b="1" dirty="0" smtClean="0">
                <a:solidFill>
                  <a:srgbClr val="99CC00"/>
                </a:solidFill>
                <a:latin typeface="HY강B" pitchFamily="18" charset="-127"/>
                <a:ea typeface="HY강B" pitchFamily="18" charset="-127"/>
              </a:endParaRPr>
            </a:p>
            <a:p>
              <a:pPr marL="85725" indent="-85725" eaLnBrk="0" latinLnBrk="0" hangingPunct="0"/>
              <a:r>
                <a:rPr lang="ko-KR" altLang="en-US" sz="1600" b="1" dirty="0" smtClean="0">
                  <a:solidFill>
                    <a:srgbClr val="99CC00"/>
                  </a:solidFill>
                  <a:latin typeface="HY강B" pitchFamily="18" charset="-127"/>
                  <a:ea typeface="HY강B" pitchFamily="18" charset="-127"/>
                </a:rPr>
                <a:t>조절하기 위해 필요합니다</a:t>
              </a:r>
              <a:r>
                <a:rPr lang="en-US" altLang="ko-KR" sz="1600" b="1" dirty="0" smtClean="0">
                  <a:solidFill>
                    <a:srgbClr val="99CC00"/>
                  </a:solidFill>
                  <a:latin typeface="HY강B" pitchFamily="18" charset="-127"/>
                  <a:ea typeface="HY강B" pitchFamily="18" charset="-127"/>
                </a:rPr>
                <a:t>.</a:t>
              </a:r>
              <a:endParaRPr kumimoji="0" lang="en-US" altLang="ko-KR" sz="1600" b="1" dirty="0">
                <a:solidFill>
                  <a:srgbClr val="99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48457" y="5219220"/>
            <a:ext cx="5459047" cy="802068"/>
            <a:chOff x="48457" y="5219220"/>
            <a:chExt cx="5459047" cy="802068"/>
          </a:xfrm>
        </p:grpSpPr>
        <p:sp>
          <p:nvSpPr>
            <p:cNvPr id="41" name="Line 152"/>
            <p:cNvSpPr>
              <a:spLocks noChangeShapeType="1"/>
            </p:cNvSpPr>
            <p:nvPr/>
          </p:nvSpPr>
          <p:spPr bwMode="auto">
            <a:xfrm>
              <a:off x="107504" y="6021288"/>
              <a:ext cx="5400000" cy="0"/>
            </a:xfrm>
            <a:prstGeom prst="line">
              <a:avLst/>
            </a:prstGeom>
            <a:noFill/>
            <a:ln w="28575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0" name="Text Box 151"/>
            <p:cNvSpPr txBox="1">
              <a:spLocks noChangeArrowheads="1"/>
            </p:cNvSpPr>
            <p:nvPr/>
          </p:nvSpPr>
          <p:spPr bwMode="auto">
            <a:xfrm>
              <a:off x="48457" y="5219220"/>
              <a:ext cx="2939367" cy="7300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9745" tIns="49873" rIns="99745" bIns="49873"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600" b="1" dirty="0" smtClean="0">
                  <a:latin typeface="HY강B" pitchFamily="18" charset="-127"/>
                  <a:ea typeface="HY강B" pitchFamily="18" charset="-127"/>
                </a:rPr>
                <a:t>인슐린 의존형 </a:t>
              </a:r>
              <a:r>
                <a:rPr lang="ko-KR" altLang="en-US" sz="1600" b="1" dirty="0" err="1" smtClean="0">
                  <a:latin typeface="HY강B" pitchFamily="18" charset="-127"/>
                  <a:ea typeface="HY강B" pitchFamily="18" charset="-127"/>
                </a:rPr>
                <a:t>당뇨병일경우</a:t>
              </a:r>
              <a:r>
                <a:rPr lang="ko-KR" altLang="en-US" sz="1600" b="1" dirty="0" smtClean="0">
                  <a:latin typeface="HY강B" pitchFamily="18" charset="-127"/>
                  <a:ea typeface="HY강B" pitchFamily="18" charset="-127"/>
                </a:rPr>
                <a:t>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600" b="1" dirty="0" smtClean="0">
                  <a:latin typeface="HY강B" pitchFamily="18" charset="-127"/>
                  <a:ea typeface="HY강B" pitchFamily="18" charset="-127"/>
                </a:rPr>
                <a:t>또는 기타 상황에 따라 의사의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600" b="1" dirty="0" smtClean="0">
                  <a:latin typeface="HY강B" pitchFamily="18" charset="-127"/>
                  <a:ea typeface="HY강B" pitchFamily="18" charset="-127"/>
                </a:rPr>
                <a:t>지시를 따르도록 합니다</a:t>
              </a:r>
              <a:endParaRPr kumimoji="0" lang="en-US" altLang="ko-KR" sz="1600" b="1" dirty="0">
                <a:solidFill>
                  <a:srgbClr val="66CCFF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330080" y="4295779"/>
            <a:ext cx="3661270" cy="1881978"/>
            <a:chOff x="3330080" y="4295779"/>
            <a:chExt cx="3661270" cy="1881978"/>
          </a:xfrm>
        </p:grpSpPr>
        <p:sp>
          <p:nvSpPr>
            <p:cNvPr id="29" name="Freeform 142"/>
            <p:cNvSpPr>
              <a:spLocks/>
            </p:cNvSpPr>
            <p:nvPr/>
          </p:nvSpPr>
          <p:spPr bwMode="auto">
            <a:xfrm>
              <a:off x="3330080" y="4337112"/>
              <a:ext cx="3661270" cy="1840645"/>
            </a:xfrm>
            <a:custGeom>
              <a:avLst/>
              <a:gdLst/>
              <a:ahLst/>
              <a:cxnLst>
                <a:cxn ang="0">
                  <a:pos x="1206" y="1218"/>
                </a:cxn>
                <a:cxn ang="0">
                  <a:pos x="1271" y="1206"/>
                </a:cxn>
                <a:cxn ang="0">
                  <a:pos x="1321" y="1194"/>
                </a:cxn>
                <a:cxn ang="0">
                  <a:pos x="1375" y="1179"/>
                </a:cxn>
                <a:cxn ang="0">
                  <a:pos x="1426" y="1160"/>
                </a:cxn>
                <a:cxn ang="0">
                  <a:pos x="1488" y="1136"/>
                </a:cxn>
                <a:cxn ang="0">
                  <a:pos x="1546" y="1110"/>
                </a:cxn>
                <a:cxn ang="0">
                  <a:pos x="1602" y="1082"/>
                </a:cxn>
                <a:cxn ang="0">
                  <a:pos x="1649" y="1052"/>
                </a:cxn>
                <a:cxn ang="0">
                  <a:pos x="1698" y="1021"/>
                </a:cxn>
                <a:cxn ang="0">
                  <a:pos x="1752" y="983"/>
                </a:cxn>
                <a:cxn ang="0">
                  <a:pos x="1798" y="948"/>
                </a:cxn>
                <a:cxn ang="0">
                  <a:pos x="1869" y="889"/>
                </a:cxn>
                <a:cxn ang="0">
                  <a:pos x="1938" y="816"/>
                </a:cxn>
                <a:cxn ang="0">
                  <a:pos x="1989" y="756"/>
                </a:cxn>
                <a:cxn ang="0">
                  <a:pos x="2044" y="686"/>
                </a:cxn>
                <a:cxn ang="0">
                  <a:pos x="2098" y="605"/>
                </a:cxn>
                <a:cxn ang="0">
                  <a:pos x="2103" y="0"/>
                </a:cxn>
                <a:cxn ang="0">
                  <a:pos x="1570" y="296"/>
                </a:cxn>
                <a:cxn ang="0">
                  <a:pos x="1523" y="357"/>
                </a:cxn>
                <a:cxn ang="0">
                  <a:pos x="1474" y="412"/>
                </a:cxn>
                <a:cxn ang="0">
                  <a:pos x="1432" y="455"/>
                </a:cxn>
                <a:cxn ang="0">
                  <a:pos x="1381" y="494"/>
                </a:cxn>
                <a:cxn ang="0">
                  <a:pos x="1322" y="534"/>
                </a:cxn>
                <a:cxn ang="0">
                  <a:pos x="1265" y="566"/>
                </a:cxn>
                <a:cxn ang="0">
                  <a:pos x="1210" y="586"/>
                </a:cxn>
                <a:cxn ang="0">
                  <a:pos x="1144" y="606"/>
                </a:cxn>
                <a:cxn ang="0">
                  <a:pos x="1066" y="616"/>
                </a:cxn>
                <a:cxn ang="0">
                  <a:pos x="933" y="620"/>
                </a:cxn>
                <a:cxn ang="0">
                  <a:pos x="822" y="600"/>
                </a:cxn>
                <a:cxn ang="0">
                  <a:pos x="708" y="559"/>
                </a:cxn>
                <a:cxn ang="0">
                  <a:pos x="605" y="501"/>
                </a:cxn>
                <a:cxn ang="0">
                  <a:pos x="0" y="781"/>
                </a:cxn>
                <a:cxn ang="0">
                  <a:pos x="55" y="839"/>
                </a:cxn>
                <a:cxn ang="0">
                  <a:pos x="109" y="892"/>
                </a:cxn>
                <a:cxn ang="0">
                  <a:pos x="169" y="944"/>
                </a:cxn>
                <a:cxn ang="0">
                  <a:pos x="228" y="989"/>
                </a:cxn>
                <a:cxn ang="0">
                  <a:pos x="294" y="1033"/>
                </a:cxn>
                <a:cxn ang="0">
                  <a:pos x="359" y="1072"/>
                </a:cxn>
                <a:cxn ang="0">
                  <a:pos x="419" y="1105"/>
                </a:cxn>
                <a:cxn ang="0">
                  <a:pos x="497" y="1140"/>
                </a:cxn>
                <a:cxn ang="0">
                  <a:pos x="573" y="1168"/>
                </a:cxn>
                <a:cxn ang="0">
                  <a:pos x="640" y="1191"/>
                </a:cxn>
                <a:cxn ang="0">
                  <a:pos x="710" y="1208"/>
                </a:cxn>
                <a:cxn ang="0">
                  <a:pos x="791" y="1223"/>
                </a:cxn>
                <a:cxn ang="0">
                  <a:pos x="876" y="1233"/>
                </a:cxn>
                <a:cxn ang="0">
                  <a:pos x="953" y="1237"/>
                </a:cxn>
                <a:cxn ang="0">
                  <a:pos x="1032" y="1235"/>
                </a:cxn>
                <a:cxn ang="0">
                  <a:pos x="1112" y="1231"/>
                </a:cxn>
                <a:cxn ang="0">
                  <a:pos x="1182" y="1222"/>
                </a:cxn>
              </a:cxnLst>
              <a:rect l="0" t="0" r="r" b="b"/>
              <a:pathLst>
                <a:path w="2351" h="1237">
                  <a:moveTo>
                    <a:pt x="1182" y="1222"/>
                  </a:moveTo>
                  <a:lnTo>
                    <a:pt x="1206" y="1218"/>
                  </a:lnTo>
                  <a:lnTo>
                    <a:pt x="1238" y="1212"/>
                  </a:lnTo>
                  <a:lnTo>
                    <a:pt x="1271" y="1206"/>
                  </a:lnTo>
                  <a:lnTo>
                    <a:pt x="1294" y="1200"/>
                  </a:lnTo>
                  <a:lnTo>
                    <a:pt x="1321" y="1194"/>
                  </a:lnTo>
                  <a:lnTo>
                    <a:pt x="1348" y="1185"/>
                  </a:lnTo>
                  <a:lnTo>
                    <a:pt x="1375" y="1179"/>
                  </a:lnTo>
                  <a:lnTo>
                    <a:pt x="1399" y="1171"/>
                  </a:lnTo>
                  <a:lnTo>
                    <a:pt x="1426" y="1160"/>
                  </a:lnTo>
                  <a:lnTo>
                    <a:pt x="1459" y="1148"/>
                  </a:lnTo>
                  <a:lnTo>
                    <a:pt x="1488" y="1136"/>
                  </a:lnTo>
                  <a:lnTo>
                    <a:pt x="1515" y="1123"/>
                  </a:lnTo>
                  <a:lnTo>
                    <a:pt x="1546" y="1110"/>
                  </a:lnTo>
                  <a:lnTo>
                    <a:pt x="1575" y="1095"/>
                  </a:lnTo>
                  <a:lnTo>
                    <a:pt x="1602" y="1082"/>
                  </a:lnTo>
                  <a:lnTo>
                    <a:pt x="1626" y="1066"/>
                  </a:lnTo>
                  <a:lnTo>
                    <a:pt x="1649" y="1052"/>
                  </a:lnTo>
                  <a:lnTo>
                    <a:pt x="1672" y="1036"/>
                  </a:lnTo>
                  <a:lnTo>
                    <a:pt x="1698" y="1021"/>
                  </a:lnTo>
                  <a:lnTo>
                    <a:pt x="1726" y="1002"/>
                  </a:lnTo>
                  <a:lnTo>
                    <a:pt x="1752" y="983"/>
                  </a:lnTo>
                  <a:lnTo>
                    <a:pt x="1776" y="965"/>
                  </a:lnTo>
                  <a:lnTo>
                    <a:pt x="1798" y="948"/>
                  </a:lnTo>
                  <a:lnTo>
                    <a:pt x="1835" y="919"/>
                  </a:lnTo>
                  <a:lnTo>
                    <a:pt x="1869" y="889"/>
                  </a:lnTo>
                  <a:lnTo>
                    <a:pt x="1903" y="855"/>
                  </a:lnTo>
                  <a:lnTo>
                    <a:pt x="1938" y="816"/>
                  </a:lnTo>
                  <a:lnTo>
                    <a:pt x="1962" y="788"/>
                  </a:lnTo>
                  <a:lnTo>
                    <a:pt x="1989" y="756"/>
                  </a:lnTo>
                  <a:lnTo>
                    <a:pt x="2019" y="721"/>
                  </a:lnTo>
                  <a:lnTo>
                    <a:pt x="2044" y="686"/>
                  </a:lnTo>
                  <a:lnTo>
                    <a:pt x="2068" y="648"/>
                  </a:lnTo>
                  <a:lnTo>
                    <a:pt x="2098" y="605"/>
                  </a:lnTo>
                  <a:lnTo>
                    <a:pt x="2351" y="753"/>
                  </a:lnTo>
                  <a:lnTo>
                    <a:pt x="2103" y="0"/>
                  </a:lnTo>
                  <a:lnTo>
                    <a:pt x="1299" y="143"/>
                  </a:lnTo>
                  <a:lnTo>
                    <a:pt x="1570" y="296"/>
                  </a:lnTo>
                  <a:lnTo>
                    <a:pt x="1547" y="329"/>
                  </a:lnTo>
                  <a:lnTo>
                    <a:pt x="1523" y="357"/>
                  </a:lnTo>
                  <a:lnTo>
                    <a:pt x="1498" y="385"/>
                  </a:lnTo>
                  <a:lnTo>
                    <a:pt x="1474" y="412"/>
                  </a:lnTo>
                  <a:lnTo>
                    <a:pt x="1454" y="433"/>
                  </a:lnTo>
                  <a:lnTo>
                    <a:pt x="1432" y="455"/>
                  </a:lnTo>
                  <a:lnTo>
                    <a:pt x="1408" y="474"/>
                  </a:lnTo>
                  <a:lnTo>
                    <a:pt x="1381" y="494"/>
                  </a:lnTo>
                  <a:lnTo>
                    <a:pt x="1349" y="516"/>
                  </a:lnTo>
                  <a:lnTo>
                    <a:pt x="1322" y="534"/>
                  </a:lnTo>
                  <a:lnTo>
                    <a:pt x="1299" y="547"/>
                  </a:lnTo>
                  <a:lnTo>
                    <a:pt x="1265" y="566"/>
                  </a:lnTo>
                  <a:lnTo>
                    <a:pt x="1236" y="578"/>
                  </a:lnTo>
                  <a:lnTo>
                    <a:pt x="1210" y="586"/>
                  </a:lnTo>
                  <a:lnTo>
                    <a:pt x="1183" y="595"/>
                  </a:lnTo>
                  <a:lnTo>
                    <a:pt x="1144" y="606"/>
                  </a:lnTo>
                  <a:lnTo>
                    <a:pt x="1105" y="612"/>
                  </a:lnTo>
                  <a:lnTo>
                    <a:pt x="1066" y="616"/>
                  </a:lnTo>
                  <a:lnTo>
                    <a:pt x="1008" y="618"/>
                  </a:lnTo>
                  <a:lnTo>
                    <a:pt x="933" y="620"/>
                  </a:lnTo>
                  <a:lnTo>
                    <a:pt x="875" y="612"/>
                  </a:lnTo>
                  <a:lnTo>
                    <a:pt x="822" y="600"/>
                  </a:lnTo>
                  <a:lnTo>
                    <a:pt x="761" y="582"/>
                  </a:lnTo>
                  <a:lnTo>
                    <a:pt x="708" y="559"/>
                  </a:lnTo>
                  <a:lnTo>
                    <a:pt x="654" y="532"/>
                  </a:lnTo>
                  <a:lnTo>
                    <a:pt x="605" y="501"/>
                  </a:lnTo>
                  <a:lnTo>
                    <a:pt x="558" y="459"/>
                  </a:lnTo>
                  <a:lnTo>
                    <a:pt x="0" y="781"/>
                  </a:lnTo>
                  <a:lnTo>
                    <a:pt x="23" y="808"/>
                  </a:lnTo>
                  <a:lnTo>
                    <a:pt x="55" y="839"/>
                  </a:lnTo>
                  <a:lnTo>
                    <a:pt x="82" y="866"/>
                  </a:lnTo>
                  <a:lnTo>
                    <a:pt x="109" y="892"/>
                  </a:lnTo>
                  <a:lnTo>
                    <a:pt x="136" y="917"/>
                  </a:lnTo>
                  <a:lnTo>
                    <a:pt x="169" y="944"/>
                  </a:lnTo>
                  <a:lnTo>
                    <a:pt x="198" y="967"/>
                  </a:lnTo>
                  <a:lnTo>
                    <a:pt x="228" y="989"/>
                  </a:lnTo>
                  <a:lnTo>
                    <a:pt x="262" y="1010"/>
                  </a:lnTo>
                  <a:lnTo>
                    <a:pt x="294" y="1033"/>
                  </a:lnTo>
                  <a:lnTo>
                    <a:pt x="328" y="1055"/>
                  </a:lnTo>
                  <a:lnTo>
                    <a:pt x="359" y="1072"/>
                  </a:lnTo>
                  <a:lnTo>
                    <a:pt x="390" y="1090"/>
                  </a:lnTo>
                  <a:lnTo>
                    <a:pt x="419" y="1105"/>
                  </a:lnTo>
                  <a:lnTo>
                    <a:pt x="460" y="1123"/>
                  </a:lnTo>
                  <a:lnTo>
                    <a:pt x="497" y="1140"/>
                  </a:lnTo>
                  <a:lnTo>
                    <a:pt x="540" y="1156"/>
                  </a:lnTo>
                  <a:lnTo>
                    <a:pt x="573" y="1168"/>
                  </a:lnTo>
                  <a:lnTo>
                    <a:pt x="604" y="1180"/>
                  </a:lnTo>
                  <a:lnTo>
                    <a:pt x="640" y="1191"/>
                  </a:lnTo>
                  <a:lnTo>
                    <a:pt x="675" y="1200"/>
                  </a:lnTo>
                  <a:lnTo>
                    <a:pt x="710" y="1208"/>
                  </a:lnTo>
                  <a:lnTo>
                    <a:pt x="751" y="1216"/>
                  </a:lnTo>
                  <a:lnTo>
                    <a:pt x="791" y="1223"/>
                  </a:lnTo>
                  <a:lnTo>
                    <a:pt x="833" y="1229"/>
                  </a:lnTo>
                  <a:lnTo>
                    <a:pt x="876" y="1233"/>
                  </a:lnTo>
                  <a:lnTo>
                    <a:pt x="908" y="1234"/>
                  </a:lnTo>
                  <a:lnTo>
                    <a:pt x="953" y="1237"/>
                  </a:lnTo>
                  <a:lnTo>
                    <a:pt x="997" y="1237"/>
                  </a:lnTo>
                  <a:lnTo>
                    <a:pt x="1032" y="1235"/>
                  </a:lnTo>
                  <a:lnTo>
                    <a:pt x="1070" y="1234"/>
                  </a:lnTo>
                  <a:lnTo>
                    <a:pt x="1112" y="1231"/>
                  </a:lnTo>
                  <a:lnTo>
                    <a:pt x="1150" y="1226"/>
                  </a:lnTo>
                  <a:lnTo>
                    <a:pt x="1182" y="1222"/>
                  </a:lnTo>
                  <a:close/>
                </a:path>
              </a:pathLst>
            </a:custGeom>
            <a:gradFill rotWithShape="0">
              <a:gsLst>
                <a:gs pos="0">
                  <a:srgbClr val="9999FF">
                    <a:gamma/>
                    <a:shade val="46275"/>
                    <a:invGamma/>
                  </a:srgbClr>
                </a:gs>
                <a:gs pos="100000">
                  <a:srgbClr val="9999F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3366CC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33" name="WordArt 147"/>
            <p:cNvSpPr>
              <a:spLocks noChangeArrowheads="1" noChangeShapeType="1" noTextEdit="1"/>
            </p:cNvSpPr>
            <p:nvPr/>
          </p:nvSpPr>
          <p:spPr bwMode="auto">
            <a:xfrm rot="9851429">
              <a:off x="4022550" y="4295779"/>
              <a:ext cx="2301249" cy="1203447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2077768"/>
                </a:avLst>
              </a:prstTxWarp>
            </a:bodyPr>
            <a:lstStyle/>
            <a:p>
              <a:pPr algn="ctr"/>
              <a:r>
                <a:rPr lang="ko-KR" altLang="en-US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40161" dir="4293903" algn="ctr" rotWithShape="0">
                      <a:schemeClr val="tx1">
                        <a:alpha val="50000"/>
                      </a:schemeClr>
                    </a:outerShdw>
                  </a:effectLst>
                  <a:latin typeface="DS가변 교양있는글씨 M" pitchFamily="18" charset="-127"/>
                  <a:ea typeface="DS가변 교양있는글씨 M" pitchFamily="18" charset="-127"/>
                </a:rPr>
                <a:t>약물요</a:t>
              </a:r>
              <a:r>
                <a:rPr lang="ko-KR" altLang="en-US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40161" dir="4293903" algn="ctr" rotWithShape="0">
                      <a:schemeClr val="tx1">
                        <a:alpha val="50000"/>
                      </a:schemeClr>
                    </a:outerShdw>
                  </a:effectLst>
                  <a:latin typeface="DS가변 교양있는글씨 M" pitchFamily="18" charset="-127"/>
                  <a:ea typeface="DS가변 교양있는글씨 M" pitchFamily="18" charset="-127"/>
                </a:rPr>
                <a:t>법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2699792" y="2343862"/>
            <a:ext cx="1969650" cy="3282371"/>
            <a:chOff x="2699792" y="2343862"/>
            <a:chExt cx="1969650" cy="3282371"/>
          </a:xfrm>
        </p:grpSpPr>
        <p:sp>
          <p:nvSpPr>
            <p:cNvPr id="30" name="Freeform 143"/>
            <p:cNvSpPr>
              <a:spLocks/>
            </p:cNvSpPr>
            <p:nvPr/>
          </p:nvSpPr>
          <p:spPr bwMode="auto">
            <a:xfrm>
              <a:off x="2699792" y="2343862"/>
              <a:ext cx="1855847" cy="3282371"/>
            </a:xfrm>
            <a:custGeom>
              <a:avLst/>
              <a:gdLst/>
              <a:ahLst/>
              <a:cxnLst>
                <a:cxn ang="0">
                  <a:pos x="1166" y="4"/>
                </a:cxn>
                <a:cxn ang="0">
                  <a:pos x="1106" y="16"/>
                </a:cxn>
                <a:cxn ang="0">
                  <a:pos x="1053" y="30"/>
                </a:cxn>
                <a:cxn ang="0">
                  <a:pos x="1001" y="45"/>
                </a:cxn>
                <a:cxn ang="0">
                  <a:pos x="948" y="64"/>
                </a:cxn>
                <a:cxn ang="0">
                  <a:pos x="889" y="88"/>
                </a:cxn>
                <a:cxn ang="0">
                  <a:pos x="831" y="113"/>
                </a:cxn>
                <a:cxn ang="0">
                  <a:pos x="774" y="142"/>
                </a:cxn>
                <a:cxn ang="0">
                  <a:pos x="726" y="171"/>
                </a:cxn>
                <a:cxn ang="0">
                  <a:pos x="677" y="202"/>
                </a:cxn>
                <a:cxn ang="0">
                  <a:pos x="623" y="241"/>
                </a:cxn>
                <a:cxn ang="0">
                  <a:pos x="576" y="276"/>
                </a:cxn>
                <a:cxn ang="0">
                  <a:pos x="501" y="344"/>
                </a:cxn>
                <a:cxn ang="0">
                  <a:pos x="436" y="410"/>
                </a:cxn>
                <a:cxn ang="0">
                  <a:pos x="385" y="470"/>
                </a:cxn>
                <a:cxn ang="0">
                  <a:pos x="331" y="540"/>
                </a:cxn>
                <a:cxn ang="0">
                  <a:pos x="283" y="617"/>
                </a:cxn>
                <a:cxn ang="0">
                  <a:pos x="238" y="693"/>
                </a:cxn>
                <a:cxn ang="0">
                  <a:pos x="200" y="777"/>
                </a:cxn>
                <a:cxn ang="0">
                  <a:pos x="168" y="868"/>
                </a:cxn>
                <a:cxn ang="0">
                  <a:pos x="134" y="980"/>
                </a:cxn>
                <a:cxn ang="0">
                  <a:pos x="114" y="1089"/>
                </a:cxn>
                <a:cxn ang="0">
                  <a:pos x="98" y="1230"/>
                </a:cxn>
                <a:cxn ang="0">
                  <a:pos x="98" y="1353"/>
                </a:cxn>
                <a:cxn ang="0">
                  <a:pos x="110" y="1464"/>
                </a:cxn>
                <a:cxn ang="0">
                  <a:pos x="129" y="1579"/>
                </a:cxn>
                <a:cxn ang="0">
                  <a:pos x="165" y="1704"/>
                </a:cxn>
                <a:cxn ang="0">
                  <a:pos x="208" y="1821"/>
                </a:cxn>
                <a:cxn ang="0">
                  <a:pos x="268" y="1932"/>
                </a:cxn>
                <a:cxn ang="0">
                  <a:pos x="817" y="2205"/>
                </a:cxn>
                <a:cxn ang="0">
                  <a:pos x="804" y="1622"/>
                </a:cxn>
                <a:cxn ang="0">
                  <a:pos x="754" y="1530"/>
                </a:cxn>
                <a:cxn ang="0">
                  <a:pos x="725" y="1442"/>
                </a:cxn>
                <a:cxn ang="0">
                  <a:pos x="714" y="1357"/>
                </a:cxn>
                <a:cxn ang="0">
                  <a:pos x="710" y="1273"/>
                </a:cxn>
                <a:cxn ang="0">
                  <a:pos x="718" y="1175"/>
                </a:cxn>
                <a:cxn ang="0">
                  <a:pos x="741" y="1078"/>
                </a:cxn>
                <a:cxn ang="0">
                  <a:pos x="776" y="988"/>
                </a:cxn>
                <a:cxn ang="0">
                  <a:pos x="817" y="916"/>
                </a:cxn>
                <a:cxn ang="0">
                  <a:pos x="855" y="865"/>
                </a:cxn>
                <a:cxn ang="0">
                  <a:pos x="900" y="813"/>
                </a:cxn>
                <a:cxn ang="0">
                  <a:pos x="943" y="769"/>
                </a:cxn>
                <a:cxn ang="0">
                  <a:pos x="993" y="730"/>
                </a:cxn>
                <a:cxn ang="0">
                  <a:pos x="1052" y="691"/>
                </a:cxn>
                <a:cxn ang="0">
                  <a:pos x="1109" y="659"/>
                </a:cxn>
                <a:cxn ang="0">
                  <a:pos x="1192" y="631"/>
                </a:cxn>
              </a:cxnLst>
              <a:rect l="0" t="0" r="r" b="b"/>
              <a:pathLst>
                <a:path w="1192" h="2205">
                  <a:moveTo>
                    <a:pt x="1192" y="0"/>
                  </a:moveTo>
                  <a:lnTo>
                    <a:pt x="1166" y="4"/>
                  </a:lnTo>
                  <a:lnTo>
                    <a:pt x="1141" y="8"/>
                  </a:lnTo>
                  <a:lnTo>
                    <a:pt x="1106" y="16"/>
                  </a:lnTo>
                  <a:lnTo>
                    <a:pt x="1080" y="22"/>
                  </a:lnTo>
                  <a:lnTo>
                    <a:pt x="1053" y="30"/>
                  </a:lnTo>
                  <a:lnTo>
                    <a:pt x="1028" y="38"/>
                  </a:lnTo>
                  <a:lnTo>
                    <a:pt x="1001" y="45"/>
                  </a:lnTo>
                  <a:lnTo>
                    <a:pt x="975" y="53"/>
                  </a:lnTo>
                  <a:lnTo>
                    <a:pt x="948" y="64"/>
                  </a:lnTo>
                  <a:lnTo>
                    <a:pt x="916" y="76"/>
                  </a:lnTo>
                  <a:lnTo>
                    <a:pt x="889" y="88"/>
                  </a:lnTo>
                  <a:lnTo>
                    <a:pt x="861" y="100"/>
                  </a:lnTo>
                  <a:lnTo>
                    <a:pt x="831" y="113"/>
                  </a:lnTo>
                  <a:lnTo>
                    <a:pt x="801" y="128"/>
                  </a:lnTo>
                  <a:lnTo>
                    <a:pt x="774" y="142"/>
                  </a:lnTo>
                  <a:lnTo>
                    <a:pt x="749" y="158"/>
                  </a:lnTo>
                  <a:lnTo>
                    <a:pt x="726" y="171"/>
                  </a:lnTo>
                  <a:lnTo>
                    <a:pt x="703" y="188"/>
                  </a:lnTo>
                  <a:lnTo>
                    <a:pt x="677" y="202"/>
                  </a:lnTo>
                  <a:lnTo>
                    <a:pt x="649" y="221"/>
                  </a:lnTo>
                  <a:lnTo>
                    <a:pt x="623" y="241"/>
                  </a:lnTo>
                  <a:lnTo>
                    <a:pt x="599" y="260"/>
                  </a:lnTo>
                  <a:lnTo>
                    <a:pt x="576" y="276"/>
                  </a:lnTo>
                  <a:lnTo>
                    <a:pt x="539" y="307"/>
                  </a:lnTo>
                  <a:lnTo>
                    <a:pt x="501" y="344"/>
                  </a:lnTo>
                  <a:lnTo>
                    <a:pt x="471" y="371"/>
                  </a:lnTo>
                  <a:lnTo>
                    <a:pt x="436" y="410"/>
                  </a:lnTo>
                  <a:lnTo>
                    <a:pt x="412" y="438"/>
                  </a:lnTo>
                  <a:lnTo>
                    <a:pt x="385" y="470"/>
                  </a:lnTo>
                  <a:lnTo>
                    <a:pt x="355" y="507"/>
                  </a:lnTo>
                  <a:lnTo>
                    <a:pt x="331" y="540"/>
                  </a:lnTo>
                  <a:lnTo>
                    <a:pt x="307" y="579"/>
                  </a:lnTo>
                  <a:lnTo>
                    <a:pt x="283" y="617"/>
                  </a:lnTo>
                  <a:lnTo>
                    <a:pt x="258" y="658"/>
                  </a:lnTo>
                  <a:lnTo>
                    <a:pt x="238" y="693"/>
                  </a:lnTo>
                  <a:lnTo>
                    <a:pt x="219" y="736"/>
                  </a:lnTo>
                  <a:lnTo>
                    <a:pt x="200" y="777"/>
                  </a:lnTo>
                  <a:lnTo>
                    <a:pt x="184" y="821"/>
                  </a:lnTo>
                  <a:lnTo>
                    <a:pt x="168" y="868"/>
                  </a:lnTo>
                  <a:lnTo>
                    <a:pt x="148" y="926"/>
                  </a:lnTo>
                  <a:lnTo>
                    <a:pt x="134" y="980"/>
                  </a:lnTo>
                  <a:lnTo>
                    <a:pt x="121" y="1035"/>
                  </a:lnTo>
                  <a:lnTo>
                    <a:pt x="114" y="1089"/>
                  </a:lnTo>
                  <a:lnTo>
                    <a:pt x="105" y="1152"/>
                  </a:lnTo>
                  <a:lnTo>
                    <a:pt x="98" y="1230"/>
                  </a:lnTo>
                  <a:lnTo>
                    <a:pt x="97" y="1292"/>
                  </a:lnTo>
                  <a:lnTo>
                    <a:pt x="98" y="1353"/>
                  </a:lnTo>
                  <a:lnTo>
                    <a:pt x="103" y="1411"/>
                  </a:lnTo>
                  <a:lnTo>
                    <a:pt x="110" y="1464"/>
                  </a:lnTo>
                  <a:lnTo>
                    <a:pt x="117" y="1521"/>
                  </a:lnTo>
                  <a:lnTo>
                    <a:pt x="129" y="1579"/>
                  </a:lnTo>
                  <a:lnTo>
                    <a:pt x="145" y="1641"/>
                  </a:lnTo>
                  <a:lnTo>
                    <a:pt x="165" y="1704"/>
                  </a:lnTo>
                  <a:lnTo>
                    <a:pt x="186" y="1763"/>
                  </a:lnTo>
                  <a:lnTo>
                    <a:pt x="208" y="1821"/>
                  </a:lnTo>
                  <a:lnTo>
                    <a:pt x="235" y="1878"/>
                  </a:lnTo>
                  <a:lnTo>
                    <a:pt x="268" y="1932"/>
                  </a:lnTo>
                  <a:lnTo>
                    <a:pt x="0" y="2084"/>
                  </a:lnTo>
                  <a:lnTo>
                    <a:pt x="817" y="2205"/>
                  </a:lnTo>
                  <a:lnTo>
                    <a:pt x="1118" y="1454"/>
                  </a:lnTo>
                  <a:lnTo>
                    <a:pt x="804" y="1622"/>
                  </a:lnTo>
                  <a:lnTo>
                    <a:pt x="773" y="1574"/>
                  </a:lnTo>
                  <a:lnTo>
                    <a:pt x="754" y="1530"/>
                  </a:lnTo>
                  <a:lnTo>
                    <a:pt x="737" y="1486"/>
                  </a:lnTo>
                  <a:lnTo>
                    <a:pt x="725" y="1442"/>
                  </a:lnTo>
                  <a:lnTo>
                    <a:pt x="716" y="1398"/>
                  </a:lnTo>
                  <a:lnTo>
                    <a:pt x="714" y="1357"/>
                  </a:lnTo>
                  <a:lnTo>
                    <a:pt x="710" y="1315"/>
                  </a:lnTo>
                  <a:lnTo>
                    <a:pt x="710" y="1273"/>
                  </a:lnTo>
                  <a:lnTo>
                    <a:pt x="712" y="1223"/>
                  </a:lnTo>
                  <a:lnTo>
                    <a:pt x="718" y="1175"/>
                  </a:lnTo>
                  <a:lnTo>
                    <a:pt x="729" y="1121"/>
                  </a:lnTo>
                  <a:lnTo>
                    <a:pt x="741" y="1078"/>
                  </a:lnTo>
                  <a:lnTo>
                    <a:pt x="760" y="1029"/>
                  </a:lnTo>
                  <a:lnTo>
                    <a:pt x="776" y="988"/>
                  </a:lnTo>
                  <a:lnTo>
                    <a:pt x="799" y="947"/>
                  </a:lnTo>
                  <a:lnTo>
                    <a:pt x="817" y="916"/>
                  </a:lnTo>
                  <a:lnTo>
                    <a:pt x="836" y="891"/>
                  </a:lnTo>
                  <a:lnTo>
                    <a:pt x="855" y="865"/>
                  </a:lnTo>
                  <a:lnTo>
                    <a:pt x="877" y="839"/>
                  </a:lnTo>
                  <a:lnTo>
                    <a:pt x="900" y="813"/>
                  </a:lnTo>
                  <a:lnTo>
                    <a:pt x="920" y="794"/>
                  </a:lnTo>
                  <a:lnTo>
                    <a:pt x="943" y="769"/>
                  </a:lnTo>
                  <a:lnTo>
                    <a:pt x="966" y="751"/>
                  </a:lnTo>
                  <a:lnTo>
                    <a:pt x="993" y="730"/>
                  </a:lnTo>
                  <a:lnTo>
                    <a:pt x="1025" y="709"/>
                  </a:lnTo>
                  <a:lnTo>
                    <a:pt x="1052" y="691"/>
                  </a:lnTo>
                  <a:lnTo>
                    <a:pt x="1075" y="678"/>
                  </a:lnTo>
                  <a:lnTo>
                    <a:pt x="1109" y="659"/>
                  </a:lnTo>
                  <a:lnTo>
                    <a:pt x="1141" y="645"/>
                  </a:lnTo>
                  <a:lnTo>
                    <a:pt x="1192" y="631"/>
                  </a:lnTo>
                  <a:lnTo>
                    <a:pt x="1192" y="0"/>
                  </a:lnTo>
                  <a:close/>
                </a:path>
              </a:pathLst>
            </a:custGeom>
            <a:gradFill rotWithShape="0">
              <a:gsLst>
                <a:gs pos="0">
                  <a:srgbClr val="00CCFF"/>
                </a:gs>
                <a:gs pos="100000">
                  <a:srgbClr val="00CCFF">
                    <a:gamma/>
                    <a:shade val="46275"/>
                    <a:invGamma/>
                  </a:srgb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3366CC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34" name="WordArt 148"/>
            <p:cNvSpPr>
              <a:spLocks noChangeArrowheads="1" noChangeShapeType="1" noTextEdit="1"/>
            </p:cNvSpPr>
            <p:nvPr/>
          </p:nvSpPr>
          <p:spPr bwMode="auto">
            <a:xfrm rot="16837229">
              <a:off x="3021471" y="3496322"/>
              <a:ext cx="2172630" cy="1123313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1380441"/>
                </a:avLst>
              </a:prstTxWarp>
            </a:bodyPr>
            <a:lstStyle/>
            <a:p>
              <a:pPr algn="ctr"/>
              <a:r>
                <a:rPr lang="ko-KR" altLang="en-US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40161" dir="4293903" algn="ctr" rotWithShape="0">
                      <a:schemeClr val="tx1">
                        <a:alpha val="50000"/>
                      </a:schemeClr>
                    </a:outerShdw>
                  </a:effectLst>
                  <a:latin typeface="DS가변 교양있는글씨 M" pitchFamily="18" charset="-127"/>
                  <a:ea typeface="DS가변 교양있는글씨 M" pitchFamily="18" charset="-127"/>
                </a:rPr>
                <a:t>식사요</a:t>
              </a:r>
              <a:r>
                <a:rPr lang="ko-KR" altLang="en-US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40161" dir="4293903" algn="ctr" rotWithShape="0">
                      <a:schemeClr val="tx1">
                        <a:alpha val="50000"/>
                      </a:schemeClr>
                    </a:outerShdw>
                  </a:effectLst>
                  <a:latin typeface="DS가변 교양있는글씨 M" pitchFamily="18" charset="-127"/>
                  <a:ea typeface="DS가변 교양있는글씨 M" pitchFamily="18" charset="-127"/>
                </a:rPr>
                <a:t>법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4122841" y="1916832"/>
            <a:ext cx="2759259" cy="2970466"/>
            <a:chOff x="4122841" y="1916832"/>
            <a:chExt cx="2759259" cy="2970466"/>
          </a:xfrm>
        </p:grpSpPr>
        <p:sp>
          <p:nvSpPr>
            <p:cNvPr id="31" name="Freeform 144"/>
            <p:cNvSpPr>
              <a:spLocks/>
            </p:cNvSpPr>
            <p:nvPr/>
          </p:nvSpPr>
          <p:spPr bwMode="auto">
            <a:xfrm>
              <a:off x="4122841" y="1916832"/>
              <a:ext cx="2759259" cy="2970466"/>
            </a:xfrm>
            <a:custGeom>
              <a:avLst/>
              <a:gdLst/>
              <a:ahLst/>
              <a:cxnLst>
                <a:cxn ang="0">
                  <a:pos x="699" y="297"/>
                </a:cxn>
                <a:cxn ang="0">
                  <a:pos x="764" y="310"/>
                </a:cxn>
                <a:cxn ang="0">
                  <a:pos x="814" y="322"/>
                </a:cxn>
                <a:cxn ang="0">
                  <a:pos x="866" y="338"/>
                </a:cxn>
                <a:cxn ang="0">
                  <a:pos x="919" y="356"/>
                </a:cxn>
                <a:cxn ang="0">
                  <a:pos x="979" y="380"/>
                </a:cxn>
                <a:cxn ang="0">
                  <a:pos x="1037" y="406"/>
                </a:cxn>
                <a:cxn ang="0">
                  <a:pos x="1094" y="434"/>
                </a:cxn>
                <a:cxn ang="0">
                  <a:pos x="1142" y="464"/>
                </a:cxn>
                <a:cxn ang="0">
                  <a:pos x="1191" y="495"/>
                </a:cxn>
                <a:cxn ang="0">
                  <a:pos x="1245" y="532"/>
                </a:cxn>
                <a:cxn ang="0">
                  <a:pos x="1292" y="569"/>
                </a:cxn>
                <a:cxn ang="0">
                  <a:pos x="1366" y="635"/>
                </a:cxn>
                <a:cxn ang="0">
                  <a:pos x="1431" y="701"/>
                </a:cxn>
                <a:cxn ang="0">
                  <a:pos x="1482" y="761"/>
                </a:cxn>
                <a:cxn ang="0">
                  <a:pos x="1536" y="833"/>
                </a:cxn>
                <a:cxn ang="0">
                  <a:pos x="1586" y="909"/>
                </a:cxn>
                <a:cxn ang="0">
                  <a:pos x="1629" y="985"/>
                </a:cxn>
                <a:cxn ang="0">
                  <a:pos x="1668" y="1070"/>
                </a:cxn>
                <a:cxn ang="0">
                  <a:pos x="1700" y="1160"/>
                </a:cxn>
                <a:cxn ang="0">
                  <a:pos x="1734" y="1272"/>
                </a:cxn>
                <a:cxn ang="0">
                  <a:pos x="1754" y="1381"/>
                </a:cxn>
                <a:cxn ang="0">
                  <a:pos x="1770" y="1522"/>
                </a:cxn>
                <a:cxn ang="0">
                  <a:pos x="1770" y="1644"/>
                </a:cxn>
                <a:cxn ang="0">
                  <a:pos x="1758" y="1755"/>
                </a:cxn>
                <a:cxn ang="0">
                  <a:pos x="1739" y="1870"/>
                </a:cxn>
                <a:cxn ang="0">
                  <a:pos x="1703" y="1996"/>
                </a:cxn>
                <a:cxn ang="0">
                  <a:pos x="1145" y="1711"/>
                </a:cxn>
                <a:cxn ang="0">
                  <a:pos x="1159" y="1607"/>
                </a:cxn>
                <a:cxn ang="0">
                  <a:pos x="1156" y="1514"/>
                </a:cxn>
                <a:cxn ang="0">
                  <a:pos x="1140" y="1413"/>
                </a:cxn>
                <a:cxn ang="0">
                  <a:pos x="1109" y="1322"/>
                </a:cxn>
                <a:cxn ang="0">
                  <a:pos x="1070" y="1239"/>
                </a:cxn>
                <a:cxn ang="0">
                  <a:pos x="1032" y="1183"/>
                </a:cxn>
                <a:cxn ang="0">
                  <a:pos x="992" y="1132"/>
                </a:cxn>
                <a:cxn ang="0">
                  <a:pos x="947" y="1086"/>
                </a:cxn>
                <a:cxn ang="0">
                  <a:pos x="901" y="1043"/>
                </a:cxn>
                <a:cxn ang="0">
                  <a:pos x="842" y="1002"/>
                </a:cxn>
                <a:cxn ang="0">
                  <a:pos x="792" y="971"/>
                </a:cxn>
                <a:cxn ang="0">
                  <a:pos x="729" y="940"/>
                </a:cxn>
                <a:cxn ang="0">
                  <a:pos x="676" y="922"/>
                </a:cxn>
                <a:cxn ang="0">
                  <a:pos x="598" y="905"/>
                </a:cxn>
                <a:cxn ang="0">
                  <a:pos x="520" y="899"/>
                </a:cxn>
                <a:cxn ang="0">
                  <a:pos x="498" y="1222"/>
                </a:cxn>
                <a:cxn ang="0">
                  <a:pos x="497" y="0"/>
                </a:cxn>
                <a:cxn ang="0">
                  <a:pos x="524" y="280"/>
                </a:cxn>
                <a:cxn ang="0">
                  <a:pos x="604" y="285"/>
                </a:cxn>
                <a:cxn ang="0">
                  <a:pos x="675" y="293"/>
                </a:cxn>
              </a:cxnLst>
              <a:rect l="0" t="0" r="r" b="b"/>
              <a:pathLst>
                <a:path w="1772" h="1996">
                  <a:moveTo>
                    <a:pt x="675" y="293"/>
                  </a:moveTo>
                  <a:lnTo>
                    <a:pt x="699" y="297"/>
                  </a:lnTo>
                  <a:lnTo>
                    <a:pt x="732" y="302"/>
                  </a:lnTo>
                  <a:lnTo>
                    <a:pt x="764" y="310"/>
                  </a:lnTo>
                  <a:lnTo>
                    <a:pt x="787" y="315"/>
                  </a:lnTo>
                  <a:lnTo>
                    <a:pt x="814" y="322"/>
                  </a:lnTo>
                  <a:lnTo>
                    <a:pt x="839" y="330"/>
                  </a:lnTo>
                  <a:lnTo>
                    <a:pt x="866" y="338"/>
                  </a:lnTo>
                  <a:lnTo>
                    <a:pt x="891" y="345"/>
                  </a:lnTo>
                  <a:lnTo>
                    <a:pt x="919" y="356"/>
                  </a:lnTo>
                  <a:lnTo>
                    <a:pt x="951" y="369"/>
                  </a:lnTo>
                  <a:lnTo>
                    <a:pt x="979" y="380"/>
                  </a:lnTo>
                  <a:lnTo>
                    <a:pt x="1006" y="392"/>
                  </a:lnTo>
                  <a:lnTo>
                    <a:pt x="1037" y="406"/>
                  </a:lnTo>
                  <a:lnTo>
                    <a:pt x="1067" y="421"/>
                  </a:lnTo>
                  <a:lnTo>
                    <a:pt x="1094" y="434"/>
                  </a:lnTo>
                  <a:lnTo>
                    <a:pt x="1120" y="450"/>
                  </a:lnTo>
                  <a:lnTo>
                    <a:pt x="1142" y="464"/>
                  </a:lnTo>
                  <a:lnTo>
                    <a:pt x="1165" y="480"/>
                  </a:lnTo>
                  <a:lnTo>
                    <a:pt x="1191" y="495"/>
                  </a:lnTo>
                  <a:lnTo>
                    <a:pt x="1219" y="513"/>
                  </a:lnTo>
                  <a:lnTo>
                    <a:pt x="1245" y="532"/>
                  </a:lnTo>
                  <a:lnTo>
                    <a:pt x="1269" y="551"/>
                  </a:lnTo>
                  <a:lnTo>
                    <a:pt x="1292" y="569"/>
                  </a:lnTo>
                  <a:lnTo>
                    <a:pt x="1328" y="600"/>
                  </a:lnTo>
                  <a:lnTo>
                    <a:pt x="1366" y="635"/>
                  </a:lnTo>
                  <a:lnTo>
                    <a:pt x="1396" y="662"/>
                  </a:lnTo>
                  <a:lnTo>
                    <a:pt x="1431" y="701"/>
                  </a:lnTo>
                  <a:lnTo>
                    <a:pt x="1455" y="729"/>
                  </a:lnTo>
                  <a:lnTo>
                    <a:pt x="1482" y="761"/>
                  </a:lnTo>
                  <a:lnTo>
                    <a:pt x="1512" y="798"/>
                  </a:lnTo>
                  <a:lnTo>
                    <a:pt x="1536" y="833"/>
                  </a:lnTo>
                  <a:lnTo>
                    <a:pt x="1560" y="872"/>
                  </a:lnTo>
                  <a:lnTo>
                    <a:pt x="1586" y="909"/>
                  </a:lnTo>
                  <a:lnTo>
                    <a:pt x="1607" y="950"/>
                  </a:lnTo>
                  <a:lnTo>
                    <a:pt x="1629" y="985"/>
                  </a:lnTo>
                  <a:lnTo>
                    <a:pt x="1649" y="1028"/>
                  </a:lnTo>
                  <a:lnTo>
                    <a:pt x="1668" y="1070"/>
                  </a:lnTo>
                  <a:lnTo>
                    <a:pt x="1684" y="1113"/>
                  </a:lnTo>
                  <a:lnTo>
                    <a:pt x="1700" y="1160"/>
                  </a:lnTo>
                  <a:lnTo>
                    <a:pt x="1720" y="1218"/>
                  </a:lnTo>
                  <a:lnTo>
                    <a:pt x="1734" y="1272"/>
                  </a:lnTo>
                  <a:lnTo>
                    <a:pt x="1747" y="1327"/>
                  </a:lnTo>
                  <a:lnTo>
                    <a:pt x="1754" y="1381"/>
                  </a:lnTo>
                  <a:lnTo>
                    <a:pt x="1764" y="1444"/>
                  </a:lnTo>
                  <a:lnTo>
                    <a:pt x="1770" y="1522"/>
                  </a:lnTo>
                  <a:lnTo>
                    <a:pt x="1772" y="1583"/>
                  </a:lnTo>
                  <a:lnTo>
                    <a:pt x="1770" y="1644"/>
                  </a:lnTo>
                  <a:lnTo>
                    <a:pt x="1765" y="1701"/>
                  </a:lnTo>
                  <a:lnTo>
                    <a:pt x="1758" y="1755"/>
                  </a:lnTo>
                  <a:lnTo>
                    <a:pt x="1751" y="1812"/>
                  </a:lnTo>
                  <a:lnTo>
                    <a:pt x="1739" y="1870"/>
                  </a:lnTo>
                  <a:lnTo>
                    <a:pt x="1723" y="1932"/>
                  </a:lnTo>
                  <a:lnTo>
                    <a:pt x="1703" y="1996"/>
                  </a:lnTo>
                  <a:lnTo>
                    <a:pt x="1587" y="1635"/>
                  </a:lnTo>
                  <a:lnTo>
                    <a:pt x="1145" y="1711"/>
                  </a:lnTo>
                  <a:lnTo>
                    <a:pt x="1155" y="1648"/>
                  </a:lnTo>
                  <a:lnTo>
                    <a:pt x="1159" y="1607"/>
                  </a:lnTo>
                  <a:lnTo>
                    <a:pt x="1159" y="1564"/>
                  </a:lnTo>
                  <a:lnTo>
                    <a:pt x="1156" y="1514"/>
                  </a:lnTo>
                  <a:lnTo>
                    <a:pt x="1149" y="1467"/>
                  </a:lnTo>
                  <a:lnTo>
                    <a:pt x="1140" y="1413"/>
                  </a:lnTo>
                  <a:lnTo>
                    <a:pt x="1128" y="1370"/>
                  </a:lnTo>
                  <a:lnTo>
                    <a:pt x="1109" y="1322"/>
                  </a:lnTo>
                  <a:lnTo>
                    <a:pt x="1091" y="1280"/>
                  </a:lnTo>
                  <a:lnTo>
                    <a:pt x="1070" y="1239"/>
                  </a:lnTo>
                  <a:lnTo>
                    <a:pt x="1051" y="1208"/>
                  </a:lnTo>
                  <a:lnTo>
                    <a:pt x="1032" y="1183"/>
                  </a:lnTo>
                  <a:lnTo>
                    <a:pt x="1013" y="1157"/>
                  </a:lnTo>
                  <a:lnTo>
                    <a:pt x="992" y="1132"/>
                  </a:lnTo>
                  <a:lnTo>
                    <a:pt x="967" y="1105"/>
                  </a:lnTo>
                  <a:lnTo>
                    <a:pt x="947" y="1086"/>
                  </a:lnTo>
                  <a:lnTo>
                    <a:pt x="924" y="1063"/>
                  </a:lnTo>
                  <a:lnTo>
                    <a:pt x="901" y="1043"/>
                  </a:lnTo>
                  <a:lnTo>
                    <a:pt x="874" y="1023"/>
                  </a:lnTo>
                  <a:lnTo>
                    <a:pt x="842" y="1002"/>
                  </a:lnTo>
                  <a:lnTo>
                    <a:pt x="815" y="984"/>
                  </a:lnTo>
                  <a:lnTo>
                    <a:pt x="792" y="971"/>
                  </a:lnTo>
                  <a:lnTo>
                    <a:pt x="758" y="951"/>
                  </a:lnTo>
                  <a:lnTo>
                    <a:pt x="729" y="940"/>
                  </a:lnTo>
                  <a:lnTo>
                    <a:pt x="703" y="931"/>
                  </a:lnTo>
                  <a:lnTo>
                    <a:pt x="676" y="922"/>
                  </a:lnTo>
                  <a:lnTo>
                    <a:pt x="636" y="912"/>
                  </a:lnTo>
                  <a:lnTo>
                    <a:pt x="598" y="905"/>
                  </a:lnTo>
                  <a:lnTo>
                    <a:pt x="559" y="901"/>
                  </a:lnTo>
                  <a:lnTo>
                    <a:pt x="520" y="899"/>
                  </a:lnTo>
                  <a:lnTo>
                    <a:pt x="498" y="897"/>
                  </a:lnTo>
                  <a:lnTo>
                    <a:pt x="498" y="1222"/>
                  </a:lnTo>
                  <a:lnTo>
                    <a:pt x="0" y="620"/>
                  </a:lnTo>
                  <a:lnTo>
                    <a:pt x="497" y="0"/>
                  </a:lnTo>
                  <a:lnTo>
                    <a:pt x="497" y="279"/>
                  </a:lnTo>
                  <a:lnTo>
                    <a:pt x="524" y="280"/>
                  </a:lnTo>
                  <a:lnTo>
                    <a:pt x="563" y="282"/>
                  </a:lnTo>
                  <a:lnTo>
                    <a:pt x="604" y="285"/>
                  </a:lnTo>
                  <a:lnTo>
                    <a:pt x="643" y="289"/>
                  </a:lnTo>
                  <a:lnTo>
                    <a:pt x="675" y="293"/>
                  </a:lnTo>
                  <a:close/>
                </a:path>
              </a:pathLst>
            </a:custGeom>
            <a:gradFill rotWithShape="0">
              <a:gsLst>
                <a:gs pos="0">
                  <a:srgbClr val="B4F400"/>
                </a:gs>
                <a:gs pos="100000">
                  <a:srgbClr val="B4F4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3366CC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32" name="WordArt 146"/>
            <p:cNvSpPr>
              <a:spLocks noChangeArrowheads="1" noChangeShapeType="1" noTextEdit="1"/>
            </p:cNvSpPr>
            <p:nvPr/>
          </p:nvSpPr>
          <p:spPr bwMode="auto">
            <a:xfrm rot="2811262">
              <a:off x="4667151" y="3311598"/>
              <a:ext cx="1993251" cy="729732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1089775"/>
                </a:avLst>
              </a:prstTxWarp>
            </a:bodyPr>
            <a:lstStyle/>
            <a:p>
              <a:pPr algn="ctr"/>
              <a:r>
                <a:rPr lang="ko-KR" altLang="en-US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40161" dir="4293903" algn="ctr" rotWithShape="0">
                      <a:schemeClr val="tx1">
                        <a:alpha val="50000"/>
                      </a:schemeClr>
                    </a:outerShdw>
                  </a:effectLst>
                  <a:latin typeface="DS가변 교양있는글씨 M" pitchFamily="18" charset="-127"/>
                  <a:ea typeface="DS가변 교양있는글씨 M" pitchFamily="18" charset="-127"/>
                </a:rPr>
                <a:t>운동요</a:t>
              </a:r>
              <a:r>
                <a:rPr lang="ko-KR" altLang="en-US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40161" dir="4293903" algn="ctr" rotWithShape="0">
                      <a:schemeClr val="tx1">
                        <a:alpha val="50000"/>
                      </a:schemeClr>
                    </a:outerShdw>
                  </a:effectLst>
                  <a:latin typeface="DS가변 교양있는글씨 M" pitchFamily="18" charset="-127"/>
                  <a:ea typeface="DS가변 교양있는글씨 M" pitchFamily="18" charset="-127"/>
                </a:rPr>
                <a:t>법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1455167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얼마만큼 섭취해야 할까요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?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11560" y="2060848"/>
            <a:ext cx="3816424" cy="115212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표준 체중 계산법</a:t>
            </a: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남자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표준체중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(kg) =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키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(m) × 22 </a:t>
            </a: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여자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표준체중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(kg) =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키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(m) × 21</a:t>
            </a:r>
            <a:endParaRPr lang="ko-KR" altLang="en-US" dirty="0">
              <a:solidFill>
                <a:schemeClr val="tx2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644008" y="2060848"/>
            <a:ext cx="3960440" cy="115212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b="1" dirty="0" err="1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남자키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170cm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인 경우 표준체중은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  <a:endParaRPr lang="ko-KR" altLang="en-US" b="1" dirty="0" smtClean="0">
              <a:solidFill>
                <a:schemeClr val="accent2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1.7m X 1.7m X 22 = 64kg</a:t>
            </a: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표준체중은 </a:t>
            </a:r>
            <a:r>
              <a:rPr lang="en-US" altLang="ko-KR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64kg</a:t>
            </a:r>
            <a:endParaRPr lang="ko-KR" altLang="en-US" dirty="0">
              <a:solidFill>
                <a:srgbClr val="FF00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611560" y="3356992"/>
            <a:ext cx="7992888" cy="93610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하루 필요열량 계산법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ko-KR" altLang="en-US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1</a:t>
            </a:r>
            <a:r>
              <a:rPr lang="ko-KR" altLang="en-US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일 총필요열량</a:t>
            </a:r>
            <a:r>
              <a:rPr lang="en-US" altLang="ko-KR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(kcal)  = </a:t>
            </a:r>
            <a:r>
              <a:rPr lang="ko-KR" altLang="en-US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표준체중</a:t>
            </a:r>
            <a:r>
              <a:rPr lang="en-US" altLang="ko-KR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(kg) × </a:t>
            </a:r>
            <a:r>
              <a:rPr lang="ko-KR" altLang="en-US" b="1" dirty="0" err="1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활동정도에</a:t>
            </a:r>
            <a:r>
              <a:rPr lang="ko-KR" altLang="en-US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따른 필요열량</a:t>
            </a:r>
            <a:r>
              <a:rPr lang="en-US" altLang="ko-KR" b="1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(kcal)</a:t>
            </a:r>
          </a:p>
        </p:txBody>
      </p:sp>
      <p:graphicFrame>
        <p:nvGraphicFramePr>
          <p:cNvPr id="27" name="Group 5"/>
          <p:cNvGraphicFramePr>
            <a:graphicFrameLocks noGrp="1"/>
          </p:cNvGraphicFramePr>
          <p:nvPr/>
        </p:nvGraphicFramePr>
        <p:xfrm>
          <a:off x="683568" y="5445224"/>
          <a:ext cx="7920880" cy="1109464"/>
        </p:xfrm>
        <a:graphic>
          <a:graphicData uri="http://schemas.openxmlformats.org/drawingml/2006/table">
            <a:tbl>
              <a:tblPr/>
              <a:tblGrid>
                <a:gridCol w="2282719"/>
                <a:gridCol w="2075968"/>
                <a:gridCol w="1781097"/>
                <a:gridCol w="1781096"/>
              </a:tblGrid>
              <a:tr h="5760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활동정도에</a:t>
                      </a:r>
                      <a:r>
                        <a:rPr kumimoji="1" lang="ko-KR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따른 필요열량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(kcal)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가벼운 활동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보통 활동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심한 활동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1" lang="ko-KR" alt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25-30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1" lang="ko-KR" alt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30-35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1" lang="ko-KR" alt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35-40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8" name="Oval 21"/>
          <p:cNvSpPr>
            <a:spLocks noChangeArrowheads="1"/>
          </p:cNvSpPr>
          <p:nvPr/>
        </p:nvSpPr>
        <p:spPr bwMode="auto">
          <a:xfrm>
            <a:off x="4775324" y="3547616"/>
            <a:ext cx="3312368" cy="864096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38" name="Picture 22" descr="km36_8562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490" y="4493171"/>
            <a:ext cx="539750" cy="808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1340768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b="1" dirty="0" err="1" smtClean="0">
                <a:latin typeface="HY강B" pitchFamily="18" charset="-127"/>
                <a:ea typeface="HY강B" pitchFamily="18" charset="-127"/>
              </a:rPr>
              <a:t>식품교환</a:t>
            </a:r>
            <a:r>
              <a:rPr lang="ko-KR" altLang="en-US" sz="2400" b="1" dirty="0" err="1">
                <a:latin typeface="HY강B" pitchFamily="18" charset="-127"/>
                <a:ea typeface="HY강B" pitchFamily="18" charset="-127"/>
              </a:rPr>
              <a:t>표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99" name="그룹 98"/>
          <p:cNvGrpSpPr/>
          <p:nvPr/>
        </p:nvGrpSpPr>
        <p:grpSpPr>
          <a:xfrm>
            <a:off x="1150640" y="1788079"/>
            <a:ext cx="6805736" cy="773360"/>
            <a:chOff x="1150640" y="1788079"/>
            <a:chExt cx="6805736" cy="773360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1150640" y="1948770"/>
              <a:ext cx="1981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 b="1" dirty="0">
                  <a:solidFill>
                    <a:srgbClr val="FF99FF"/>
                  </a:solidFill>
                  <a:latin typeface="HY강B" pitchFamily="18" charset="-127"/>
                  <a:ea typeface="HY강B" pitchFamily="18" charset="-127"/>
                </a:rPr>
                <a:t>곡류군</a:t>
              </a:r>
            </a:p>
          </p:txBody>
        </p:sp>
        <p:sp>
          <p:nvSpPr>
            <p:cNvPr id="22" name="AutoShape 12"/>
            <p:cNvSpPr>
              <a:spLocks noChangeArrowheads="1"/>
            </p:cNvSpPr>
            <p:nvPr/>
          </p:nvSpPr>
          <p:spPr bwMode="auto">
            <a:xfrm>
              <a:off x="2220416" y="1788079"/>
              <a:ext cx="5735960" cy="77336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23" name="Picture 13" descr="09_g_0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88024" y="1844824"/>
              <a:ext cx="433388" cy="374286"/>
            </a:xfrm>
            <a:prstGeom prst="rect">
              <a:avLst/>
            </a:prstGeom>
            <a:noFill/>
          </p:spPr>
        </p:pic>
        <p:pic>
          <p:nvPicPr>
            <p:cNvPr id="25" name="Picture 14" descr="09_g_0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6" y="1893368"/>
              <a:ext cx="533400" cy="355696"/>
            </a:xfrm>
            <a:prstGeom prst="rect">
              <a:avLst/>
            </a:prstGeom>
            <a:noFill/>
          </p:spPr>
        </p:pic>
        <p:pic>
          <p:nvPicPr>
            <p:cNvPr id="29" name="Picture 15" descr="09_g_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01416" y="1844824"/>
              <a:ext cx="609600" cy="459803"/>
            </a:xfrm>
            <a:prstGeom prst="rect">
              <a:avLst/>
            </a:prstGeom>
            <a:noFill/>
          </p:spPr>
        </p:pic>
        <p:sp>
          <p:nvSpPr>
            <p:cNvPr id="30" name="Text Box 16"/>
            <p:cNvSpPr txBox="1">
              <a:spLocks noChangeArrowheads="1"/>
            </p:cNvSpPr>
            <p:nvPr/>
          </p:nvSpPr>
          <p:spPr bwMode="auto">
            <a:xfrm>
              <a:off x="2339752" y="2345829"/>
              <a:ext cx="10668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밥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1/3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공기</a:t>
              </a:r>
            </a:p>
          </p:txBody>
        </p:sp>
        <p:sp>
          <p:nvSpPr>
            <p:cNvPr id="31" name="Text Box 17"/>
            <p:cNvSpPr txBox="1">
              <a:spLocks noChangeArrowheads="1"/>
            </p:cNvSpPr>
            <p:nvPr/>
          </p:nvSpPr>
          <p:spPr bwMode="auto">
            <a:xfrm>
              <a:off x="4503515" y="2345829"/>
              <a:ext cx="960437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식빵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쪽</a:t>
              </a:r>
            </a:p>
          </p:txBody>
        </p:sp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5463952" y="2345829"/>
              <a:ext cx="1143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크래커 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5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개</a:t>
              </a:r>
            </a:p>
          </p:txBody>
        </p:sp>
        <p:pic>
          <p:nvPicPr>
            <p:cNvPr id="33" name="Picture 19" descr="09_g_0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50568" y="1878496"/>
              <a:ext cx="533400" cy="370568"/>
            </a:xfrm>
            <a:prstGeom prst="rect">
              <a:avLst/>
            </a:prstGeom>
            <a:noFill/>
          </p:spPr>
        </p:pic>
        <p:sp>
          <p:nvSpPr>
            <p:cNvPr id="34" name="Text Box 20"/>
            <p:cNvSpPr txBox="1">
              <a:spLocks noChangeArrowheads="1"/>
            </p:cNvSpPr>
            <p:nvPr/>
          </p:nvSpPr>
          <p:spPr bwMode="auto">
            <a:xfrm>
              <a:off x="3482752" y="2345829"/>
              <a:ext cx="10668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감자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개</a:t>
              </a:r>
            </a:p>
          </p:txBody>
        </p:sp>
        <p:pic>
          <p:nvPicPr>
            <p:cNvPr id="35" name="Picture 21" descr="09_g_0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900192" y="1902042"/>
              <a:ext cx="609600" cy="347021"/>
            </a:xfrm>
            <a:prstGeom prst="rect">
              <a:avLst/>
            </a:prstGeom>
            <a:noFill/>
          </p:spPr>
        </p:pic>
        <p:sp>
          <p:nvSpPr>
            <p:cNvPr id="36" name="Text Box 22"/>
            <p:cNvSpPr txBox="1">
              <a:spLocks noChangeArrowheads="1"/>
            </p:cNvSpPr>
            <p:nvPr/>
          </p:nvSpPr>
          <p:spPr bwMode="auto">
            <a:xfrm>
              <a:off x="6660232" y="2345829"/>
              <a:ext cx="10668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밤 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6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개</a:t>
              </a:r>
            </a:p>
          </p:txBody>
        </p:sp>
      </p:grpSp>
      <p:grpSp>
        <p:nvGrpSpPr>
          <p:cNvPr id="100" name="그룹 99"/>
          <p:cNvGrpSpPr/>
          <p:nvPr/>
        </p:nvGrpSpPr>
        <p:grpSpPr>
          <a:xfrm>
            <a:off x="891952" y="2629867"/>
            <a:ext cx="7064424" cy="879649"/>
            <a:chOff x="891952" y="2693367"/>
            <a:chExt cx="7064424" cy="879649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891952" y="2971800"/>
              <a:ext cx="1447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 b="1" dirty="0" err="1">
                  <a:solidFill>
                    <a:srgbClr val="FF3300"/>
                  </a:solidFill>
                  <a:latin typeface="HY강B" pitchFamily="18" charset="-127"/>
                  <a:ea typeface="HY강B" pitchFamily="18" charset="-127"/>
                </a:rPr>
                <a:t>어육류군</a:t>
              </a:r>
              <a:endParaRPr lang="ko-KR" altLang="en-US" sz="2000" b="1" dirty="0">
                <a:solidFill>
                  <a:srgbClr val="FF33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9" name="AutoShape 10" descr="ÀÎÀý¹Ìc-vlal02"/>
            <p:cNvSpPr>
              <a:spLocks noChangeAspect="1" noChangeArrowheads="1"/>
            </p:cNvSpPr>
            <p:nvPr/>
          </p:nvSpPr>
          <p:spPr bwMode="auto">
            <a:xfrm>
              <a:off x="1275854" y="2693367"/>
              <a:ext cx="296862" cy="296863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AutoShape 11" descr="ÀÎÀý¹Ìc-vlal02"/>
            <p:cNvSpPr>
              <a:spLocks noChangeAspect="1" noChangeArrowheads="1"/>
            </p:cNvSpPr>
            <p:nvPr/>
          </p:nvSpPr>
          <p:spPr bwMode="auto">
            <a:xfrm>
              <a:off x="1275854" y="2693367"/>
              <a:ext cx="296862" cy="296863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7" name="AutoShape 23"/>
            <p:cNvSpPr>
              <a:spLocks noChangeArrowheads="1"/>
            </p:cNvSpPr>
            <p:nvPr/>
          </p:nvSpPr>
          <p:spPr bwMode="auto">
            <a:xfrm>
              <a:off x="2220416" y="2766392"/>
              <a:ext cx="5735960" cy="80662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43" name="Picture 28" descr="09_g_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01416" y="2848942"/>
              <a:ext cx="609600" cy="369703"/>
            </a:xfrm>
            <a:prstGeom prst="rect">
              <a:avLst/>
            </a:prstGeom>
            <a:noFill/>
          </p:spPr>
        </p:pic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2293144" y="3323084"/>
              <a:ext cx="1143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고기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토막</a:t>
              </a:r>
            </a:p>
          </p:txBody>
        </p:sp>
        <p:pic>
          <p:nvPicPr>
            <p:cNvPr id="45" name="Picture 30" descr="09_g_1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050112" y="2874144"/>
              <a:ext cx="330200" cy="310240"/>
            </a:xfrm>
            <a:prstGeom prst="rect">
              <a:avLst/>
            </a:prstGeom>
            <a:noFill/>
          </p:spPr>
        </p:pic>
        <p:sp>
          <p:nvSpPr>
            <p:cNvPr id="46" name="Text Box 31"/>
            <p:cNvSpPr txBox="1">
              <a:spLocks noChangeArrowheads="1"/>
            </p:cNvSpPr>
            <p:nvPr/>
          </p:nvSpPr>
          <p:spPr bwMode="auto">
            <a:xfrm>
              <a:off x="6686252" y="3315841"/>
              <a:ext cx="10668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계란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개</a:t>
              </a:r>
            </a:p>
          </p:txBody>
        </p:sp>
        <p:pic>
          <p:nvPicPr>
            <p:cNvPr id="47" name="Picture 32" descr="09_g_1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41516" y="2848942"/>
              <a:ext cx="609600" cy="310240"/>
            </a:xfrm>
            <a:prstGeom prst="rect">
              <a:avLst/>
            </a:prstGeom>
            <a:noFill/>
          </p:spPr>
        </p:pic>
        <p:sp>
          <p:nvSpPr>
            <p:cNvPr id="48" name="Text Box 33"/>
            <p:cNvSpPr txBox="1">
              <a:spLocks noChangeArrowheads="1"/>
            </p:cNvSpPr>
            <p:nvPr/>
          </p:nvSpPr>
          <p:spPr bwMode="auto">
            <a:xfrm>
              <a:off x="5496272" y="3323084"/>
              <a:ext cx="1524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검정콩 </a:t>
              </a:r>
              <a:r>
                <a:rPr lang="en-US" altLang="ko-KR" sz="12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r>
                <a:rPr lang="ko-KR" altLang="en-US" sz="12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스푼</a:t>
              </a:r>
            </a:p>
          </p:txBody>
        </p:sp>
        <p:pic>
          <p:nvPicPr>
            <p:cNvPr id="49" name="Picture 34" descr="09_g_1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661866" y="2848942"/>
              <a:ext cx="609600" cy="342557"/>
            </a:xfrm>
            <a:prstGeom prst="rect">
              <a:avLst/>
            </a:prstGeom>
            <a:noFill/>
          </p:spPr>
        </p:pic>
        <p:sp>
          <p:nvSpPr>
            <p:cNvPr id="50" name="Text Box 35"/>
            <p:cNvSpPr txBox="1">
              <a:spLocks noChangeArrowheads="1"/>
            </p:cNvSpPr>
            <p:nvPr/>
          </p:nvSpPr>
          <p:spPr bwMode="auto">
            <a:xfrm>
              <a:off x="3283744" y="3332609"/>
              <a:ext cx="12192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생선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토막</a:t>
              </a:r>
            </a:p>
          </p:txBody>
        </p:sp>
        <p:pic>
          <p:nvPicPr>
            <p:cNvPr id="51" name="Picture 36" descr="09_g_1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88024" y="2848942"/>
              <a:ext cx="533400" cy="387800"/>
            </a:xfrm>
            <a:prstGeom prst="rect">
              <a:avLst/>
            </a:prstGeom>
            <a:noFill/>
          </p:spPr>
        </p:pic>
        <p:sp>
          <p:nvSpPr>
            <p:cNvPr id="52" name="Text Box 37"/>
            <p:cNvSpPr txBox="1">
              <a:spLocks noChangeArrowheads="1"/>
            </p:cNvSpPr>
            <p:nvPr/>
          </p:nvSpPr>
          <p:spPr bwMode="auto">
            <a:xfrm>
              <a:off x="4449936" y="3332609"/>
              <a:ext cx="12954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닭고기 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토막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4679032" y="5578524"/>
            <a:ext cx="3267472" cy="1052736"/>
            <a:chOff x="4679032" y="5578524"/>
            <a:chExt cx="3267472" cy="1052736"/>
          </a:xfrm>
        </p:grpSpPr>
        <p:grpSp>
          <p:nvGrpSpPr>
            <p:cNvPr id="93" name="그룹 92"/>
            <p:cNvGrpSpPr/>
            <p:nvPr/>
          </p:nvGrpSpPr>
          <p:grpSpPr>
            <a:xfrm>
              <a:off x="5508104" y="5578524"/>
              <a:ext cx="2438400" cy="1052736"/>
              <a:chOff x="5878016" y="5616624"/>
              <a:chExt cx="2438400" cy="836712"/>
            </a:xfrm>
          </p:grpSpPr>
          <p:sp>
            <p:nvSpPr>
              <p:cNvPr id="42" name="AutoShape 27"/>
              <p:cNvSpPr>
                <a:spLocks noChangeArrowheads="1"/>
              </p:cNvSpPr>
              <p:nvPr/>
            </p:nvSpPr>
            <p:spPr bwMode="auto">
              <a:xfrm>
                <a:off x="6030416" y="5616624"/>
                <a:ext cx="2286000" cy="836712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38100">
                <a:solidFill>
                  <a:srgbClr val="FF99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72" name="Picture 57" descr="f_gyoul_0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6228184" y="5805264"/>
                <a:ext cx="419100" cy="292313"/>
              </a:xfrm>
              <a:prstGeom prst="rect">
                <a:avLst/>
              </a:prstGeom>
              <a:noFill/>
            </p:spPr>
          </p:pic>
          <p:pic>
            <p:nvPicPr>
              <p:cNvPr id="73" name="Picture 58" descr="1-books1301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6640016" y="5769024"/>
                <a:ext cx="838200" cy="450537"/>
              </a:xfrm>
              <a:prstGeom prst="rect">
                <a:avLst/>
              </a:prstGeom>
              <a:noFill/>
            </p:spPr>
          </p:pic>
          <p:pic>
            <p:nvPicPr>
              <p:cNvPr id="74" name="Picture 59" descr="09_g_46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7402016" y="5769024"/>
                <a:ext cx="533400" cy="328517"/>
              </a:xfrm>
              <a:prstGeom prst="rect">
                <a:avLst/>
              </a:prstGeom>
              <a:noFill/>
            </p:spPr>
          </p:pic>
          <p:sp>
            <p:nvSpPr>
              <p:cNvPr id="75" name="Text Box 60"/>
              <p:cNvSpPr txBox="1">
                <a:spLocks noChangeArrowheads="1"/>
              </p:cNvSpPr>
              <p:nvPr/>
            </p:nvSpPr>
            <p:spPr bwMode="auto">
              <a:xfrm>
                <a:off x="5878016" y="6187529"/>
                <a:ext cx="1066800" cy="203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귤</a:t>
                </a:r>
                <a:r>
                  <a:rPr lang="en-US" altLang="ko-KR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개</a:t>
                </a:r>
              </a:p>
            </p:txBody>
          </p:sp>
          <p:sp>
            <p:nvSpPr>
              <p:cNvPr id="76" name="Text Box 61"/>
              <p:cNvSpPr txBox="1">
                <a:spLocks noChangeArrowheads="1"/>
              </p:cNvSpPr>
              <p:nvPr/>
            </p:nvSpPr>
            <p:spPr bwMode="auto">
              <a:xfrm>
                <a:off x="6487616" y="6178004"/>
                <a:ext cx="1066800" cy="203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수박</a:t>
                </a:r>
                <a:r>
                  <a:rPr lang="en-US" altLang="ko-KR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쪽</a:t>
                </a:r>
              </a:p>
            </p:txBody>
          </p:sp>
          <p:sp>
            <p:nvSpPr>
              <p:cNvPr id="77" name="Text Box 62"/>
              <p:cNvSpPr txBox="1">
                <a:spLocks noChangeArrowheads="1"/>
              </p:cNvSpPr>
              <p:nvPr/>
            </p:nvSpPr>
            <p:spPr bwMode="auto">
              <a:xfrm>
                <a:off x="7249616" y="6187529"/>
                <a:ext cx="1066800" cy="203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토마토</a:t>
                </a:r>
                <a:r>
                  <a:rPr lang="en-US" altLang="ko-KR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개</a:t>
                </a:r>
              </a:p>
            </p:txBody>
          </p:sp>
        </p:grpSp>
        <p:sp>
          <p:nvSpPr>
            <p:cNvPr id="79" name="Text Box 9"/>
            <p:cNvSpPr txBox="1">
              <a:spLocks noChangeArrowheads="1"/>
            </p:cNvSpPr>
            <p:nvPr/>
          </p:nvSpPr>
          <p:spPr bwMode="auto">
            <a:xfrm>
              <a:off x="4679032" y="5837202"/>
              <a:ext cx="1981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 b="1" dirty="0" err="1">
                  <a:solidFill>
                    <a:srgbClr val="FF6600"/>
                  </a:solidFill>
                  <a:latin typeface="HY강B" pitchFamily="18" charset="-127"/>
                  <a:ea typeface="HY강B" pitchFamily="18" charset="-127"/>
                </a:rPr>
                <a:t>과일군</a:t>
              </a:r>
              <a:endParaRPr lang="ko-KR" altLang="en-US" sz="2000" b="1" dirty="0">
                <a:solidFill>
                  <a:srgbClr val="FF66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103" name="그룹 102"/>
          <p:cNvGrpSpPr/>
          <p:nvPr/>
        </p:nvGrpSpPr>
        <p:grpSpPr>
          <a:xfrm>
            <a:off x="1078632" y="5606752"/>
            <a:ext cx="3506068" cy="990600"/>
            <a:chOff x="1078632" y="5606752"/>
            <a:chExt cx="3506068" cy="990600"/>
          </a:xfrm>
        </p:grpSpPr>
        <p:sp>
          <p:nvSpPr>
            <p:cNvPr id="78" name="Text Box 8"/>
            <p:cNvSpPr txBox="1">
              <a:spLocks noChangeArrowheads="1"/>
            </p:cNvSpPr>
            <p:nvPr/>
          </p:nvSpPr>
          <p:spPr bwMode="auto">
            <a:xfrm>
              <a:off x="1078632" y="5877272"/>
              <a:ext cx="1981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 b="1" dirty="0">
                  <a:solidFill>
                    <a:srgbClr val="99CCFF"/>
                  </a:solidFill>
                  <a:latin typeface="HY강B" pitchFamily="18" charset="-127"/>
                  <a:ea typeface="HY강B" pitchFamily="18" charset="-127"/>
                </a:rPr>
                <a:t>우유군</a:t>
              </a:r>
            </a:p>
          </p:txBody>
        </p:sp>
        <p:sp>
          <p:nvSpPr>
            <p:cNvPr id="80" name="AutoShape 26"/>
            <p:cNvSpPr>
              <a:spLocks noChangeArrowheads="1"/>
            </p:cNvSpPr>
            <p:nvPr/>
          </p:nvSpPr>
          <p:spPr bwMode="auto">
            <a:xfrm>
              <a:off x="2222500" y="5606752"/>
              <a:ext cx="23622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81" name="Picture 53" descr="09_g_3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638400" y="5657552"/>
              <a:ext cx="609600" cy="552450"/>
            </a:xfrm>
            <a:prstGeom prst="rect">
              <a:avLst/>
            </a:prstGeom>
            <a:noFill/>
          </p:spPr>
        </p:pic>
        <p:pic>
          <p:nvPicPr>
            <p:cNvPr id="82" name="Picture 54" descr="09_g_4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400400" y="5657552"/>
              <a:ext cx="685800" cy="609600"/>
            </a:xfrm>
            <a:prstGeom prst="rect">
              <a:avLst/>
            </a:prstGeom>
            <a:noFill/>
          </p:spPr>
        </p:pic>
        <p:sp>
          <p:nvSpPr>
            <p:cNvPr id="83" name="Text Box 55"/>
            <p:cNvSpPr txBox="1">
              <a:spLocks noChangeArrowheads="1"/>
            </p:cNvSpPr>
            <p:nvPr/>
          </p:nvSpPr>
          <p:spPr bwMode="auto">
            <a:xfrm>
              <a:off x="2257400" y="6343352"/>
              <a:ext cx="10668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우유</a:t>
              </a:r>
              <a:r>
                <a:rPr lang="en-US" altLang="ko-KR" sz="12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컵</a:t>
              </a:r>
            </a:p>
          </p:txBody>
        </p:sp>
        <p:sp>
          <p:nvSpPr>
            <p:cNvPr id="71" name="Text Box 56"/>
            <p:cNvSpPr txBox="1">
              <a:spLocks noChangeArrowheads="1"/>
            </p:cNvSpPr>
            <p:nvPr/>
          </p:nvSpPr>
          <p:spPr bwMode="auto">
            <a:xfrm>
              <a:off x="3134816" y="6370389"/>
              <a:ext cx="13716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무가당두유</a:t>
              </a:r>
              <a:r>
                <a:rPr lang="en-US" altLang="ko-KR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12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컵</a:t>
              </a:r>
            </a:p>
          </p:txBody>
        </p:sp>
      </p:grpSp>
      <p:grpSp>
        <p:nvGrpSpPr>
          <p:cNvPr id="101" name="그룹 100"/>
          <p:cNvGrpSpPr/>
          <p:nvPr/>
        </p:nvGrpSpPr>
        <p:grpSpPr>
          <a:xfrm>
            <a:off x="1120552" y="3689176"/>
            <a:ext cx="6835824" cy="819944"/>
            <a:chOff x="1120552" y="3689176"/>
            <a:chExt cx="6835824" cy="819944"/>
          </a:xfrm>
        </p:grpSpPr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120552" y="3907904"/>
              <a:ext cx="1219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 b="1" dirty="0">
                  <a:solidFill>
                    <a:srgbClr val="008000"/>
                  </a:solidFill>
                  <a:latin typeface="HY강B" pitchFamily="18" charset="-127"/>
                  <a:ea typeface="HY강B" pitchFamily="18" charset="-127"/>
                </a:rPr>
                <a:t>채소군</a:t>
              </a:r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auto">
            <a:xfrm>
              <a:off x="2220416" y="3689176"/>
              <a:ext cx="5735960" cy="8199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53" name="Picture 38" descr="오이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601416" y="3741480"/>
              <a:ext cx="533400" cy="441508"/>
            </a:xfrm>
            <a:prstGeom prst="rect">
              <a:avLst/>
            </a:prstGeom>
            <a:noFill/>
          </p:spPr>
        </p:pic>
        <p:pic>
          <p:nvPicPr>
            <p:cNvPr id="54" name="Picture 39" descr="청경채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3720604" y="3750941"/>
              <a:ext cx="557212" cy="479614"/>
            </a:xfrm>
            <a:prstGeom prst="rect">
              <a:avLst/>
            </a:prstGeom>
            <a:noFill/>
          </p:spPr>
        </p:pic>
        <p:pic>
          <p:nvPicPr>
            <p:cNvPr id="55" name="Picture 40" descr="버섯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4658816" y="3831903"/>
              <a:ext cx="579438" cy="412600"/>
            </a:xfrm>
            <a:prstGeom prst="rect">
              <a:avLst/>
            </a:prstGeom>
            <a:noFill/>
          </p:spPr>
        </p:pic>
        <p:pic>
          <p:nvPicPr>
            <p:cNvPr id="56" name="Picture 41" descr="미역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5838800" y="3750941"/>
              <a:ext cx="533400" cy="432310"/>
            </a:xfrm>
            <a:prstGeom prst="rect">
              <a:avLst/>
            </a:prstGeom>
            <a:noFill/>
          </p:spPr>
        </p:pic>
        <p:pic>
          <p:nvPicPr>
            <p:cNvPr id="57" name="Picture 42" descr="무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6843290" y="3750941"/>
              <a:ext cx="681038" cy="463846"/>
            </a:xfrm>
            <a:prstGeom prst="rect">
              <a:avLst/>
            </a:prstGeom>
            <a:noFill/>
          </p:spPr>
        </p:pic>
        <p:sp>
          <p:nvSpPr>
            <p:cNvPr id="94" name="Text Box 29"/>
            <p:cNvSpPr txBox="1">
              <a:spLocks noChangeArrowheads="1"/>
            </p:cNvSpPr>
            <p:nvPr/>
          </p:nvSpPr>
          <p:spPr bwMode="auto">
            <a:xfrm>
              <a:off x="2195736" y="4293096"/>
              <a:ext cx="1143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호박 </a:t>
              </a:r>
              <a:endParaRPr lang="ko-KR" altLang="en-US" sz="12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5" name="Text Box 31"/>
            <p:cNvSpPr txBox="1">
              <a:spLocks noChangeArrowheads="1"/>
            </p:cNvSpPr>
            <p:nvPr/>
          </p:nvSpPr>
          <p:spPr bwMode="auto">
            <a:xfrm>
              <a:off x="6588224" y="4233979"/>
              <a:ext cx="10668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무</a:t>
              </a:r>
              <a:endParaRPr lang="ko-KR" altLang="en-US" sz="12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6" name="Text Box 33"/>
            <p:cNvSpPr txBox="1">
              <a:spLocks noChangeArrowheads="1"/>
            </p:cNvSpPr>
            <p:nvPr/>
          </p:nvSpPr>
          <p:spPr bwMode="auto">
            <a:xfrm>
              <a:off x="5364088" y="4279131"/>
              <a:ext cx="1524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다시마</a:t>
              </a:r>
              <a:endParaRPr lang="ko-KR" altLang="en-US" sz="12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7" name="Text Box 35"/>
            <p:cNvSpPr txBox="1">
              <a:spLocks noChangeArrowheads="1"/>
            </p:cNvSpPr>
            <p:nvPr/>
          </p:nvSpPr>
          <p:spPr bwMode="auto">
            <a:xfrm>
              <a:off x="3296444" y="4288656"/>
              <a:ext cx="12192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배추 </a:t>
              </a:r>
              <a:endParaRPr lang="ko-KR" altLang="en-US" sz="12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8" name="Text Box 37"/>
            <p:cNvSpPr txBox="1">
              <a:spLocks noChangeArrowheads="1"/>
            </p:cNvSpPr>
            <p:nvPr/>
          </p:nvSpPr>
          <p:spPr bwMode="auto">
            <a:xfrm>
              <a:off x="4356720" y="4301356"/>
              <a:ext cx="12954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12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버섯</a:t>
              </a:r>
              <a:endParaRPr lang="ko-KR" altLang="en-US" sz="12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1108640" y="4632598"/>
            <a:ext cx="6847736" cy="884634"/>
            <a:chOff x="971600" y="4632598"/>
            <a:chExt cx="6847736" cy="884634"/>
          </a:xfrm>
        </p:grpSpPr>
        <p:grpSp>
          <p:nvGrpSpPr>
            <p:cNvPr id="102" name="그룹 101"/>
            <p:cNvGrpSpPr/>
            <p:nvPr/>
          </p:nvGrpSpPr>
          <p:grpSpPr>
            <a:xfrm>
              <a:off x="971600" y="4632598"/>
              <a:ext cx="6847736" cy="884634"/>
              <a:chOff x="1113879" y="4632598"/>
              <a:chExt cx="6847736" cy="884634"/>
            </a:xfrm>
          </p:grpSpPr>
          <p:sp>
            <p:nvSpPr>
              <p:cNvPr id="16" name="Text Box 7"/>
              <p:cNvSpPr txBox="1">
                <a:spLocks noChangeArrowheads="1"/>
              </p:cNvSpPr>
              <p:nvPr/>
            </p:nvSpPr>
            <p:spPr bwMode="auto">
              <a:xfrm>
                <a:off x="1113879" y="4864646"/>
                <a:ext cx="158591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ko-KR" altLang="en-US" sz="2000" b="1" dirty="0" err="1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지방군</a:t>
                </a:r>
                <a:endParaRPr lang="ko-KR" altLang="en-US" sz="20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40" name="AutoShape 25"/>
              <p:cNvSpPr>
                <a:spLocks noChangeArrowheads="1"/>
              </p:cNvSpPr>
              <p:nvPr/>
            </p:nvSpPr>
            <p:spPr bwMode="auto">
              <a:xfrm>
                <a:off x="2220416" y="4632598"/>
                <a:ext cx="5741199" cy="833264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38100">
                <a:solidFill>
                  <a:srgbClr val="FFCC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59" name="Picture 44" descr="09_g_32"/>
              <p:cNvPicPr>
                <a:picLocks noChangeAspect="1" noChangeArrowheads="1"/>
              </p:cNvPicPr>
              <p:nvPr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3637186" y="4688160"/>
                <a:ext cx="920750" cy="340517"/>
              </a:xfrm>
              <a:prstGeom prst="rect">
                <a:avLst/>
              </a:prstGeom>
              <a:noFill/>
            </p:spPr>
          </p:pic>
          <p:pic>
            <p:nvPicPr>
              <p:cNvPr id="60" name="Picture 45" descr="09_g_36"/>
              <p:cNvPicPr>
                <a:picLocks noChangeAspect="1" noChangeArrowheads="1"/>
              </p:cNvPicPr>
              <p:nvPr/>
            </p:nvPicPr>
            <p:blipFill>
              <a:blip r:embed="rId25" cstate="print"/>
              <a:srcRect/>
              <a:stretch>
                <a:fillRect/>
              </a:stretch>
            </p:blipFill>
            <p:spPr bwMode="auto">
              <a:xfrm>
                <a:off x="5777136" y="4675460"/>
                <a:ext cx="454025" cy="395266"/>
              </a:xfrm>
              <a:prstGeom prst="rect">
                <a:avLst/>
              </a:prstGeom>
              <a:noFill/>
            </p:spPr>
          </p:pic>
          <p:pic>
            <p:nvPicPr>
              <p:cNvPr id="61" name="Picture 46" descr="09_g_38"/>
              <p:cNvPicPr>
                <a:picLocks noChangeAspect="1" noChangeArrowheads="1"/>
              </p:cNvPicPr>
              <p:nvPr/>
            </p:nvPicPr>
            <p:blipFill>
              <a:blip r:embed="rId26" cstate="print"/>
              <a:srcRect/>
              <a:stretch>
                <a:fillRect/>
              </a:stretch>
            </p:blipFill>
            <p:spPr bwMode="auto">
              <a:xfrm>
                <a:off x="2576736" y="4688160"/>
                <a:ext cx="533400" cy="359212"/>
              </a:xfrm>
              <a:prstGeom prst="rect">
                <a:avLst/>
              </a:prstGeom>
              <a:noFill/>
            </p:spPr>
          </p:pic>
          <p:pic>
            <p:nvPicPr>
              <p:cNvPr id="62" name="Picture 47" descr="09_g_37"/>
              <p:cNvPicPr>
                <a:picLocks noChangeAspect="1" noChangeArrowheads="1"/>
              </p:cNvPicPr>
              <p:nvPr/>
            </p:nvPicPr>
            <p:blipFill>
              <a:blip r:embed="rId27" cstate="print"/>
              <a:srcRect/>
              <a:stretch>
                <a:fillRect/>
              </a:stretch>
            </p:blipFill>
            <p:spPr bwMode="auto">
              <a:xfrm>
                <a:off x="4710336" y="4675460"/>
                <a:ext cx="555625" cy="395266"/>
              </a:xfrm>
              <a:prstGeom prst="rect">
                <a:avLst/>
              </a:prstGeom>
              <a:noFill/>
            </p:spPr>
          </p:pic>
          <p:sp>
            <p:nvSpPr>
              <p:cNvPr id="63" name="Text Box 48"/>
              <p:cNvSpPr txBox="1">
                <a:spLocks noChangeArrowheads="1"/>
              </p:cNvSpPr>
              <p:nvPr/>
            </p:nvSpPr>
            <p:spPr bwMode="auto">
              <a:xfrm>
                <a:off x="2195736" y="5247492"/>
                <a:ext cx="1066800" cy="203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잣</a:t>
                </a:r>
                <a:r>
                  <a:rPr lang="en-US" altLang="ko-KR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스푼</a:t>
                </a:r>
              </a:p>
            </p:txBody>
          </p:sp>
          <p:sp>
            <p:nvSpPr>
              <p:cNvPr id="64" name="Text Box 49"/>
              <p:cNvSpPr txBox="1">
                <a:spLocks noChangeArrowheads="1"/>
              </p:cNvSpPr>
              <p:nvPr/>
            </p:nvSpPr>
            <p:spPr bwMode="auto">
              <a:xfrm>
                <a:off x="3338736" y="5110967"/>
                <a:ext cx="1066800" cy="406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마가린</a:t>
                </a:r>
                <a:r>
                  <a:rPr lang="en-US" altLang="ko-KR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1.5</a:t>
                </a:r>
              </a:p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작은 스푼</a:t>
                </a:r>
              </a:p>
            </p:txBody>
          </p:sp>
          <p:sp>
            <p:nvSpPr>
              <p:cNvPr id="65" name="Text Box 50"/>
              <p:cNvSpPr txBox="1">
                <a:spLocks noChangeArrowheads="1"/>
              </p:cNvSpPr>
              <p:nvPr/>
            </p:nvSpPr>
            <p:spPr bwMode="auto">
              <a:xfrm>
                <a:off x="4405536" y="5247492"/>
                <a:ext cx="1066800" cy="203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호두</a:t>
                </a:r>
                <a:r>
                  <a:rPr lang="en-US" altLang="ko-KR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개</a:t>
                </a:r>
              </a:p>
            </p:txBody>
          </p:sp>
          <p:sp>
            <p:nvSpPr>
              <p:cNvPr id="66" name="Text Box 51"/>
              <p:cNvSpPr txBox="1">
                <a:spLocks noChangeArrowheads="1"/>
              </p:cNvSpPr>
              <p:nvPr/>
            </p:nvSpPr>
            <p:spPr bwMode="auto">
              <a:xfrm>
                <a:off x="5396136" y="5069692"/>
                <a:ext cx="1066800" cy="4247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마요네즈</a:t>
                </a:r>
                <a:r>
                  <a:rPr lang="en-US" altLang="ko-KR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1.5</a:t>
                </a:r>
                <a:r>
                  <a:rPr lang="ko-KR" altLang="en-US" sz="120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작은 스푼</a:t>
                </a:r>
              </a:p>
            </p:txBody>
          </p:sp>
          <p:sp>
            <p:nvSpPr>
              <p:cNvPr id="67" name="Text Box 52"/>
              <p:cNvSpPr txBox="1">
                <a:spLocks noChangeArrowheads="1"/>
              </p:cNvSpPr>
              <p:nvPr/>
            </p:nvSpPr>
            <p:spPr bwMode="auto">
              <a:xfrm>
                <a:off x="6462936" y="5110967"/>
                <a:ext cx="1066800" cy="406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식용유</a:t>
                </a:r>
                <a:r>
                  <a:rPr lang="en-US" altLang="ko-KR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</a:p>
              <a:p>
                <a:pPr algn="ctr"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ko-KR" altLang="en-US" sz="1200" dirty="0">
                    <a:solidFill>
                      <a:srgbClr val="000066"/>
                    </a:solidFill>
                    <a:latin typeface="HY헤드라인M" pitchFamily="18" charset="-127"/>
                    <a:ea typeface="HY헤드라인M" pitchFamily="18" charset="-127"/>
                  </a:rPr>
                  <a:t>작은 스푼</a:t>
                </a:r>
              </a:p>
            </p:txBody>
          </p:sp>
        </p:grpSp>
        <p:pic>
          <p:nvPicPr>
            <p:cNvPr id="58" name="Picture 43" descr="09_g_31"/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6767736" y="4632598"/>
              <a:ext cx="384175" cy="43132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84" name="AutoShape 4"/>
          <p:cNvSpPr>
            <a:spLocks noChangeArrowheads="1"/>
          </p:cNvSpPr>
          <p:nvPr/>
        </p:nvSpPr>
        <p:spPr bwMode="auto">
          <a:xfrm>
            <a:off x="780728" y="1684784"/>
            <a:ext cx="7679704" cy="131216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5" name="Text Box 5"/>
          <p:cNvSpPr txBox="1">
            <a:spLocks noChangeArrowheads="1"/>
          </p:cNvSpPr>
          <p:nvPr/>
        </p:nvSpPr>
        <p:spPr bwMode="auto">
          <a:xfrm>
            <a:off x="1269678" y="2042294"/>
            <a:ext cx="7315200" cy="78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lnSpc>
                <a:spcPct val="60000"/>
              </a:lnSpc>
              <a:spcBef>
                <a:spcPct val="50000"/>
              </a:spcBef>
            </a:pPr>
            <a:r>
              <a:rPr lang="en-US" altLang="ko-KR" sz="1600" b="1" dirty="0"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1600" b="1" dirty="0">
                <a:latin typeface="HY울릉도M" pitchFamily="18" charset="-127"/>
                <a:ea typeface="HY울릉도M" pitchFamily="18" charset="-127"/>
              </a:rPr>
              <a:t>바꿔먹는데 기준이 되는 “</a:t>
            </a:r>
            <a:r>
              <a:rPr lang="en-US" altLang="ko-KR" sz="1600" b="1" dirty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600" b="1" dirty="0">
                <a:latin typeface="HY울릉도M" pitchFamily="18" charset="-127"/>
                <a:ea typeface="HY울릉도M" pitchFamily="18" charset="-127"/>
              </a:rPr>
              <a:t>단위의 양”이라고 할 수 있습니다</a:t>
            </a:r>
            <a:r>
              <a:rPr lang="en-US" altLang="ko-KR" sz="1600" b="1" dirty="0" smtClean="0">
                <a:latin typeface="HY울릉도M" pitchFamily="18" charset="-127"/>
                <a:ea typeface="HY울릉도M" pitchFamily="18" charset="-127"/>
              </a:rPr>
              <a:t>.</a:t>
            </a:r>
            <a:endParaRPr lang="en-US" altLang="ko-KR" sz="1600" b="1" dirty="0">
              <a:latin typeface="HY울릉도M" pitchFamily="18" charset="-127"/>
              <a:ea typeface="HY울릉도M" pitchFamily="18" charset="-127"/>
            </a:endParaRPr>
          </a:p>
          <a:p>
            <a:pPr marL="457200" indent="-457200" algn="just">
              <a:lnSpc>
                <a:spcPct val="60000"/>
              </a:lnSpc>
              <a:spcBef>
                <a:spcPct val="50000"/>
              </a:spcBef>
            </a:pPr>
            <a:r>
              <a:rPr lang="en-US" altLang="ko-KR" sz="1600" b="1" dirty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1600" b="1" dirty="0">
                <a:latin typeface="HY울릉도M" pitchFamily="18" charset="-127"/>
                <a:ea typeface="HY울릉도M" pitchFamily="18" charset="-127"/>
              </a:rPr>
              <a:t>영양소 함량이 비슷하여 같은 열량을 내는 식품의 양으로 같은 식품군내</a:t>
            </a:r>
          </a:p>
          <a:p>
            <a:pPr marL="457200" indent="-457200" algn="just">
              <a:lnSpc>
                <a:spcPct val="60000"/>
              </a:lnSpc>
              <a:spcBef>
                <a:spcPct val="50000"/>
              </a:spcBef>
            </a:pPr>
            <a:r>
              <a:rPr lang="ko-KR" altLang="en-US" sz="1600" b="1" dirty="0">
                <a:latin typeface="HY울릉도M" pitchFamily="18" charset="-127"/>
                <a:ea typeface="HY울릉도M" pitchFamily="18" charset="-127"/>
              </a:rPr>
              <a:t>    에서 바꿔 먹을 수 있는 것을 “</a:t>
            </a:r>
            <a:r>
              <a:rPr lang="en-US" altLang="ko-KR" sz="1600" b="1" dirty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600" b="1" dirty="0">
                <a:latin typeface="HY울릉도M" pitchFamily="18" charset="-127"/>
                <a:ea typeface="HY울릉도M" pitchFamily="18" charset="-127"/>
              </a:rPr>
              <a:t>교환 단위”라고 합니다</a:t>
            </a:r>
            <a:r>
              <a:rPr lang="en-US" altLang="ko-KR" sz="1600" b="1" dirty="0">
                <a:latin typeface="HY울릉도M" pitchFamily="18" charset="-127"/>
                <a:ea typeface="HY울릉도M" pitchFamily="18" charset="-127"/>
              </a:rPr>
              <a:t>.</a:t>
            </a:r>
          </a:p>
        </p:txBody>
      </p:sp>
      <p:pic>
        <p:nvPicPr>
          <p:cNvPr id="86" name="Picture 6" descr="km36_660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92697"/>
            <a:ext cx="838200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" name="AutoShape 7"/>
          <p:cNvSpPr>
            <a:spLocks noChangeArrowheads="1"/>
          </p:cNvSpPr>
          <p:nvPr/>
        </p:nvSpPr>
        <p:spPr bwMode="auto">
          <a:xfrm>
            <a:off x="1331640" y="1484784"/>
            <a:ext cx="2266950" cy="353591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b="1" dirty="0" smtClean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교환 단위</a:t>
            </a:r>
            <a:endParaRPr lang="ko-KR" altLang="en-US" dirty="0"/>
          </a:p>
        </p:txBody>
      </p:sp>
      <p:sp>
        <p:nvSpPr>
          <p:cNvPr id="88" name="Rectangle 9"/>
          <p:cNvSpPr>
            <a:spLocks noChangeArrowheads="1"/>
          </p:cNvSpPr>
          <p:nvPr/>
        </p:nvSpPr>
        <p:spPr bwMode="auto">
          <a:xfrm>
            <a:off x="704528" y="3457277"/>
            <a:ext cx="2286000" cy="1447800"/>
          </a:xfrm>
          <a:prstGeom prst="rect">
            <a:avLst/>
          </a:prstGeom>
          <a:solidFill>
            <a:schemeClr val="bg1"/>
          </a:solidFill>
          <a:ln w="25400">
            <a:solidFill>
              <a:srgbClr val="8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89" name="Picture 10" descr="09_g_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5666" y="3609677"/>
            <a:ext cx="5508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11" descr="09_g_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2328" y="3685877"/>
            <a:ext cx="6096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12" descr="09_g_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8928" y="4227215"/>
            <a:ext cx="5334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Rectangle 13"/>
          <p:cNvSpPr>
            <a:spLocks noChangeArrowheads="1"/>
          </p:cNvSpPr>
          <p:nvPr/>
        </p:nvSpPr>
        <p:spPr bwMode="auto">
          <a:xfrm>
            <a:off x="704528" y="5133677"/>
            <a:ext cx="2286000" cy="1447800"/>
          </a:xfrm>
          <a:prstGeom prst="rect">
            <a:avLst/>
          </a:prstGeom>
          <a:solidFill>
            <a:schemeClr val="bg1"/>
          </a:solidFill>
          <a:ln w="25400">
            <a:solidFill>
              <a:srgbClr val="8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3" name="Rectangle 14"/>
          <p:cNvSpPr>
            <a:spLocks noChangeArrowheads="1"/>
          </p:cNvSpPr>
          <p:nvPr/>
        </p:nvSpPr>
        <p:spPr bwMode="auto">
          <a:xfrm>
            <a:off x="3523928" y="5133677"/>
            <a:ext cx="2286000" cy="1447800"/>
          </a:xfrm>
          <a:prstGeom prst="rect">
            <a:avLst/>
          </a:prstGeom>
          <a:solidFill>
            <a:schemeClr val="bg1"/>
          </a:solidFill>
          <a:ln w="25400">
            <a:solidFill>
              <a:srgbClr val="8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" name="Rectangle 15"/>
          <p:cNvSpPr>
            <a:spLocks noChangeArrowheads="1"/>
          </p:cNvSpPr>
          <p:nvPr/>
        </p:nvSpPr>
        <p:spPr bwMode="auto">
          <a:xfrm>
            <a:off x="3523928" y="3457277"/>
            <a:ext cx="2286000" cy="1447800"/>
          </a:xfrm>
          <a:prstGeom prst="rect">
            <a:avLst/>
          </a:prstGeom>
          <a:solidFill>
            <a:schemeClr val="bg1"/>
          </a:solidFill>
          <a:ln w="25400">
            <a:solidFill>
              <a:srgbClr val="8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0" name="Rectangle 16"/>
          <p:cNvSpPr>
            <a:spLocks noChangeArrowheads="1"/>
          </p:cNvSpPr>
          <p:nvPr/>
        </p:nvSpPr>
        <p:spPr bwMode="auto">
          <a:xfrm>
            <a:off x="6267128" y="5133677"/>
            <a:ext cx="2286000" cy="1447800"/>
          </a:xfrm>
          <a:prstGeom prst="rect">
            <a:avLst/>
          </a:prstGeom>
          <a:solidFill>
            <a:schemeClr val="bg1"/>
          </a:solidFill>
          <a:ln w="25400">
            <a:solidFill>
              <a:srgbClr val="8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1" name="Rectangle 17"/>
          <p:cNvSpPr>
            <a:spLocks noChangeArrowheads="1"/>
          </p:cNvSpPr>
          <p:nvPr/>
        </p:nvSpPr>
        <p:spPr bwMode="auto">
          <a:xfrm>
            <a:off x="6267128" y="3457277"/>
            <a:ext cx="2286000" cy="1447800"/>
          </a:xfrm>
          <a:prstGeom prst="rect">
            <a:avLst/>
          </a:prstGeom>
          <a:solidFill>
            <a:schemeClr val="bg1"/>
          </a:solidFill>
          <a:ln w="25400">
            <a:solidFill>
              <a:srgbClr val="8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2400"/>
          </a:p>
        </p:txBody>
      </p:sp>
      <p:pic>
        <p:nvPicPr>
          <p:cNvPr id="102" name="Picture 18" descr="09_g_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00128" y="3838277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Picture 19" descr="09_g_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71728" y="3762077"/>
            <a:ext cx="6858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Picture 20" descr="09_g_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62128" y="4371677"/>
            <a:ext cx="4635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" name="Picture 21" descr="veggi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95728" y="3762077"/>
            <a:ext cx="7620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" name="Picture 22" descr="sketch4331315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43528" y="3723977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" name="Picture 23" descr="f_oil_0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15766" y="5209877"/>
            <a:ext cx="31591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" name="Picture 24" descr="09_g_3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6928" y="5971877"/>
            <a:ext cx="45720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" name="Picture 25" descr="09_g_3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28528" y="5921077"/>
            <a:ext cx="7620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" name="Picture 26" descr="09_g_3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362128" y="5133677"/>
            <a:ext cx="6096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" name="Picture 27" descr="09_g_4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600128" y="5895677"/>
            <a:ext cx="6096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" name="Picture 28" descr="qlrqlrqkr_4_m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200328" y="5895677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" name="Picture 29" descr="f_gyoul_0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952928" y="5286077"/>
            <a:ext cx="60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Picture 30" descr="f_grape_01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797353" y="5895677"/>
            <a:ext cx="612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Picture 31" descr="sketch6519338">
            <a:hlinkClick r:id="rId22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172128" y="5514677"/>
            <a:ext cx="38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" name="Text Box 32"/>
          <p:cNvSpPr txBox="1">
            <a:spLocks noChangeArrowheads="1"/>
          </p:cNvSpPr>
          <p:nvPr/>
        </p:nvSpPr>
        <p:spPr bwMode="auto">
          <a:xfrm>
            <a:off x="323528" y="3228677"/>
            <a:ext cx="990600" cy="3667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곡류군</a:t>
            </a:r>
          </a:p>
        </p:txBody>
      </p:sp>
      <p:sp>
        <p:nvSpPr>
          <p:cNvPr id="117" name="Text Box 33"/>
          <p:cNvSpPr txBox="1">
            <a:spLocks noChangeArrowheads="1"/>
          </p:cNvSpPr>
          <p:nvPr/>
        </p:nvSpPr>
        <p:spPr bwMode="auto">
          <a:xfrm>
            <a:off x="323528" y="5057477"/>
            <a:ext cx="990600" cy="3667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지방군</a:t>
            </a:r>
          </a:p>
        </p:txBody>
      </p:sp>
      <p:sp>
        <p:nvSpPr>
          <p:cNvPr id="118" name="Text Box 34"/>
          <p:cNvSpPr txBox="1">
            <a:spLocks noChangeArrowheads="1"/>
          </p:cNvSpPr>
          <p:nvPr/>
        </p:nvSpPr>
        <p:spPr bwMode="auto">
          <a:xfrm>
            <a:off x="3219128" y="5057477"/>
            <a:ext cx="990600" cy="3667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우유군</a:t>
            </a:r>
          </a:p>
        </p:txBody>
      </p:sp>
      <p:sp>
        <p:nvSpPr>
          <p:cNvPr id="119" name="Text Box 35"/>
          <p:cNvSpPr txBox="1">
            <a:spLocks noChangeArrowheads="1"/>
          </p:cNvSpPr>
          <p:nvPr/>
        </p:nvSpPr>
        <p:spPr bwMode="auto">
          <a:xfrm>
            <a:off x="5886128" y="5071765"/>
            <a:ext cx="990600" cy="366712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과일군</a:t>
            </a:r>
          </a:p>
        </p:txBody>
      </p:sp>
      <p:sp>
        <p:nvSpPr>
          <p:cNvPr id="120" name="Text Box 36"/>
          <p:cNvSpPr txBox="1">
            <a:spLocks noChangeArrowheads="1"/>
          </p:cNvSpPr>
          <p:nvPr/>
        </p:nvSpPr>
        <p:spPr bwMode="auto">
          <a:xfrm>
            <a:off x="3219128" y="3228677"/>
            <a:ext cx="1447800" cy="3667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어육류군</a:t>
            </a:r>
          </a:p>
        </p:txBody>
      </p:sp>
      <p:sp>
        <p:nvSpPr>
          <p:cNvPr id="121" name="Text Box 37"/>
          <p:cNvSpPr txBox="1">
            <a:spLocks noChangeArrowheads="1"/>
          </p:cNvSpPr>
          <p:nvPr/>
        </p:nvSpPr>
        <p:spPr bwMode="auto">
          <a:xfrm>
            <a:off x="5962328" y="3228677"/>
            <a:ext cx="990600" cy="3667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채소군</a:t>
            </a:r>
          </a:p>
        </p:txBody>
      </p:sp>
      <p:sp>
        <p:nvSpPr>
          <p:cNvPr id="122" name="Line 38"/>
          <p:cNvSpPr>
            <a:spLocks noChangeShapeType="1"/>
          </p:cNvSpPr>
          <p:nvPr/>
        </p:nvSpPr>
        <p:spPr bwMode="auto">
          <a:xfrm>
            <a:off x="1466528" y="3990677"/>
            <a:ext cx="609600" cy="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" name="Line 39"/>
          <p:cNvSpPr>
            <a:spLocks noChangeShapeType="1"/>
          </p:cNvSpPr>
          <p:nvPr/>
        </p:nvSpPr>
        <p:spPr bwMode="auto">
          <a:xfrm>
            <a:off x="7257728" y="3990677"/>
            <a:ext cx="609600" cy="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4" name="Line 40"/>
          <p:cNvSpPr>
            <a:spLocks noChangeShapeType="1"/>
          </p:cNvSpPr>
          <p:nvPr/>
        </p:nvSpPr>
        <p:spPr bwMode="auto">
          <a:xfrm>
            <a:off x="4285928" y="3990677"/>
            <a:ext cx="609600" cy="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5" name="Line 41"/>
          <p:cNvSpPr>
            <a:spLocks noChangeShapeType="1"/>
          </p:cNvSpPr>
          <p:nvPr/>
        </p:nvSpPr>
        <p:spPr bwMode="auto">
          <a:xfrm rot="2255208">
            <a:off x="1131566" y="4428827"/>
            <a:ext cx="388937" cy="11113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6" name="Line 42"/>
          <p:cNvSpPr>
            <a:spLocks noChangeShapeType="1"/>
          </p:cNvSpPr>
          <p:nvPr/>
        </p:nvSpPr>
        <p:spPr bwMode="auto">
          <a:xfrm rot="18760537">
            <a:off x="2199953" y="4395490"/>
            <a:ext cx="285750" cy="7620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7" name="Line 43"/>
          <p:cNvSpPr>
            <a:spLocks noChangeShapeType="1"/>
          </p:cNvSpPr>
          <p:nvPr/>
        </p:nvSpPr>
        <p:spPr bwMode="auto">
          <a:xfrm rot="2687314">
            <a:off x="3828728" y="4447877"/>
            <a:ext cx="6096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8" name="Line 44"/>
          <p:cNvSpPr>
            <a:spLocks noChangeShapeType="1"/>
          </p:cNvSpPr>
          <p:nvPr/>
        </p:nvSpPr>
        <p:spPr bwMode="auto">
          <a:xfrm rot="19330635">
            <a:off x="4819328" y="4447877"/>
            <a:ext cx="6096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9" name="Line 45"/>
          <p:cNvSpPr>
            <a:spLocks noChangeShapeType="1"/>
          </p:cNvSpPr>
          <p:nvPr/>
        </p:nvSpPr>
        <p:spPr bwMode="auto">
          <a:xfrm rot="18735216">
            <a:off x="7487122" y="4370883"/>
            <a:ext cx="6096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0" name="Line 46"/>
          <p:cNvSpPr>
            <a:spLocks noChangeShapeType="1"/>
          </p:cNvSpPr>
          <p:nvPr/>
        </p:nvSpPr>
        <p:spPr bwMode="auto">
          <a:xfrm>
            <a:off x="1542728" y="6200477"/>
            <a:ext cx="609600" cy="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1" name="Line 47"/>
          <p:cNvSpPr>
            <a:spLocks noChangeShapeType="1"/>
          </p:cNvSpPr>
          <p:nvPr/>
        </p:nvSpPr>
        <p:spPr bwMode="auto">
          <a:xfrm rot="19344792" flipV="1">
            <a:off x="1314128" y="5667077"/>
            <a:ext cx="381000" cy="7620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2" name="Line 48"/>
          <p:cNvSpPr>
            <a:spLocks noChangeShapeType="1"/>
          </p:cNvSpPr>
          <p:nvPr/>
        </p:nvSpPr>
        <p:spPr bwMode="auto">
          <a:xfrm rot="2521906" flipV="1">
            <a:off x="2076128" y="5716290"/>
            <a:ext cx="457200" cy="17462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3" name="Line 49"/>
          <p:cNvSpPr>
            <a:spLocks noChangeShapeType="1"/>
          </p:cNvSpPr>
          <p:nvPr/>
        </p:nvSpPr>
        <p:spPr bwMode="auto">
          <a:xfrm rot="18537594">
            <a:off x="3829522" y="5742483"/>
            <a:ext cx="6096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4" name="Line 50"/>
          <p:cNvSpPr>
            <a:spLocks noChangeShapeType="1"/>
          </p:cNvSpPr>
          <p:nvPr/>
        </p:nvSpPr>
        <p:spPr bwMode="auto">
          <a:xfrm>
            <a:off x="4362128" y="6200477"/>
            <a:ext cx="609600" cy="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5" name="Line 51"/>
          <p:cNvSpPr>
            <a:spLocks noChangeShapeType="1"/>
          </p:cNvSpPr>
          <p:nvPr/>
        </p:nvSpPr>
        <p:spPr bwMode="auto">
          <a:xfrm rot="2330814">
            <a:off x="5047928" y="5714702"/>
            <a:ext cx="4572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6" name="Line 52"/>
          <p:cNvSpPr>
            <a:spLocks noChangeShapeType="1"/>
          </p:cNvSpPr>
          <p:nvPr/>
        </p:nvSpPr>
        <p:spPr bwMode="auto">
          <a:xfrm rot="21114727">
            <a:off x="7410128" y="6200477"/>
            <a:ext cx="6096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7" name="Line 53"/>
          <p:cNvSpPr>
            <a:spLocks noChangeShapeType="1"/>
          </p:cNvSpPr>
          <p:nvPr/>
        </p:nvSpPr>
        <p:spPr bwMode="auto">
          <a:xfrm rot="17978035" flipH="1">
            <a:off x="6941816" y="5784552"/>
            <a:ext cx="211137" cy="74613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8" name="Line 54"/>
          <p:cNvSpPr>
            <a:spLocks noChangeShapeType="1"/>
          </p:cNvSpPr>
          <p:nvPr/>
        </p:nvSpPr>
        <p:spPr bwMode="auto">
          <a:xfrm rot="1441393">
            <a:off x="7562528" y="5743277"/>
            <a:ext cx="609600" cy="1588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9" name="Text Box 55"/>
          <p:cNvSpPr txBox="1">
            <a:spLocks noChangeArrowheads="1"/>
          </p:cNvSpPr>
          <p:nvPr/>
        </p:nvSpPr>
        <p:spPr bwMode="auto">
          <a:xfrm>
            <a:off x="933128" y="374620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식빵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쪽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35g</a:t>
            </a:r>
          </a:p>
        </p:txBody>
      </p:sp>
      <p:sp>
        <p:nvSpPr>
          <p:cNvPr id="140" name="Text Box 56"/>
          <p:cNvSpPr txBox="1">
            <a:spLocks noChangeArrowheads="1"/>
          </p:cNvSpPr>
          <p:nvPr/>
        </p:nvSpPr>
        <p:spPr bwMode="auto">
          <a:xfrm>
            <a:off x="1999928" y="3457277"/>
            <a:ext cx="1219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밥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1/3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공기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70g</a:t>
            </a:r>
          </a:p>
        </p:txBody>
      </p:sp>
      <p:sp>
        <p:nvSpPr>
          <p:cNvPr id="141" name="Text Box 57"/>
          <p:cNvSpPr txBox="1">
            <a:spLocks noChangeArrowheads="1"/>
          </p:cNvSpPr>
          <p:nvPr/>
        </p:nvSpPr>
        <p:spPr bwMode="auto">
          <a:xfrm>
            <a:off x="780728" y="4676477"/>
            <a:ext cx="1219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감자  중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개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130g</a:t>
            </a:r>
          </a:p>
        </p:txBody>
      </p:sp>
      <p:sp>
        <p:nvSpPr>
          <p:cNvPr id="142" name="Text Box 58"/>
          <p:cNvSpPr txBox="1">
            <a:spLocks noChangeArrowheads="1"/>
          </p:cNvSpPr>
          <p:nvPr/>
        </p:nvSpPr>
        <p:spPr bwMode="auto">
          <a:xfrm>
            <a:off x="3600128" y="3593802"/>
            <a:ext cx="1143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고기류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40g</a:t>
            </a:r>
          </a:p>
        </p:txBody>
      </p:sp>
      <p:sp>
        <p:nvSpPr>
          <p:cNvPr id="143" name="Text Box 59"/>
          <p:cNvSpPr txBox="1">
            <a:spLocks noChangeArrowheads="1"/>
          </p:cNvSpPr>
          <p:nvPr/>
        </p:nvSpPr>
        <p:spPr bwMode="auto">
          <a:xfrm>
            <a:off x="4971728" y="3593802"/>
            <a:ext cx="1143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생선류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50g</a:t>
            </a:r>
          </a:p>
        </p:txBody>
      </p:sp>
      <p:sp>
        <p:nvSpPr>
          <p:cNvPr id="144" name="Text Box 60"/>
          <p:cNvSpPr txBox="1">
            <a:spLocks noChangeArrowheads="1"/>
          </p:cNvSpPr>
          <p:nvPr/>
        </p:nvSpPr>
        <p:spPr bwMode="auto">
          <a:xfrm>
            <a:off x="4819328" y="4600277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계란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개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50g</a:t>
            </a:r>
          </a:p>
        </p:txBody>
      </p:sp>
      <p:sp>
        <p:nvSpPr>
          <p:cNvPr id="145" name="Text Box 61"/>
          <p:cNvSpPr txBox="1">
            <a:spLocks noChangeArrowheads="1"/>
          </p:cNvSpPr>
          <p:nvPr/>
        </p:nvSpPr>
        <p:spPr bwMode="auto">
          <a:xfrm>
            <a:off x="6267128" y="3593802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당근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70g</a:t>
            </a:r>
          </a:p>
        </p:txBody>
      </p:sp>
      <p:sp>
        <p:nvSpPr>
          <p:cNvPr id="146" name="Text Box 62"/>
          <p:cNvSpPr txBox="1">
            <a:spLocks noChangeArrowheads="1"/>
          </p:cNvSpPr>
          <p:nvPr/>
        </p:nvSpPr>
        <p:spPr bwMode="auto">
          <a:xfrm>
            <a:off x="7867328" y="4143077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피망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70g</a:t>
            </a:r>
          </a:p>
        </p:txBody>
      </p:sp>
      <p:sp>
        <p:nvSpPr>
          <p:cNvPr id="147" name="Text Box 63"/>
          <p:cNvSpPr txBox="1">
            <a:spLocks noChangeArrowheads="1"/>
          </p:cNvSpPr>
          <p:nvPr/>
        </p:nvSpPr>
        <p:spPr bwMode="auto">
          <a:xfrm>
            <a:off x="7333928" y="4584402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버섯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70g</a:t>
            </a:r>
          </a:p>
        </p:txBody>
      </p:sp>
      <p:sp>
        <p:nvSpPr>
          <p:cNvPr id="148" name="Text Box 64"/>
          <p:cNvSpPr txBox="1">
            <a:spLocks noChangeArrowheads="1"/>
          </p:cNvSpPr>
          <p:nvPr/>
        </p:nvSpPr>
        <p:spPr bwMode="auto">
          <a:xfrm>
            <a:off x="1999928" y="5209877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기름류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5g</a:t>
            </a:r>
          </a:p>
        </p:txBody>
      </p:sp>
      <p:sp>
        <p:nvSpPr>
          <p:cNvPr id="149" name="Text Box 65"/>
          <p:cNvSpPr txBox="1">
            <a:spLocks noChangeArrowheads="1"/>
          </p:cNvSpPr>
          <p:nvPr/>
        </p:nvSpPr>
        <p:spPr bwMode="auto">
          <a:xfrm>
            <a:off x="628328" y="5743277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호두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8g</a:t>
            </a:r>
          </a:p>
        </p:txBody>
      </p:sp>
      <p:sp>
        <p:nvSpPr>
          <p:cNvPr id="150" name="Text Box 66"/>
          <p:cNvSpPr txBox="1">
            <a:spLocks noChangeArrowheads="1"/>
          </p:cNvSpPr>
          <p:nvPr/>
        </p:nvSpPr>
        <p:spPr bwMode="auto">
          <a:xfrm>
            <a:off x="1847528" y="630684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버터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7g</a:t>
            </a:r>
          </a:p>
        </p:txBody>
      </p:sp>
      <p:sp>
        <p:nvSpPr>
          <p:cNvPr id="151" name="Text Box 67"/>
          <p:cNvSpPr txBox="1">
            <a:spLocks noChangeArrowheads="1"/>
          </p:cNvSpPr>
          <p:nvPr/>
        </p:nvSpPr>
        <p:spPr bwMode="auto">
          <a:xfrm>
            <a:off x="4895528" y="5133677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우유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200ml</a:t>
            </a:r>
          </a:p>
        </p:txBody>
      </p:sp>
      <p:sp>
        <p:nvSpPr>
          <p:cNvPr id="152" name="Text Box 68"/>
          <p:cNvSpPr txBox="1">
            <a:spLocks noChangeArrowheads="1"/>
          </p:cNvSpPr>
          <p:nvPr/>
        </p:nvSpPr>
        <p:spPr bwMode="auto">
          <a:xfrm>
            <a:off x="3600128" y="5590877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두유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200ml</a:t>
            </a:r>
          </a:p>
        </p:txBody>
      </p:sp>
      <p:sp>
        <p:nvSpPr>
          <p:cNvPr id="153" name="Text Box 69"/>
          <p:cNvSpPr txBox="1">
            <a:spLocks noChangeArrowheads="1"/>
          </p:cNvSpPr>
          <p:nvPr/>
        </p:nvSpPr>
        <p:spPr bwMode="auto">
          <a:xfrm>
            <a:off x="4666928" y="6337002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분유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25g</a:t>
            </a:r>
          </a:p>
        </p:txBody>
      </p:sp>
      <p:sp>
        <p:nvSpPr>
          <p:cNvPr id="154" name="Text Box 70"/>
          <p:cNvSpPr txBox="1">
            <a:spLocks noChangeArrowheads="1"/>
          </p:cNvSpPr>
          <p:nvPr/>
        </p:nvSpPr>
        <p:spPr bwMode="auto">
          <a:xfrm>
            <a:off x="7562528" y="5286077"/>
            <a:ext cx="1143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귤 중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개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100g</a:t>
            </a:r>
          </a:p>
        </p:txBody>
      </p:sp>
      <p:sp>
        <p:nvSpPr>
          <p:cNvPr id="155" name="Text Box 71"/>
          <p:cNvSpPr txBox="1">
            <a:spLocks noChangeArrowheads="1"/>
          </p:cNvSpPr>
          <p:nvPr/>
        </p:nvSpPr>
        <p:spPr bwMode="auto">
          <a:xfrm>
            <a:off x="6343328" y="565120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포도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19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알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100g</a:t>
            </a:r>
          </a:p>
        </p:txBody>
      </p:sp>
      <p:sp>
        <p:nvSpPr>
          <p:cNvPr id="156" name="Text Box 72"/>
          <p:cNvSpPr txBox="1">
            <a:spLocks noChangeArrowheads="1"/>
          </p:cNvSpPr>
          <p:nvPr/>
        </p:nvSpPr>
        <p:spPr bwMode="auto">
          <a:xfrm>
            <a:off x="7714928" y="6124277"/>
            <a:ext cx="1143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바나나 중</a:t>
            </a:r>
          </a:p>
          <a:p>
            <a:pPr>
              <a:spcBef>
                <a:spcPct val="50000"/>
              </a:spcBef>
            </a:pP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1/2</a:t>
            </a:r>
            <a:r>
              <a:rPr lang="ko-KR" altLang="en-US" sz="1000" b="1">
                <a:latin typeface="HY헤드라인M" pitchFamily="18" charset="-127"/>
                <a:ea typeface="HY헤드라인M" pitchFamily="18" charset="-127"/>
              </a:rPr>
              <a:t>개 </a:t>
            </a:r>
            <a:r>
              <a:rPr lang="en-US" altLang="ko-KR" sz="1000" b="1">
                <a:latin typeface="HY헤드라인M" pitchFamily="18" charset="-127"/>
                <a:ea typeface="HY헤드라인M" pitchFamily="18" charset="-127"/>
              </a:rPr>
              <a:t>60g</a:t>
            </a:r>
          </a:p>
        </p:txBody>
      </p:sp>
      <p:sp>
        <p:nvSpPr>
          <p:cNvPr id="157" name="Line 73"/>
          <p:cNvSpPr>
            <a:spLocks noChangeShapeType="1"/>
          </p:cNvSpPr>
          <p:nvPr/>
        </p:nvSpPr>
        <p:spPr bwMode="auto">
          <a:xfrm rot="3023475">
            <a:off x="6589391" y="4298652"/>
            <a:ext cx="438150" cy="76200"/>
          </a:xfrm>
          <a:prstGeom prst="line">
            <a:avLst/>
          </a:prstGeom>
          <a:noFill/>
          <a:ln w="38100" cmpd="dbl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58" name="Picture 74" descr="km36_860054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876728" y="4219277"/>
            <a:ext cx="568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467544" y="1340768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자유롭게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 섭취할 수 있는 식품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467544" y="1916832"/>
            <a:ext cx="838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000" b="1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식품자체의 열량이 적어 비교적 넉넉하게 섭취할 수 </a:t>
            </a:r>
            <a:r>
              <a:rPr lang="ko-KR" altLang="en-US" sz="2000" b="1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있습니다</a:t>
            </a:r>
            <a:r>
              <a:rPr lang="en-US" altLang="ko-KR" sz="2000" b="1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.</a:t>
            </a:r>
            <a:endParaRPr lang="ko-KR" altLang="en-US" sz="2000" b="1" dirty="0">
              <a:solidFill>
                <a:srgbClr val="C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8" name="AutoShape 7"/>
          <p:cNvSpPr>
            <a:spLocks noChangeArrowheads="1"/>
          </p:cNvSpPr>
          <p:nvPr/>
        </p:nvSpPr>
        <p:spPr bwMode="auto">
          <a:xfrm>
            <a:off x="2122512" y="2451174"/>
            <a:ext cx="5257800" cy="3930154"/>
          </a:xfrm>
          <a:custGeom>
            <a:avLst/>
            <a:gdLst>
              <a:gd name="T0" fmla="*/ 2628900 w 21600"/>
              <a:gd name="T1" fmla="*/ 0 h 21600"/>
              <a:gd name="T2" fmla="*/ 769927 w 21600"/>
              <a:gd name="T3" fmla="*/ 669502 h 21600"/>
              <a:gd name="T4" fmla="*/ 0 w 21600"/>
              <a:gd name="T5" fmla="*/ 2286000 h 21600"/>
              <a:gd name="T6" fmla="*/ 769927 w 21600"/>
              <a:gd name="T7" fmla="*/ 3902499 h 21600"/>
              <a:gd name="T8" fmla="*/ 2628900 w 21600"/>
              <a:gd name="T9" fmla="*/ 4572000 h 21600"/>
              <a:gd name="T10" fmla="*/ 4487873 w 21600"/>
              <a:gd name="T11" fmla="*/ 3902499 h 21600"/>
              <a:gd name="T12" fmla="*/ 5257800 w 21600"/>
              <a:gd name="T13" fmla="*/ 2286000 h 21600"/>
              <a:gd name="T14" fmla="*/ 4487873 w 21600"/>
              <a:gd name="T15" fmla="*/ 66950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305" y="10800"/>
                </a:moveTo>
                <a:cubicBezTo>
                  <a:pt x="2305" y="15492"/>
                  <a:pt x="6108" y="19295"/>
                  <a:pt x="10800" y="19295"/>
                </a:cubicBezTo>
                <a:cubicBezTo>
                  <a:pt x="15492" y="19295"/>
                  <a:pt x="19295" y="15492"/>
                  <a:pt x="19295" y="10800"/>
                </a:cubicBezTo>
                <a:cubicBezTo>
                  <a:pt x="19295" y="6108"/>
                  <a:pt x="15492" y="2305"/>
                  <a:pt x="10800" y="2305"/>
                </a:cubicBezTo>
                <a:cubicBezTo>
                  <a:pt x="6108" y="2305"/>
                  <a:pt x="2305" y="6108"/>
                  <a:pt x="2305" y="10800"/>
                </a:cubicBezTo>
                <a:close/>
              </a:path>
            </a:pathLst>
          </a:custGeom>
          <a:gradFill rotWithShape="0">
            <a:gsLst>
              <a:gs pos="0">
                <a:srgbClr val="99CCFF"/>
              </a:gs>
              <a:gs pos="50000">
                <a:srgbClr val="FFFFFF"/>
              </a:gs>
              <a:gs pos="100000">
                <a:srgbClr val="99CCFF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622920" y="2929334"/>
            <a:ext cx="647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70" name="그룹 169"/>
          <p:cNvGrpSpPr/>
          <p:nvPr/>
        </p:nvGrpSpPr>
        <p:grpSpPr>
          <a:xfrm>
            <a:off x="318120" y="2636912"/>
            <a:ext cx="7117432" cy="531813"/>
            <a:chOff x="318120" y="2636912"/>
            <a:chExt cx="7117432" cy="531813"/>
          </a:xfrm>
        </p:grpSpPr>
        <p:sp>
          <p:nvSpPr>
            <p:cNvPr id="80" name="Text Box 9"/>
            <p:cNvSpPr txBox="1">
              <a:spLocks noChangeArrowheads="1"/>
            </p:cNvSpPr>
            <p:nvPr/>
          </p:nvSpPr>
          <p:spPr bwMode="auto">
            <a:xfrm>
              <a:off x="318120" y="2774255"/>
              <a:ext cx="6858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홍차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녹차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보리차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 err="1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둥글레차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등 음료수</a:t>
              </a:r>
            </a:p>
          </p:txBody>
        </p:sp>
        <p:pic>
          <p:nvPicPr>
            <p:cNvPr id="95" name="Picture 14" descr="차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0152" y="2636912"/>
              <a:ext cx="1295400" cy="531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1" name="그룹 170"/>
          <p:cNvGrpSpPr/>
          <p:nvPr/>
        </p:nvGrpSpPr>
        <p:grpSpPr>
          <a:xfrm>
            <a:off x="394320" y="3392736"/>
            <a:ext cx="6858000" cy="468312"/>
            <a:chOff x="394320" y="3392736"/>
            <a:chExt cx="6858000" cy="468312"/>
          </a:xfrm>
        </p:grpSpPr>
        <p:sp>
          <p:nvSpPr>
            <p:cNvPr id="81" name="Text Box 10"/>
            <p:cNvSpPr txBox="1">
              <a:spLocks noChangeArrowheads="1"/>
            </p:cNvSpPr>
            <p:nvPr/>
          </p:nvSpPr>
          <p:spPr bwMode="auto">
            <a:xfrm>
              <a:off x="394320" y="3429000"/>
              <a:ext cx="6858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김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미역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다시마 등 해조류</a:t>
              </a:r>
            </a:p>
          </p:txBody>
        </p:sp>
        <p:grpSp>
          <p:nvGrpSpPr>
            <p:cNvPr id="167" name="그룹 166"/>
            <p:cNvGrpSpPr/>
            <p:nvPr/>
          </p:nvGrpSpPr>
          <p:grpSpPr>
            <a:xfrm>
              <a:off x="5348064" y="3392736"/>
              <a:ext cx="1530350" cy="468312"/>
              <a:chOff x="3803650" y="3756422"/>
              <a:chExt cx="1530350" cy="468312"/>
            </a:xfrm>
          </p:grpSpPr>
          <p:pic>
            <p:nvPicPr>
              <p:cNvPr id="96" name="Picture 15" descr="km36_58854">
                <a:hlinkClick r:id="rId4"/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803650" y="3756422"/>
                <a:ext cx="463550" cy="468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7" name="Picture 16" descr="020_middle">
                <a:hlinkClick r:id="rId6"/>
              </p:cNvPr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351338" y="3756422"/>
                <a:ext cx="50800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8" name="Picture 17" descr="미역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876800" y="3756422"/>
                <a:ext cx="457200" cy="447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72" name="그룹 171"/>
          <p:cNvGrpSpPr/>
          <p:nvPr/>
        </p:nvGrpSpPr>
        <p:grpSpPr>
          <a:xfrm>
            <a:off x="546720" y="4077072"/>
            <a:ext cx="7625680" cy="457200"/>
            <a:chOff x="546720" y="4077072"/>
            <a:chExt cx="7625680" cy="457200"/>
          </a:xfrm>
        </p:grpSpPr>
        <p:sp>
          <p:nvSpPr>
            <p:cNvPr id="82" name="Text Box 11"/>
            <p:cNvSpPr txBox="1">
              <a:spLocks noChangeArrowheads="1"/>
            </p:cNvSpPr>
            <p:nvPr/>
          </p:nvSpPr>
          <p:spPr bwMode="auto">
            <a:xfrm>
              <a:off x="546720" y="4142407"/>
              <a:ext cx="6858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겨자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 err="1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와사비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식초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계피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후추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레몬 등 향신료</a:t>
              </a:r>
            </a:p>
          </p:txBody>
        </p:sp>
        <p:grpSp>
          <p:nvGrpSpPr>
            <p:cNvPr id="168" name="그룹 167"/>
            <p:cNvGrpSpPr/>
            <p:nvPr/>
          </p:nvGrpSpPr>
          <p:grpSpPr>
            <a:xfrm>
              <a:off x="6572200" y="4077072"/>
              <a:ext cx="1600200" cy="457200"/>
              <a:chOff x="3719513" y="4681934"/>
              <a:chExt cx="1600200" cy="457200"/>
            </a:xfrm>
          </p:grpSpPr>
          <p:pic>
            <p:nvPicPr>
              <p:cNvPr id="159" name="Picture 18" descr="nikid38_2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719513" y="4691459"/>
                <a:ext cx="623887" cy="447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" name="Picture 19" descr="purebuddy_5">
                <a:hlinkClick r:id="rId11"/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4343400" y="4815284"/>
                <a:ext cx="557213" cy="32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" name="Picture 20" descr="pjs100300_104">
                <a:hlinkClick r:id="rId13"/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4876800" y="4681934"/>
                <a:ext cx="442913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73" name="그룹 172"/>
          <p:cNvGrpSpPr/>
          <p:nvPr/>
        </p:nvGrpSpPr>
        <p:grpSpPr>
          <a:xfrm>
            <a:off x="394320" y="4725144"/>
            <a:ext cx="7307560" cy="609600"/>
            <a:chOff x="394320" y="4725144"/>
            <a:chExt cx="7307560" cy="609600"/>
          </a:xfrm>
        </p:grpSpPr>
        <p:sp>
          <p:nvSpPr>
            <p:cNvPr id="83" name="Text Box 12"/>
            <p:cNvSpPr txBox="1">
              <a:spLocks noChangeArrowheads="1"/>
            </p:cNvSpPr>
            <p:nvPr/>
          </p:nvSpPr>
          <p:spPr bwMode="auto">
            <a:xfrm>
              <a:off x="394320" y="4862487"/>
              <a:ext cx="6858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오이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배추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양상추 등 채소류</a:t>
              </a:r>
            </a:p>
          </p:txBody>
        </p:sp>
        <p:grpSp>
          <p:nvGrpSpPr>
            <p:cNvPr id="169" name="그룹 168"/>
            <p:cNvGrpSpPr/>
            <p:nvPr/>
          </p:nvGrpSpPr>
          <p:grpSpPr>
            <a:xfrm>
              <a:off x="5492080" y="4725144"/>
              <a:ext cx="2209800" cy="609600"/>
              <a:chOff x="3505200" y="5520134"/>
              <a:chExt cx="2209800" cy="609600"/>
            </a:xfrm>
          </p:grpSpPr>
          <p:pic>
            <p:nvPicPr>
              <p:cNvPr id="162" name="Picture 21" descr="오이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3505200" y="5672534"/>
                <a:ext cx="381000" cy="381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" name="Picture 22" descr="청경채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4056063" y="5672534"/>
                <a:ext cx="439737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" name="Picture 23" descr="f_gaji_01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4648200" y="5672534"/>
                <a:ext cx="457200" cy="381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" name="Picture 24" descr="무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5105400" y="5520134"/>
                <a:ext cx="609600" cy="501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74" name="그룹 173"/>
          <p:cNvGrpSpPr/>
          <p:nvPr/>
        </p:nvGrpSpPr>
        <p:grpSpPr>
          <a:xfrm>
            <a:off x="394320" y="5498430"/>
            <a:ext cx="6858000" cy="450850"/>
            <a:chOff x="394320" y="5498430"/>
            <a:chExt cx="6858000" cy="450850"/>
          </a:xfrm>
        </p:grpSpPr>
        <p:sp>
          <p:nvSpPr>
            <p:cNvPr id="94" name="Text Box 13"/>
            <p:cNvSpPr txBox="1">
              <a:spLocks noChangeArrowheads="1"/>
            </p:cNvSpPr>
            <p:nvPr/>
          </p:nvSpPr>
          <p:spPr bwMode="auto">
            <a:xfrm>
              <a:off x="394320" y="5570438"/>
              <a:ext cx="6858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b="1" dirty="0" err="1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곤약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우묵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한천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 err="1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천사채</a:t>
              </a:r>
              <a:r>
                <a:rPr lang="en-US" altLang="ko-KR" b="1" dirty="0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b="1" dirty="0" err="1">
                  <a:solidFill>
                    <a:srgbClr val="669900"/>
                  </a:solidFill>
                  <a:latin typeface="HY헤드라인M" pitchFamily="18" charset="-127"/>
                  <a:ea typeface="HY헤드라인M" pitchFamily="18" charset="-127"/>
                </a:rPr>
                <a:t>버섯류</a:t>
              </a:r>
              <a:endParaRPr lang="ko-KR" altLang="en-US" b="1" dirty="0">
                <a:solidFill>
                  <a:srgbClr val="6699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166" name="Picture 25" descr="버섯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708104" y="5498430"/>
              <a:ext cx="685800" cy="45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539552" y="3205317"/>
            <a:ext cx="7714382" cy="1447819"/>
            <a:chOff x="539552" y="3205317"/>
            <a:chExt cx="7714382" cy="1447819"/>
          </a:xfrm>
        </p:grpSpPr>
        <p:sp>
          <p:nvSpPr>
            <p:cNvPr id="5" name="직사각형 4"/>
            <p:cNvSpPr/>
            <p:nvPr/>
          </p:nvSpPr>
          <p:spPr>
            <a:xfrm>
              <a:off x="1063343" y="3383486"/>
              <a:ext cx="7190591" cy="12696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FFBDBD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9552" y="3205317"/>
              <a:ext cx="1527127" cy="648000"/>
            </a:xfrm>
            <a:prstGeom prst="rect">
              <a:avLst/>
            </a:prstGeom>
            <a:solidFill>
              <a:srgbClr val="FF5B5B"/>
            </a:solidFill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/>
            </a:scene3d>
            <a:sp3d prstMaterial="powder"/>
          </p:spPr>
          <p:txBody>
            <a:bodyPr wrap="square" rtlCol="0">
              <a:noAutofit/>
            </a:bodyPr>
            <a:lstStyle/>
            <a:p>
              <a:pPr algn="ctr"/>
              <a:r>
                <a:rPr lang="ko-KR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영양소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1785" y="3605191"/>
              <a:ext cx="5852806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ko-KR" altLang="en-US" sz="2000" b="1" dirty="0">
                  <a:solidFill>
                    <a:schemeClr val="accent2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생물체의 성장을 촉진하고 생리적 과정에 </a:t>
              </a:r>
              <a:r>
                <a:rPr lang="ko-KR" altLang="en-US" sz="2000" b="1" dirty="0" smtClean="0">
                  <a:solidFill>
                    <a:schemeClr val="accent2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 </a:t>
              </a:r>
              <a:endPara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pPr lvl="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ko-KR" altLang="en-US" sz="2000" b="1" dirty="0" smtClean="0">
                  <a:solidFill>
                    <a:schemeClr val="accent2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필요한 </a:t>
              </a:r>
              <a:r>
                <a:rPr lang="ko-KR" altLang="en-US" sz="2000" b="1" dirty="0">
                  <a:solidFill>
                    <a:schemeClr val="accent2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에너지를 공급하는 영양분이 있는 물질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539552" y="1573676"/>
            <a:ext cx="7714382" cy="1455451"/>
            <a:chOff x="539552" y="1573676"/>
            <a:chExt cx="7714382" cy="1455451"/>
          </a:xfrm>
        </p:grpSpPr>
        <p:sp>
          <p:nvSpPr>
            <p:cNvPr id="8" name="직사각형 7"/>
            <p:cNvSpPr/>
            <p:nvPr/>
          </p:nvSpPr>
          <p:spPr>
            <a:xfrm>
              <a:off x="1063343" y="1759477"/>
              <a:ext cx="7190591" cy="12696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8BFFBF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9552" y="1573676"/>
              <a:ext cx="1527127" cy="648071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/>
            </a:scene3d>
            <a:sp3d prstMaterial="powder"/>
          </p:spPr>
          <p:txBody>
            <a:bodyPr wrap="square" rtlCol="0">
              <a:noAutofit/>
            </a:bodyPr>
            <a:lstStyle/>
            <a:p>
              <a:pPr algn="ctr"/>
              <a:r>
                <a:rPr lang="ko-KR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영 양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11785" y="1870944"/>
              <a:ext cx="5852806" cy="10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ko-KR" altLang="en-US" sz="2000" b="1" dirty="0">
                  <a:solidFill>
                    <a:schemeClr val="accent3">
                      <a:lumMod val="50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생물이 생명을 유지하고 몸을 성장시켜 나가기 </a:t>
              </a:r>
              <a:endParaRPr lang="en-US" altLang="ko-KR" sz="2000" b="1" dirty="0" smtClean="0">
                <a:solidFill>
                  <a:schemeClr val="accent3">
                    <a:lumMod val="50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pPr lvl="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ko-KR" altLang="en-US" sz="2000" b="1" dirty="0" smtClean="0">
                  <a:solidFill>
                    <a:schemeClr val="accent3">
                      <a:lumMod val="50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위하여 </a:t>
              </a:r>
              <a:r>
                <a:rPr lang="ko-KR" altLang="en-US" sz="2000" b="1" dirty="0">
                  <a:solidFill>
                    <a:schemeClr val="accent3">
                      <a:lumMod val="50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필요한 성분을 섭취하는 작용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539553" y="4853867"/>
            <a:ext cx="7714381" cy="1811430"/>
            <a:chOff x="539553" y="4853867"/>
            <a:chExt cx="7714381" cy="1811430"/>
          </a:xfrm>
        </p:grpSpPr>
        <p:sp>
          <p:nvSpPr>
            <p:cNvPr id="11" name="직사각형 10"/>
            <p:cNvSpPr/>
            <p:nvPr/>
          </p:nvSpPr>
          <p:spPr>
            <a:xfrm>
              <a:off x="1063343" y="5039670"/>
              <a:ext cx="7190591" cy="155768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FFEAA7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9553" y="4853867"/>
              <a:ext cx="1728192" cy="519349"/>
            </a:xfrm>
            <a:prstGeom prst="rect">
              <a:avLst/>
            </a:prstGeom>
            <a:solidFill>
              <a:srgbClr val="FFC000"/>
            </a:solidFill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/>
            </a:scene3d>
            <a:sp3d prstMaterial="powder"/>
          </p:spPr>
          <p:txBody>
            <a:bodyPr wrap="square" rtlCol="0">
              <a:noAutofit/>
            </a:bodyPr>
            <a:lstStyle/>
            <a:p>
              <a:pPr algn="ctr"/>
              <a:r>
                <a:rPr lang="ko-KR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영양소공급</a:t>
              </a:r>
              <a:endPara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339752" y="5157192"/>
              <a:ext cx="5852806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lvl="0" indent="-228600">
                <a:lnSpc>
                  <a:spcPct val="120000"/>
                </a:lnSpc>
                <a:spcBef>
                  <a:spcPct val="20000"/>
                </a:spcBef>
                <a:buAutoNum type="arabicPeriod"/>
                <a:defRPr/>
              </a:pPr>
              <a:r>
                <a:rPr lang="ko-KR" altLang="en-US" sz="2000" b="1" dirty="0" smtClean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  <a:sym typeface="Wingdings" pitchFamily="2" charset="2"/>
                </a:rPr>
                <a:t>건강 유지</a:t>
              </a:r>
              <a:endPara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  <a:sym typeface="Wingdings" pitchFamily="2" charset="2"/>
              </a:endParaRPr>
            </a:p>
            <a:p>
              <a:pPr lvl="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en-US" altLang="ko-KR" sz="2000" b="1" dirty="0" smtClean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2</a:t>
              </a:r>
              <a:r>
                <a:rPr lang="en-US" altLang="ko-KR" sz="2000" b="1" dirty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. </a:t>
              </a:r>
              <a:r>
                <a:rPr lang="ko-KR" altLang="en-US" sz="2000" b="1" dirty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영양 결핍증 예방</a:t>
              </a:r>
            </a:p>
            <a:p>
              <a:pPr lvl="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en-US" altLang="ko-KR" sz="2000" b="1" dirty="0" smtClean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3</a:t>
              </a:r>
              <a:r>
                <a:rPr lang="en-US" altLang="ko-KR" sz="2000" b="1" dirty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. </a:t>
              </a:r>
              <a:r>
                <a:rPr lang="ko-KR" altLang="en-US" sz="2000" b="1" dirty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질병에 대한 저항력 높임 </a:t>
              </a:r>
              <a:r>
                <a:rPr lang="ko-KR" altLang="en-US" sz="2000" b="1" dirty="0" smtClean="0">
                  <a:solidFill>
                    <a:schemeClr val="accent6">
                      <a:lumMod val="7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            </a:t>
              </a:r>
              <a:endParaRPr lang="ko-KR" altLang="en-US" sz="2000" b="1" dirty="0">
                <a:solidFill>
                  <a:schemeClr val="accent6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endParaRPr lang="ko-KR" altLang="en-US" sz="1200" b="1" dirty="0">
                <a:solidFill>
                  <a:schemeClr val="accent6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22" name="Group 18"/>
          <p:cNvGrpSpPr>
            <a:grpSpLocks/>
          </p:cNvGrpSpPr>
          <p:nvPr/>
        </p:nvGrpSpPr>
        <p:grpSpPr bwMode="auto">
          <a:xfrm>
            <a:off x="179512" y="260648"/>
            <a:ext cx="3960813" cy="1008063"/>
            <a:chOff x="147" y="1253"/>
            <a:chExt cx="2495" cy="635"/>
          </a:xfrm>
        </p:grpSpPr>
        <p:sp>
          <p:nvSpPr>
            <p:cNvPr id="23" name="AutoShape 19"/>
            <p:cNvSpPr>
              <a:spLocks noChangeArrowheads="1"/>
            </p:cNvSpPr>
            <p:nvPr/>
          </p:nvSpPr>
          <p:spPr bwMode="auto">
            <a:xfrm>
              <a:off x="546" y="1405"/>
              <a:ext cx="2096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영양이란</a:t>
              </a:r>
              <a:r>
                <a:rPr lang="en-US" altLang="ko-KR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?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24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467544" y="1340768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주의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해야 할 식품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467544" y="1916832"/>
            <a:ext cx="838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000" b="1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혈당을 빠르게 올리는 단순당이 많이 포함되어 있어 주의가 필요합니다</a:t>
            </a:r>
            <a:r>
              <a:rPr lang="en-US" altLang="ko-KR" sz="2000" b="1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.</a:t>
            </a:r>
            <a:endParaRPr lang="ko-KR" altLang="en-US" sz="2000" b="1" dirty="0">
              <a:solidFill>
                <a:srgbClr val="C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 rot="2983186">
            <a:off x="3853509" y="1415054"/>
            <a:ext cx="469900" cy="5989637"/>
          </a:xfrm>
          <a:prstGeom prst="rect">
            <a:avLst/>
          </a:prstGeom>
          <a:gradFill rotWithShape="0">
            <a:gsLst>
              <a:gs pos="0">
                <a:srgbClr val="669900"/>
              </a:gs>
              <a:gs pos="50000">
                <a:srgbClr val="FFFFFF"/>
              </a:gs>
              <a:gs pos="100000">
                <a:srgbClr val="6699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 rot="18649639">
            <a:off x="3659834" y="1603966"/>
            <a:ext cx="469900" cy="5662613"/>
          </a:xfrm>
          <a:prstGeom prst="rect">
            <a:avLst/>
          </a:prstGeom>
          <a:gradFill rotWithShape="0">
            <a:gsLst>
              <a:gs pos="0">
                <a:srgbClr val="669900"/>
              </a:gs>
              <a:gs pos="50000">
                <a:srgbClr val="FFFFFF"/>
              </a:gs>
              <a:gs pos="100000">
                <a:srgbClr val="6699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485627" y="2872680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설탕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꿀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쨈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사탕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엿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초코렛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양갱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젤리</a:t>
            </a: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538635" y="3501008"/>
            <a:ext cx="6858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콜라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사이다 등 청량음료</a:t>
            </a: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561827" y="4797152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가당 요구르트</a:t>
            </a:r>
            <a:r>
              <a:rPr lang="en-US" altLang="ko-KR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요플레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561827" y="4149080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딸기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바나나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검은콩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검은깨 등의 가공 우유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409427" y="5517232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 dirty="0" err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카스테라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케이크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과자류</a:t>
            </a: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561827" y="6165304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과일통조림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모과차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유자차</a:t>
            </a:r>
            <a:r>
              <a:rPr lang="en-US" altLang="ko-KR" b="1" dirty="0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 err="1">
                <a:solidFill>
                  <a:srgbClr val="333399"/>
                </a:solidFill>
                <a:latin typeface="HY헤드라인M" pitchFamily="18" charset="-127"/>
                <a:ea typeface="HY헤드라인M" pitchFamily="18" charset="-127"/>
              </a:rPr>
              <a:t>말린과일</a:t>
            </a:r>
            <a:endParaRPr lang="ko-KR" altLang="en-US" b="1" dirty="0">
              <a:solidFill>
                <a:srgbClr val="33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6314083" y="2852936"/>
            <a:ext cx="1138237" cy="461963"/>
            <a:chOff x="3967163" y="3253680"/>
            <a:chExt cx="1138237" cy="461963"/>
          </a:xfrm>
        </p:grpSpPr>
        <p:pic>
          <p:nvPicPr>
            <p:cNvPr id="38" name="Picture 14" descr="km36_860590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67163" y="3329880"/>
              <a:ext cx="45243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15" descr="gidtn120_6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0" y="3329880"/>
              <a:ext cx="304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16" descr="사탕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19600" y="3253680"/>
              <a:ext cx="2762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" name="Picture 17" descr="km36_59348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9987" y="3429000"/>
            <a:ext cx="3460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0" name="그룹 49"/>
          <p:cNvGrpSpPr/>
          <p:nvPr/>
        </p:nvGrpSpPr>
        <p:grpSpPr>
          <a:xfrm>
            <a:off x="6530107" y="4149080"/>
            <a:ext cx="849313" cy="423863"/>
            <a:chOff x="4114800" y="4853880"/>
            <a:chExt cx="849313" cy="423863"/>
          </a:xfrm>
        </p:grpSpPr>
        <p:pic>
          <p:nvPicPr>
            <p:cNvPr id="42" name="Picture 18" descr="hahaok2_101_m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114800" y="4853880"/>
              <a:ext cx="423863" cy="423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19" descr="딸기우유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648200" y="4853880"/>
              <a:ext cx="315913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" name="Picture 20" descr="요구르트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49987" y="4797152"/>
            <a:ext cx="2571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" name="그룹 50"/>
          <p:cNvGrpSpPr/>
          <p:nvPr/>
        </p:nvGrpSpPr>
        <p:grpSpPr>
          <a:xfrm>
            <a:off x="5377979" y="5517232"/>
            <a:ext cx="971550" cy="444500"/>
            <a:chOff x="4057650" y="6454080"/>
            <a:chExt cx="971550" cy="444500"/>
          </a:xfrm>
        </p:grpSpPr>
        <p:pic>
          <p:nvPicPr>
            <p:cNvPr id="45" name="Picture 21" descr="케익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648200" y="6454080"/>
              <a:ext cx="381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22" descr="과자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57650" y="6454080"/>
              <a:ext cx="514350" cy="44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2" name="그룹 51"/>
          <p:cNvGrpSpPr/>
          <p:nvPr/>
        </p:nvGrpSpPr>
        <p:grpSpPr>
          <a:xfrm>
            <a:off x="6170067" y="6093296"/>
            <a:ext cx="935038" cy="457200"/>
            <a:chOff x="4038600" y="7292280"/>
            <a:chExt cx="935038" cy="457200"/>
          </a:xfrm>
        </p:grpSpPr>
        <p:pic>
          <p:nvPicPr>
            <p:cNvPr id="47" name="Picture 23" descr="env_home04-1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038600" y="7292280"/>
              <a:ext cx="457200" cy="45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24" descr="mogua1208_L">
              <a:hlinkClick r:id="rId17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648200" y="7368480"/>
              <a:ext cx="325438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당뇨병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467544" y="1340768"/>
            <a:ext cx="4680520" cy="46166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100Kcal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를 소모하려면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??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528638" y="4484688"/>
            <a:ext cx="149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ko-KR" altLang="en-US" sz="2000" b="1"/>
          </a:p>
        </p:txBody>
      </p:sp>
      <p:grpSp>
        <p:nvGrpSpPr>
          <p:cNvPr id="50" name="Group 4"/>
          <p:cNvGrpSpPr>
            <a:grpSpLocks/>
          </p:cNvGrpSpPr>
          <p:nvPr/>
        </p:nvGrpSpPr>
        <p:grpSpPr bwMode="auto">
          <a:xfrm>
            <a:off x="1259632" y="1844824"/>
            <a:ext cx="1800000" cy="2160000"/>
            <a:chOff x="428" y="1059"/>
            <a:chExt cx="1196" cy="1503"/>
          </a:xfrm>
        </p:grpSpPr>
        <p:pic>
          <p:nvPicPr>
            <p:cNvPr id="5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3" y="1059"/>
              <a:ext cx="1041" cy="1253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</p:pic>
        <p:sp>
          <p:nvSpPr>
            <p:cNvPr id="52" name="Text Box 6"/>
            <p:cNvSpPr txBox="1">
              <a:spLocks noChangeArrowheads="1"/>
            </p:cNvSpPr>
            <p:nvPr/>
          </p:nvSpPr>
          <p:spPr bwMode="auto">
            <a:xfrm>
              <a:off x="428" y="2312"/>
              <a:ext cx="1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sz="2000" b="1">
                  <a:latin typeface="휴먼옛체" pitchFamily="2" charset="-127"/>
                  <a:ea typeface="휴먼옛체" pitchFamily="2" charset="-127"/>
                </a:rPr>
                <a:t>빨리걷기 24분</a:t>
              </a:r>
            </a:p>
          </p:txBody>
        </p:sp>
      </p:grpSp>
      <p:grpSp>
        <p:nvGrpSpPr>
          <p:cNvPr id="53" name="Group 7"/>
          <p:cNvGrpSpPr>
            <a:grpSpLocks/>
          </p:cNvGrpSpPr>
          <p:nvPr/>
        </p:nvGrpSpPr>
        <p:grpSpPr bwMode="auto">
          <a:xfrm>
            <a:off x="3736975" y="1845064"/>
            <a:ext cx="1800000" cy="2160000"/>
            <a:chOff x="2354" y="1059"/>
            <a:chExt cx="1196" cy="1514"/>
          </a:xfrm>
        </p:grpSpPr>
        <p:pic>
          <p:nvPicPr>
            <p:cNvPr id="54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54" y="1059"/>
              <a:ext cx="1094" cy="1253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</p:pic>
        <p:sp>
          <p:nvSpPr>
            <p:cNvPr id="55" name="Text Box 9"/>
            <p:cNvSpPr txBox="1">
              <a:spLocks noChangeArrowheads="1"/>
            </p:cNvSpPr>
            <p:nvPr/>
          </p:nvSpPr>
          <p:spPr bwMode="auto">
            <a:xfrm>
              <a:off x="2354" y="2323"/>
              <a:ext cx="1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sz="2000" b="1">
                  <a:latin typeface="휴먼옛체" pitchFamily="2" charset="-127"/>
                  <a:ea typeface="휴먼옛체" pitchFamily="2" charset="-127"/>
                </a:rPr>
                <a:t>뛰기 10분</a:t>
              </a:r>
            </a:p>
          </p:txBody>
        </p:sp>
      </p:grpSp>
      <p:grpSp>
        <p:nvGrpSpPr>
          <p:cNvPr id="56" name="Group 10"/>
          <p:cNvGrpSpPr>
            <a:grpSpLocks/>
          </p:cNvGrpSpPr>
          <p:nvPr/>
        </p:nvGrpSpPr>
        <p:grpSpPr bwMode="auto">
          <a:xfrm>
            <a:off x="6156176" y="4221088"/>
            <a:ext cx="1800000" cy="2160000"/>
            <a:chOff x="4256" y="2540"/>
            <a:chExt cx="1196" cy="1515"/>
          </a:xfrm>
        </p:grpSpPr>
        <p:pic>
          <p:nvPicPr>
            <p:cNvPr id="57" name="Picture 11" descr="그림 - 이미지크기 : 199 X 170&#10;인체,건강..운동,자전거타기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37" y="2540"/>
              <a:ext cx="1075" cy="1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Text Box 12"/>
            <p:cNvSpPr txBox="1">
              <a:spLocks noChangeArrowheads="1"/>
            </p:cNvSpPr>
            <p:nvPr/>
          </p:nvSpPr>
          <p:spPr bwMode="auto">
            <a:xfrm>
              <a:off x="4256" y="3805"/>
              <a:ext cx="1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sz="2000" b="1">
                  <a:latin typeface="휴먼옛체" pitchFamily="2" charset="-127"/>
                  <a:ea typeface="휴먼옛체" pitchFamily="2" charset="-127"/>
                </a:rPr>
                <a:t>자전거 20분</a:t>
              </a:r>
            </a:p>
          </p:txBody>
        </p:sp>
      </p:grpSp>
      <p:grpSp>
        <p:nvGrpSpPr>
          <p:cNvPr id="59" name="Group 13"/>
          <p:cNvGrpSpPr>
            <a:grpSpLocks/>
          </p:cNvGrpSpPr>
          <p:nvPr/>
        </p:nvGrpSpPr>
        <p:grpSpPr bwMode="auto">
          <a:xfrm>
            <a:off x="3708104" y="4293336"/>
            <a:ext cx="1800000" cy="2160000"/>
            <a:chOff x="2909" y="2552"/>
            <a:chExt cx="1196" cy="1503"/>
          </a:xfrm>
        </p:grpSpPr>
        <p:pic>
          <p:nvPicPr>
            <p:cNvPr id="60" name="Picture 14" descr="그림 - 이미지크기 : 265 X 257&#10;사람,아이들.스포츠,운동,탁구공,탁구라켓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21" y="2552"/>
              <a:ext cx="1075" cy="1253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1" name="Text Box 15"/>
            <p:cNvSpPr txBox="1">
              <a:spLocks noChangeArrowheads="1"/>
            </p:cNvSpPr>
            <p:nvPr/>
          </p:nvSpPr>
          <p:spPr bwMode="auto">
            <a:xfrm>
              <a:off x="2909" y="3805"/>
              <a:ext cx="1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sz="2000" b="1">
                  <a:latin typeface="휴먼옛체" pitchFamily="2" charset="-127"/>
                  <a:ea typeface="휴먼옛체" pitchFamily="2" charset="-127"/>
                </a:rPr>
                <a:t>탁구 12분</a:t>
              </a:r>
            </a:p>
          </p:txBody>
        </p:sp>
      </p:grpSp>
      <p:grpSp>
        <p:nvGrpSpPr>
          <p:cNvPr id="62" name="Group 19"/>
          <p:cNvGrpSpPr>
            <a:grpSpLocks/>
          </p:cNvGrpSpPr>
          <p:nvPr/>
        </p:nvGrpSpPr>
        <p:grpSpPr bwMode="auto">
          <a:xfrm>
            <a:off x="1331640" y="4293336"/>
            <a:ext cx="1800000" cy="2160000"/>
            <a:chOff x="374" y="2529"/>
            <a:chExt cx="1196" cy="1510"/>
          </a:xfrm>
        </p:grpSpPr>
        <p:pic>
          <p:nvPicPr>
            <p:cNvPr id="63" name="Picture 20" descr="이미지를 클릭하면 창이 닫힙니다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8" y="2529"/>
              <a:ext cx="1094" cy="1249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 Box 21"/>
            <p:cNvSpPr txBox="1">
              <a:spLocks noChangeArrowheads="1"/>
            </p:cNvSpPr>
            <p:nvPr/>
          </p:nvSpPr>
          <p:spPr bwMode="auto">
            <a:xfrm>
              <a:off x="374" y="3789"/>
              <a:ext cx="1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sz="2000" b="1">
                  <a:latin typeface="휴먼옛체" pitchFamily="2" charset="-127"/>
                  <a:ea typeface="휴먼옛체" pitchFamily="2" charset="-127"/>
                </a:rPr>
                <a:t>배드민턴 20분</a:t>
              </a:r>
            </a:p>
          </p:txBody>
        </p:sp>
      </p:grpSp>
      <p:grpSp>
        <p:nvGrpSpPr>
          <p:cNvPr id="65" name="Group 22"/>
          <p:cNvGrpSpPr>
            <a:grpSpLocks/>
          </p:cNvGrpSpPr>
          <p:nvPr/>
        </p:nvGrpSpPr>
        <p:grpSpPr bwMode="auto">
          <a:xfrm>
            <a:off x="6012160" y="1845064"/>
            <a:ext cx="1800000" cy="2160000"/>
            <a:chOff x="4134" y="1059"/>
            <a:chExt cx="1196" cy="1514"/>
          </a:xfrm>
        </p:grpSpPr>
        <p:pic>
          <p:nvPicPr>
            <p:cNvPr id="66" name="Picture 2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76" y="1059"/>
              <a:ext cx="1084" cy="1253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</p:pic>
        <p:sp>
          <p:nvSpPr>
            <p:cNvPr id="67" name="Text Box 24"/>
            <p:cNvSpPr txBox="1">
              <a:spLocks noChangeArrowheads="1"/>
            </p:cNvSpPr>
            <p:nvPr/>
          </p:nvSpPr>
          <p:spPr bwMode="auto">
            <a:xfrm>
              <a:off x="4134" y="2323"/>
              <a:ext cx="1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o-KR" altLang="en-US" sz="2000" b="1">
                  <a:latin typeface="휴먼옛체" pitchFamily="2" charset="-127"/>
                  <a:ea typeface="휴먼옛체" pitchFamily="2" charset="-127"/>
                </a:rPr>
                <a:t>줄넘기 12분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 descr="위장질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492896"/>
            <a:ext cx="3562350" cy="3895725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17612" y="260648"/>
            <a:ext cx="4570414" cy="1008063"/>
            <a:chOff x="171" y="1253"/>
            <a:chExt cx="2879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481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위장이 약한 사람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71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8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557808" y="1663289"/>
            <a:ext cx="646246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16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잘 씹어먹기</a:t>
            </a:r>
          </a:p>
          <a:p>
            <a:pPr marL="609600" indent="-609600">
              <a:lnSpc>
                <a:spcPct val="16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식사를 규칙적으로 하기</a:t>
            </a:r>
          </a:p>
          <a:p>
            <a:pPr marL="609600" indent="-609600">
              <a:lnSpc>
                <a:spcPct val="16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천천히 즐겁게 먹기</a:t>
            </a:r>
          </a:p>
          <a:p>
            <a:pPr marL="609600" indent="-609600">
              <a:lnSpc>
                <a:spcPct val="16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과식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폭식하지 않기</a:t>
            </a:r>
          </a:p>
          <a:p>
            <a:pPr marL="609600" indent="-609600">
              <a:lnSpc>
                <a:spcPct val="16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5.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음식의 간은 싱겁게 하기</a:t>
            </a:r>
          </a:p>
          <a:p>
            <a:pPr marL="609600" indent="-609600">
              <a:lnSpc>
                <a:spcPct val="16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6.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향신료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차가운 것 피하기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위에 자극 감소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설사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5229166" y="3212976"/>
            <a:ext cx="3691195" cy="3448447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04912" y="260648"/>
            <a:ext cx="4583114" cy="1008063"/>
            <a:chOff x="163" y="1253"/>
            <a:chExt cx="2887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481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설사가 심할 때</a:t>
              </a:r>
              <a:endParaRPr lang="en-US" altLang="ko-K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63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9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467544" y="1600339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설사가 심하면 금식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보리차와 과즙으로만 수분공급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기름진 음식은 제한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증상의 회복에 따라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전유동식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→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묽은죽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→ 죽 →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된죽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→ 밥 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부식으로 달걀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흰살생선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감자를 주로 섭취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섬유질이 적은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야채를 부드럽게 조리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ko-KR" altLang="en-US" sz="2000" b="1" u="sng" dirty="0" smtClean="0">
                <a:solidFill>
                  <a:srgbClr val="FA1228"/>
                </a:solidFill>
                <a:latin typeface="HY강B" pitchFamily="18" charset="-127"/>
                <a:ea typeface="HY강B" pitchFamily="18" charset="-127"/>
              </a:rPr>
              <a:t>피해야 할 식품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섬유질이 많은 것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우엉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머위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연근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고구마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해조류 등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자극이 강한 식품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고추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후추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카레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탄산음료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겨자 등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장내에서 발효하기 쉬운 식품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두부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과일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고구마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생야채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등</a:t>
            </a:r>
          </a:p>
          <a:p>
            <a:pPr marL="609600" indent="-609600">
              <a:lnSpc>
                <a:spcPct val="150000"/>
              </a:lnSpc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지방이 많은 음식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베이컨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돼지기름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삼겹살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튀김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부침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변비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tretch>
            <a:fillRect/>
          </a:stretch>
        </p:blipFill>
        <p:spPr>
          <a:xfrm>
            <a:off x="6012160" y="2420888"/>
            <a:ext cx="2714625" cy="411480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04912" y="260648"/>
            <a:ext cx="4583114" cy="1008063"/>
            <a:chOff x="163" y="1253"/>
            <a:chExt cx="2887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481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변비일 때</a:t>
              </a:r>
              <a:endParaRPr lang="en-US" altLang="ko-K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63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10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539552" y="1628800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조식 전 차가운 음료와 우유를 마시면 효과적이며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 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수분을 충분히 섭취한다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식이섬유가 많은 해조류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야채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과일을 많이 섭취하여 </a:t>
            </a:r>
            <a:endParaRPr lang="en-US" altLang="ko-KR" sz="2400" b="1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장을 자극한다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변비라도 소화흡수능력이 저하된 것은 아니므로 식사량    </a:t>
            </a:r>
            <a:endParaRPr lang="en-US" altLang="ko-KR" sz="2400" b="1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을 줄이지 않는다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비타민 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B1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을 함유한 보리밥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현미 등이 좋고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꿀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물엿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 등 </a:t>
            </a:r>
            <a:endParaRPr lang="en-US" altLang="ko-KR" sz="2400" b="1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400" b="1" dirty="0" smtClean="0">
                <a:latin typeface="HY강B" pitchFamily="18" charset="-127"/>
                <a:ea typeface="HY강B" pitchFamily="18" charset="-127"/>
              </a:rPr>
              <a:t>당류는 변을 묽게 하는 작용을 한다</a:t>
            </a:r>
            <a:r>
              <a:rPr lang="en-US" altLang="ko-KR" sz="2400" b="1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24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과일이미지.jpg"/>
          <p:cNvPicPr>
            <a:picLocks noChangeAspect="1"/>
          </p:cNvPicPr>
          <p:nvPr/>
        </p:nvPicPr>
        <p:blipFill>
          <a:blip r:embed="rId2" cstate="print">
            <a:lum bright="51000"/>
          </a:blip>
          <a:stretch>
            <a:fillRect/>
          </a:stretch>
        </p:blipFill>
        <p:spPr>
          <a:xfrm>
            <a:off x="4714875" y="1409700"/>
            <a:ext cx="4429125" cy="544830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17612" y="260648"/>
            <a:ext cx="4570414" cy="1008063"/>
            <a:chOff x="171" y="1253"/>
            <a:chExt cx="2879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481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노인을 위한 식품</a:t>
              </a:r>
              <a:endParaRPr lang="en-US" altLang="ko-K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71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11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467544" y="1484784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잡곡밥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현미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메밀 등 잡곡에는 비타민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B1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우유와 두부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우유와 콩에는 필수 아미노산이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카레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큐커민은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산화를 방지하고 염증을 감소시킨다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푸른 생선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고등어와 참치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불포화지방산이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5.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명란젓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비타민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B</a:t>
            </a:r>
            <a:r>
              <a:rPr lang="en-US" altLang="ko-KR" sz="2000" b="1" baseline="-25000" dirty="0" smtClean="0">
                <a:latin typeface="HY강B" pitchFamily="18" charset="-127"/>
                <a:ea typeface="HY강B" pitchFamily="18" charset="-127"/>
              </a:rPr>
              <a:t>1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6.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호박과 당근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카로틴이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7.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신선한 야채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비타민과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엽산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무기질이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8.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영지버섯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항염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활성성분이 뇌의 염증과 노화를 예방한다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9.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견과류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땅콩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호두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잣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비타민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E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가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10.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마늘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활성비타민 복합체로 비타민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B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가 많다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식단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068960"/>
            <a:ext cx="4439369" cy="3526307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17612" y="260648"/>
            <a:ext cx="4570414" cy="1008063"/>
            <a:chOff x="171" y="1253"/>
            <a:chExt cx="2879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481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노인을 위한 식품</a:t>
              </a:r>
              <a:endParaRPr lang="en-US" altLang="ko-K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71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11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467544" y="1412776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11.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다시마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필수 아미노산 및 비타민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칼슘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철분이 많다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12.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삶은 감자와 고구마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식이성 섬유소와 필수 영양분 다량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13.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토마토와 말린 무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칼륨과 칼슘이 풍부하다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14.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녹차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주성분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카데킨은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치매 예방과 치료에 효과가 있다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15.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미나리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비타민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A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C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가 풍부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세균에 대한 저항력이 크고 칼슘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칼륨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및 단백질이 많이 가지고 있다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16.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단호박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단백질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비타민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A, B1,B2,C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식물성 섬유와 칼슘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칼륨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 등이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균형 있게 함유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17.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쑥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각종 비타민과 무기질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섬유소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철분함량이 특히 높음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18.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상추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엽산이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풍부하여 적혈구 생성에 도움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아프지마세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772816"/>
            <a:ext cx="4914900" cy="4914900"/>
          </a:xfrm>
          <a:prstGeom prst="flowChartAlternateProcess">
            <a:avLst/>
          </a:prstGeom>
          <a:effectLst>
            <a:softEdge rad="127000"/>
          </a:effectLst>
        </p:spPr>
      </p:pic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467544" y="548680"/>
            <a:ext cx="41764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  <a:softEdge rad="635000"/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5400" b="0" dirty="0" smtClean="0">
                <a:ln w="18415" cmpd="sng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감사합니다</a:t>
            </a:r>
            <a:r>
              <a:rPr lang="en-US" altLang="ko-KR" sz="5400" b="0" dirty="0" smtClean="0">
                <a:ln w="18415" cmpd="sng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</a:t>
            </a:r>
            <a:endParaRPr lang="en-US" altLang="ko-KR" sz="5400" b="0" dirty="0">
              <a:ln w="18415" cmpd="sng">
                <a:solidFill>
                  <a:schemeClr val="tx2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179512" y="260648"/>
            <a:ext cx="5472113" cy="1008063"/>
            <a:chOff x="147" y="1253"/>
            <a:chExt cx="3447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46" y="1405"/>
              <a:ext cx="3048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영양관리의 중요성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25425" y="1753816"/>
            <a:ext cx="8686800" cy="3115344"/>
            <a:chOff x="225425" y="1753816"/>
            <a:chExt cx="8686800" cy="3115344"/>
          </a:xfrm>
        </p:grpSpPr>
        <p:grpSp>
          <p:nvGrpSpPr>
            <p:cNvPr id="15" name="Group 6"/>
            <p:cNvGrpSpPr>
              <a:grpSpLocks/>
            </p:cNvGrpSpPr>
            <p:nvPr/>
          </p:nvGrpSpPr>
          <p:grpSpPr bwMode="auto">
            <a:xfrm>
              <a:off x="4978400" y="2012579"/>
              <a:ext cx="3933825" cy="2852648"/>
              <a:chOff x="3143" y="1507"/>
              <a:chExt cx="2478" cy="1816"/>
            </a:xfrm>
          </p:grpSpPr>
          <p:grpSp>
            <p:nvGrpSpPr>
              <p:cNvPr id="16" name="Group 7"/>
              <p:cNvGrpSpPr>
                <a:grpSpLocks/>
              </p:cNvGrpSpPr>
              <p:nvPr/>
            </p:nvGrpSpPr>
            <p:grpSpPr bwMode="auto">
              <a:xfrm>
                <a:off x="3152" y="1515"/>
                <a:ext cx="2450" cy="1788"/>
                <a:chOff x="3810" y="1692"/>
                <a:chExt cx="1716" cy="1788"/>
              </a:xfrm>
            </p:grpSpPr>
            <p:sp>
              <p:nvSpPr>
                <p:cNvPr id="18" name="Rectangle 8"/>
                <p:cNvSpPr>
                  <a:spLocks noChangeArrowheads="1"/>
                </p:cNvSpPr>
                <p:nvPr/>
              </p:nvSpPr>
              <p:spPr bwMode="auto">
                <a:xfrm>
                  <a:off x="3810" y="3024"/>
                  <a:ext cx="1716" cy="456"/>
                </a:xfrm>
                <a:prstGeom prst="rect">
                  <a:avLst/>
                </a:prstGeom>
                <a:solidFill>
                  <a:srgbClr val="876684"/>
                </a:solidFill>
                <a:ln w="9525">
                  <a:noFill/>
                  <a:miter lim="800000"/>
                  <a:headEnd/>
                  <a:tailEnd/>
                </a:ln>
                <a:effectLst/>
                <a:scene3d>
                  <a:camera prst="legacyPerspectiveTopLeft"/>
                  <a:lightRig rig="legacyFlat3" dir="t"/>
                </a:scene3d>
                <a:sp3d extrusionH="12673000" prstMaterial="legacyMatte">
                  <a:bevelT w="13500" h="13500" prst="angle"/>
                  <a:bevelB w="13500" h="13500" prst="angle"/>
                  <a:extrusionClr>
                    <a:srgbClr val="876684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>
                    <a:lnSpc>
                      <a:spcPct val="80000"/>
                    </a:lnSpc>
                  </a:pPr>
                  <a:endParaRPr lang="ko-KR" altLang="ko-KR" sz="11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itchFamily="34" charset="0"/>
                  </a:endParaRPr>
                </a:p>
              </p:txBody>
            </p:sp>
            <p:sp>
              <p:nvSpPr>
                <p:cNvPr id="19" name="Rectangle 9"/>
                <p:cNvSpPr>
                  <a:spLocks noChangeArrowheads="1"/>
                </p:cNvSpPr>
                <p:nvPr/>
              </p:nvSpPr>
              <p:spPr bwMode="auto">
                <a:xfrm>
                  <a:off x="3810" y="1692"/>
                  <a:ext cx="1716" cy="456"/>
                </a:xfrm>
                <a:prstGeom prst="rect">
                  <a:avLst/>
                </a:prstGeom>
                <a:solidFill>
                  <a:srgbClr val="876684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  <a:scene3d>
                  <a:camera prst="legacyPerspectiveBottomLeft"/>
                  <a:lightRig rig="legacyFlat3" dir="t"/>
                </a:scene3d>
                <a:sp3d extrusionH="12673000" prstMaterial="legacyMatte">
                  <a:bevelT w="13500" h="13500" prst="angle"/>
                  <a:bevelB w="13500" h="13500" prst="angle"/>
                  <a:extrusionClr>
                    <a:srgbClr val="876684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ko-KR" altLang="ko-KR" sz="11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itchFamily="34" charset="0"/>
                  </a:endParaRPr>
                </a:p>
              </p:txBody>
            </p:sp>
            <p:sp>
              <p:nvSpPr>
                <p:cNvPr id="20" name="Rectangle 10"/>
                <p:cNvSpPr>
                  <a:spLocks noChangeArrowheads="1"/>
                </p:cNvSpPr>
                <p:nvPr/>
              </p:nvSpPr>
              <p:spPr bwMode="auto">
                <a:xfrm>
                  <a:off x="3810" y="2370"/>
                  <a:ext cx="1716" cy="456"/>
                </a:xfrm>
                <a:prstGeom prst="rect">
                  <a:avLst/>
                </a:prstGeom>
                <a:solidFill>
                  <a:srgbClr val="876684"/>
                </a:solidFill>
                <a:ln w="9525">
                  <a:noFill/>
                  <a:miter lim="800000"/>
                  <a:headEnd/>
                  <a:tailEnd/>
                </a:ln>
                <a:effectLst/>
                <a:scene3d>
                  <a:camera prst="legacyPerspectiveLeft"/>
                  <a:lightRig rig="legacyFlat3" dir="t"/>
                </a:scene3d>
                <a:sp3d extrusionH="12673000" prstMaterial="legacyMatte">
                  <a:bevelT w="13500" h="13500" prst="angle"/>
                  <a:bevelB w="13500" h="13500" prst="angle"/>
                  <a:extrusionClr>
                    <a:srgbClr val="876684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ko-KR" altLang="ko-KR" sz="11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itchFamily="34" charset="0"/>
                  </a:endParaRPr>
                </a:p>
              </p:txBody>
            </p:sp>
          </p:grpSp>
          <p:sp>
            <p:nvSpPr>
              <p:cNvPr id="17" name="Rectangle 11"/>
              <p:cNvSpPr>
                <a:spLocks noChangeArrowheads="1"/>
              </p:cNvSpPr>
              <p:nvPr/>
            </p:nvSpPr>
            <p:spPr bwMode="auto">
              <a:xfrm>
                <a:off x="3143" y="1507"/>
                <a:ext cx="2478" cy="1816"/>
              </a:xfrm>
              <a:prstGeom prst="rect">
                <a:avLst/>
              </a:prstGeom>
              <a:gradFill rotWithShape="1">
                <a:gsLst>
                  <a:gs pos="0">
                    <a:srgbClr val="9393D5">
                      <a:gamma/>
                      <a:shade val="46275"/>
                      <a:invGamma/>
                      <a:alpha val="50000"/>
                    </a:srgbClr>
                  </a:gs>
                  <a:gs pos="100000">
                    <a:srgbClr val="9393D5">
                      <a:alpha val="60001"/>
                    </a:srgb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225425" y="2026866"/>
              <a:ext cx="3914775" cy="2842294"/>
              <a:chOff x="142" y="1516"/>
              <a:chExt cx="2466" cy="1814"/>
            </a:xfrm>
          </p:grpSpPr>
          <p:grpSp>
            <p:nvGrpSpPr>
              <p:cNvPr id="22" name="Group 13"/>
              <p:cNvGrpSpPr>
                <a:grpSpLocks/>
              </p:cNvGrpSpPr>
              <p:nvPr/>
            </p:nvGrpSpPr>
            <p:grpSpPr bwMode="auto">
              <a:xfrm>
                <a:off x="158" y="1525"/>
                <a:ext cx="2450" cy="1788"/>
                <a:chOff x="218" y="1692"/>
                <a:chExt cx="1716" cy="1788"/>
              </a:xfrm>
            </p:grpSpPr>
            <p:sp>
              <p:nvSpPr>
                <p:cNvPr id="24" name="Rectangle 14"/>
                <p:cNvSpPr>
                  <a:spLocks noChangeArrowheads="1"/>
                </p:cNvSpPr>
                <p:nvPr/>
              </p:nvSpPr>
              <p:spPr bwMode="auto">
                <a:xfrm>
                  <a:off x="218" y="3024"/>
                  <a:ext cx="1716" cy="456"/>
                </a:xfrm>
                <a:prstGeom prst="rect">
                  <a:avLst/>
                </a:prstGeom>
                <a:solidFill>
                  <a:srgbClr val="54ABC6"/>
                </a:solidFill>
                <a:ln w="9525">
                  <a:noFill/>
                  <a:miter lim="800000"/>
                  <a:headEnd/>
                  <a:tailEnd/>
                </a:ln>
                <a:effectLst/>
                <a:scene3d>
                  <a:camera prst="legacyPerspectiveTopRight"/>
                  <a:lightRig rig="legacyFlat3" dir="t"/>
                </a:scene3d>
                <a:sp3d extrusionH="12673000" prstMaterial="legacyMatte">
                  <a:bevelT w="13500" h="13500" prst="angle"/>
                  <a:bevelB w="13500" h="13500" prst="angle"/>
                  <a:extrusionClr>
                    <a:srgbClr val="54ABC6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r"/>
                  <a:endParaRPr lang="ko-KR" altLang="ko-KR" sz="11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itchFamily="34" charset="0"/>
                  </a:endParaRPr>
                </a:p>
              </p:txBody>
            </p:sp>
            <p:sp>
              <p:nvSpPr>
                <p:cNvPr id="25" name="Rectangle 15"/>
                <p:cNvSpPr>
                  <a:spLocks noChangeArrowheads="1"/>
                </p:cNvSpPr>
                <p:nvPr/>
              </p:nvSpPr>
              <p:spPr bwMode="auto">
                <a:xfrm>
                  <a:off x="218" y="1692"/>
                  <a:ext cx="1716" cy="456"/>
                </a:xfrm>
                <a:prstGeom prst="rect">
                  <a:avLst/>
                </a:prstGeom>
                <a:solidFill>
                  <a:srgbClr val="54ABC6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  <a:scene3d>
                  <a:camera prst="legacyPerspectiveBottomRight"/>
                  <a:lightRig rig="legacyFlat3" dir="t"/>
                </a:scene3d>
                <a:sp3d extrusionH="12673000" prstMaterial="legacyMatte">
                  <a:bevelT w="13500" h="13500" prst="angle"/>
                  <a:bevelB w="13500" h="13500" prst="angle"/>
                  <a:extrusionClr>
                    <a:srgbClr val="54ABC6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r">
                    <a:lnSpc>
                      <a:spcPct val="80000"/>
                    </a:lnSpc>
                  </a:pPr>
                  <a:endParaRPr lang="ko-KR" altLang="ko-KR" sz="11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itchFamily="34" charset="0"/>
                  </a:endParaRPr>
                </a:p>
              </p:txBody>
            </p:sp>
            <p:sp>
              <p:nvSpPr>
                <p:cNvPr id="26" name="Rectangle 16"/>
                <p:cNvSpPr>
                  <a:spLocks noChangeArrowheads="1"/>
                </p:cNvSpPr>
                <p:nvPr/>
              </p:nvSpPr>
              <p:spPr bwMode="auto">
                <a:xfrm>
                  <a:off x="218" y="2373"/>
                  <a:ext cx="1716" cy="456"/>
                </a:xfrm>
                <a:prstGeom prst="rect">
                  <a:avLst/>
                </a:prstGeom>
                <a:solidFill>
                  <a:srgbClr val="54ABC6"/>
                </a:solidFill>
                <a:ln w="9525">
                  <a:noFill/>
                  <a:miter lim="800000"/>
                  <a:headEnd/>
                  <a:tailEnd/>
                </a:ln>
                <a:effectLst/>
                <a:scene3d>
                  <a:camera prst="legacyPerspectiveRight"/>
                  <a:lightRig rig="legacyFlat3" dir="t"/>
                </a:scene3d>
                <a:sp3d extrusionH="12673000" prstMaterial="legacyMatte">
                  <a:bevelT w="13500" h="13500" prst="angle"/>
                  <a:bevelB w="13500" h="13500" prst="angle"/>
                  <a:extrusionClr>
                    <a:srgbClr val="54ABC6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r"/>
                  <a:endParaRPr lang="ko-KR" altLang="ko-KR" sz="11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itchFamily="34" charset="0"/>
                  </a:endParaRPr>
                </a:p>
              </p:txBody>
            </p:sp>
          </p:grp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>
                <a:off x="142" y="1516"/>
                <a:ext cx="2466" cy="1814"/>
              </a:xfrm>
              <a:prstGeom prst="rect">
                <a:avLst/>
              </a:prstGeom>
              <a:gradFill rotWithShape="1">
                <a:gsLst>
                  <a:gs pos="0">
                    <a:srgbClr val="1E7EC6">
                      <a:gamma/>
                      <a:shade val="46275"/>
                      <a:invGamma/>
                      <a:alpha val="50000"/>
                    </a:srgbClr>
                  </a:gs>
                  <a:gs pos="100000">
                    <a:srgbClr val="1E7EC6">
                      <a:alpha val="60001"/>
                    </a:srgb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42" name="직사각형 41"/>
            <p:cNvSpPr/>
            <p:nvPr/>
          </p:nvSpPr>
          <p:spPr>
            <a:xfrm>
              <a:off x="251520" y="2049962"/>
              <a:ext cx="3888432" cy="2758701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/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장기의 위축과 생리기능</a:t>
              </a:r>
              <a:endParaRPr lang="en-US" altLang="ko-KR" sz="2300" b="1" dirty="0">
                <a:latin typeface="HY강B" pitchFamily="18" charset="-127"/>
                <a:ea typeface="HY강B" pitchFamily="18" charset="-127"/>
              </a:endParaRPr>
            </a:p>
            <a:p>
              <a:pPr marL="457200" indent="-457200"/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  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의 저하</a:t>
              </a:r>
            </a:p>
            <a:p>
              <a:pPr>
                <a:buFont typeface="Wingdings 2" pitchFamily="18" charset="2"/>
                <a:buNone/>
              </a:pP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생활환경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,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개인의 체질</a:t>
              </a:r>
              <a:endParaRPr lang="en-US" altLang="ko-KR" sz="2300" b="1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buFont typeface="Wingdings 2" pitchFamily="18" charset="2"/>
                <a:buNone/>
              </a:pPr>
              <a:r>
                <a:rPr lang="en-US" altLang="ko-KR" sz="2300" b="1" dirty="0">
                  <a:latin typeface="HY강B" pitchFamily="18" charset="-127"/>
                  <a:ea typeface="HY강B" pitchFamily="18" charset="-127"/>
                </a:rPr>
                <a:t> 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 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차이에 영향을 받지만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 </a:t>
              </a:r>
              <a:endParaRPr lang="en-US" altLang="ko-KR" sz="2300" b="1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buFont typeface="Wingdings 2" pitchFamily="18" charset="2"/>
                <a:buNone/>
              </a:pP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   식생활에 가장 큰 영향을 </a:t>
              </a:r>
              <a:endParaRPr lang="en-US" altLang="ko-KR" sz="2300" b="1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buFont typeface="Wingdings 2" pitchFamily="18" charset="2"/>
                <a:buNone/>
              </a:pPr>
              <a:r>
                <a:rPr lang="en-US" altLang="ko-KR" sz="2300" b="1" dirty="0">
                  <a:latin typeface="HY강B" pitchFamily="18" charset="-127"/>
                  <a:ea typeface="HY강B" pitchFamily="18" charset="-127"/>
                </a:rPr>
                <a:t> 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 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받음</a:t>
              </a:r>
              <a:endParaRPr lang="ko-KR" altLang="en-US" sz="23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8" name="AutoShape 19"/>
            <p:cNvSpPr>
              <a:spLocks noChangeArrowheads="1"/>
            </p:cNvSpPr>
            <p:nvPr/>
          </p:nvSpPr>
          <p:spPr bwMode="auto">
            <a:xfrm>
              <a:off x="827088" y="1753816"/>
              <a:ext cx="2952750" cy="444500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17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노화와 관련된 생리적요인</a:t>
              </a:r>
              <a:endParaRPr lang="ko-KR" altLang="en-US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4982276" y="2010612"/>
              <a:ext cx="3888432" cy="2786540"/>
            </a:xfrm>
            <a:prstGeom prst="rect">
              <a:avLst/>
            </a:pr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        바람직한 식생활 및 </a:t>
              </a:r>
              <a:endParaRPr lang="en-US" altLang="ko-KR" sz="2300" b="1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300" b="1" dirty="0">
                  <a:latin typeface="HY강B" pitchFamily="18" charset="-127"/>
                  <a:ea typeface="HY강B" pitchFamily="18" charset="-127"/>
                </a:rPr>
                <a:t> 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      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영양관리는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   </a:t>
              </a:r>
              <a:endParaRPr lang="ko-KR" altLang="en-US" sz="2300" b="1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ct val="120000"/>
                </a:lnSpc>
              </a:pPr>
              <a:r>
                <a:rPr lang="ko-KR" altLang="en-US" sz="2300" b="1" dirty="0">
                  <a:latin typeface="HY강B" pitchFamily="18" charset="-127"/>
                  <a:ea typeface="HY강B" pitchFamily="18" charset="-127"/>
                </a:rPr>
                <a:t>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    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노화현상의 진행 지연  </a:t>
              </a:r>
              <a:endParaRPr lang="en-US" altLang="ko-KR" sz="2300" b="1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ct val="120000"/>
                </a:lnSpc>
              </a:pP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     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2.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 생활능력의 유지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300" b="1" dirty="0">
                  <a:latin typeface="HY강B" pitchFamily="18" charset="-127"/>
                  <a:ea typeface="HY강B" pitchFamily="18" charset="-127"/>
                </a:rPr>
                <a:t> </a:t>
              </a:r>
              <a:r>
                <a:rPr lang="en-US" altLang="ko-KR" sz="2300" b="1" dirty="0" smtClean="0">
                  <a:latin typeface="HY강B" pitchFamily="18" charset="-127"/>
                  <a:ea typeface="HY강B" pitchFamily="18" charset="-127"/>
                </a:rPr>
                <a:t>    3. </a:t>
              </a:r>
              <a:r>
                <a:rPr lang="ko-KR" altLang="en-US" sz="2300" b="1" dirty="0" smtClean="0">
                  <a:latin typeface="HY강B" pitchFamily="18" charset="-127"/>
                  <a:ea typeface="HY강B" pitchFamily="18" charset="-127"/>
                </a:rPr>
                <a:t>생명 유지 및 수명연장</a:t>
              </a:r>
              <a:endParaRPr lang="ko-KR" altLang="en-US" sz="23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32" name="AutoShape 23"/>
            <p:cNvSpPr>
              <a:spLocks noChangeArrowheads="1"/>
            </p:cNvSpPr>
            <p:nvPr/>
          </p:nvSpPr>
          <p:spPr bwMode="auto">
            <a:xfrm>
              <a:off x="5435600" y="1753816"/>
              <a:ext cx="2952750" cy="444500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876684">
                    <a:gamma/>
                    <a:shade val="46275"/>
                    <a:invGamma/>
                  </a:srgbClr>
                </a:gs>
                <a:gs pos="50000">
                  <a:srgbClr val="876684"/>
                </a:gs>
                <a:gs pos="100000">
                  <a:srgbClr val="876684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바람직한 식생활 및 영양관리</a:t>
              </a:r>
              <a:endParaRPr lang="ko-KR" altLang="en-US" sz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37" name="Group 35"/>
            <p:cNvGrpSpPr>
              <a:grpSpLocks/>
            </p:cNvGrpSpPr>
            <p:nvPr/>
          </p:nvGrpSpPr>
          <p:grpSpPr bwMode="auto">
            <a:xfrm>
              <a:off x="3549650" y="2545978"/>
              <a:ext cx="2028825" cy="2028825"/>
              <a:chOff x="1605" y="1284"/>
              <a:chExt cx="2562" cy="2562"/>
            </a:xfrm>
          </p:grpSpPr>
          <p:sp>
            <p:nvSpPr>
              <p:cNvPr id="38" name="Oval 36"/>
              <p:cNvSpPr>
                <a:spLocks noChangeArrowheads="1"/>
              </p:cNvSpPr>
              <p:nvPr/>
            </p:nvSpPr>
            <p:spPr bwMode="auto">
              <a:xfrm>
                <a:off x="1605" y="1284"/>
                <a:ext cx="2562" cy="2562"/>
              </a:xfrm>
              <a:prstGeom prst="ellipse">
                <a:avLst/>
              </a:prstGeom>
              <a:gradFill rotWithShape="1">
                <a:gsLst>
                  <a:gs pos="0">
                    <a:srgbClr val="4489B8">
                      <a:alpha val="70000"/>
                    </a:srgbClr>
                  </a:gs>
                  <a:gs pos="100000">
                    <a:srgbClr val="4489B8">
                      <a:gamma/>
                      <a:tint val="0"/>
                      <a:invGamma/>
                      <a:alpha val="0"/>
                    </a:srgb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9" name="Oval 37"/>
              <p:cNvSpPr>
                <a:spLocks noChangeArrowheads="1"/>
              </p:cNvSpPr>
              <p:nvPr/>
            </p:nvSpPr>
            <p:spPr bwMode="auto">
              <a:xfrm>
                <a:off x="1862" y="1548"/>
                <a:ext cx="2046" cy="2046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alpha val="60001"/>
                    </a:srgbClr>
                  </a:gs>
                  <a:gs pos="50000">
                    <a:srgbClr val="6681A4"/>
                  </a:gs>
                  <a:gs pos="100000">
                    <a:srgbClr val="FFFFFF">
                      <a:alpha val="60001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0" name="Oval 38"/>
              <p:cNvSpPr>
                <a:spLocks noChangeArrowheads="1"/>
              </p:cNvSpPr>
              <p:nvPr/>
            </p:nvSpPr>
            <p:spPr bwMode="auto">
              <a:xfrm>
                <a:off x="2130" y="1824"/>
                <a:ext cx="1512" cy="15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alpha val="60001"/>
                    </a:srgbClr>
                  </a:gs>
                  <a:gs pos="50000">
                    <a:srgbClr val="6681A4"/>
                  </a:gs>
                  <a:gs pos="100000">
                    <a:srgbClr val="FFFFFF">
                      <a:alpha val="60001"/>
                    </a:srgb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1" name="Oval 39"/>
              <p:cNvSpPr>
                <a:spLocks noChangeArrowheads="1"/>
              </p:cNvSpPr>
              <p:nvPr/>
            </p:nvSpPr>
            <p:spPr bwMode="auto">
              <a:xfrm>
                <a:off x="2298" y="2005"/>
                <a:ext cx="1156" cy="1156"/>
              </a:xfrm>
              <a:prstGeom prst="ellipse">
                <a:avLst/>
              </a:prstGeom>
              <a:gradFill rotWithShape="1">
                <a:gsLst>
                  <a:gs pos="0">
                    <a:srgbClr val="3366CC"/>
                  </a:gs>
                  <a:gs pos="100000">
                    <a:srgbClr val="3366CC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80000"/>
                  </a:lnSpc>
                </a:pPr>
                <a:r>
                  <a:rPr lang="ko-KR" altLang="en-US" sz="160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영양</a:t>
                </a:r>
                <a:endParaRPr lang="en-US" altLang="ko-KR" sz="16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endParaRPr>
              </a:p>
              <a:p>
                <a:pPr algn="ctr">
                  <a:lnSpc>
                    <a:spcPct val="80000"/>
                  </a:lnSpc>
                </a:pPr>
                <a:r>
                  <a:rPr lang="ko-KR" altLang="en-US" sz="160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관</a:t>
                </a:r>
                <a:r>
                  <a:rPr lang="ko-KR" altLang="en-US" sz="1600" dirty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리</a:t>
                </a:r>
              </a:p>
            </p:txBody>
          </p:sp>
        </p:grpSp>
      </p:grpSp>
      <p:grpSp>
        <p:nvGrpSpPr>
          <p:cNvPr id="49" name="그룹 48"/>
          <p:cNvGrpSpPr/>
          <p:nvPr/>
        </p:nvGrpSpPr>
        <p:grpSpPr>
          <a:xfrm>
            <a:off x="251520" y="5517232"/>
            <a:ext cx="8640960" cy="1172322"/>
            <a:chOff x="251520" y="5445224"/>
            <a:chExt cx="8640960" cy="1172322"/>
          </a:xfrm>
        </p:grpSpPr>
        <p:sp>
          <p:nvSpPr>
            <p:cNvPr id="47" name="모서리가 둥근 직사각형 46"/>
            <p:cNvSpPr/>
            <p:nvPr/>
          </p:nvSpPr>
          <p:spPr>
            <a:xfrm>
              <a:off x="251520" y="5445224"/>
              <a:ext cx="8640960" cy="117232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38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395537" y="5567468"/>
              <a:ext cx="8352928" cy="915540"/>
            </a:xfrm>
            <a:prstGeom prst="roundRect">
              <a:avLst>
                <a:gd name="adj" fmla="val 8285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400" b="1" dirty="0" smtClean="0">
                  <a:solidFill>
                    <a:schemeClr val="tx1"/>
                  </a:solidFill>
                  <a:latin typeface="DS가변 교양있는글씨 M" pitchFamily="18" charset="-127"/>
                  <a:ea typeface="DS가변 교양있는글씨 M" pitchFamily="18" charset="-127"/>
                </a:rPr>
                <a:t>결과적으로 건강하고 편안한 노년기를 보내기 위함</a:t>
              </a:r>
              <a:endParaRPr lang="ko-KR" altLang="en-US" sz="3400" b="1" u="sng" dirty="0" smtClean="0">
                <a:solidFill>
                  <a:schemeClr val="tx1"/>
                </a:solidFill>
                <a:latin typeface="DS가변 교양있는글씨 M" pitchFamily="18" charset="-127"/>
                <a:ea typeface="DS가변 교양있는글씨 M" pitchFamily="18" charset="-127"/>
              </a:endParaRPr>
            </a:p>
          </p:txBody>
        </p:sp>
      </p:grpSp>
      <p:sp>
        <p:nvSpPr>
          <p:cNvPr id="52" name="아래쪽 화살표 51"/>
          <p:cNvSpPr/>
          <p:nvPr/>
        </p:nvSpPr>
        <p:spPr>
          <a:xfrm>
            <a:off x="4222846" y="4962940"/>
            <a:ext cx="720080" cy="43204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5472113" cy="1008063"/>
            <a:chOff x="147" y="1253"/>
            <a:chExt cx="3447" cy="635"/>
          </a:xfrm>
        </p:grpSpPr>
        <p:sp>
          <p:nvSpPr>
            <p:cNvPr id="3" name="AutoShape 19"/>
            <p:cNvSpPr>
              <a:spLocks noChangeArrowheads="1"/>
            </p:cNvSpPr>
            <p:nvPr/>
          </p:nvSpPr>
          <p:spPr bwMode="auto">
            <a:xfrm>
              <a:off x="546" y="1405"/>
              <a:ext cx="3048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영양상의 문제점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4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346075" y="2038350"/>
            <a:ext cx="8426450" cy="4067175"/>
            <a:chOff x="346075" y="2038350"/>
            <a:chExt cx="8426450" cy="4067175"/>
          </a:xfrm>
        </p:grpSpPr>
        <p:sp>
          <p:nvSpPr>
            <p:cNvPr id="6" name="Oval 15"/>
            <p:cNvSpPr>
              <a:spLocks noChangeArrowheads="1"/>
            </p:cNvSpPr>
            <p:nvPr/>
          </p:nvSpPr>
          <p:spPr bwMode="auto">
            <a:xfrm>
              <a:off x="2547938" y="2038350"/>
              <a:ext cx="4067175" cy="4067175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10001"/>
                  </a:srgbClr>
                </a:gs>
                <a:gs pos="100000">
                  <a:srgbClr val="000000">
                    <a:gamma/>
                    <a:tint val="0"/>
                    <a:invGamma/>
                    <a:alpha val="0"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" name="Oval 16"/>
            <p:cNvSpPr>
              <a:spLocks noChangeArrowheads="1"/>
            </p:cNvSpPr>
            <p:nvPr/>
          </p:nvSpPr>
          <p:spPr bwMode="auto">
            <a:xfrm>
              <a:off x="2955925" y="2457450"/>
              <a:ext cx="3248025" cy="324802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ko-KR" altLang="ko-KR" sz="2400">
                <a:latin typeface="Times New Roman" pitchFamily="18" charset="0"/>
              </a:endParaRPr>
            </a:p>
          </p:txBody>
        </p:sp>
        <p:sp>
          <p:nvSpPr>
            <p:cNvPr id="8" name="Oval 17"/>
            <p:cNvSpPr>
              <a:spLocks noChangeArrowheads="1"/>
            </p:cNvSpPr>
            <p:nvPr/>
          </p:nvSpPr>
          <p:spPr bwMode="auto">
            <a:xfrm>
              <a:off x="3381375" y="2895600"/>
              <a:ext cx="2400300" cy="2400300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18"/>
            <p:cNvSpPr>
              <a:spLocks noChangeArrowheads="1"/>
            </p:cNvSpPr>
            <p:nvPr/>
          </p:nvSpPr>
          <p:spPr bwMode="auto">
            <a:xfrm>
              <a:off x="6048375" y="4800600"/>
              <a:ext cx="2724150" cy="723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PerspectiveTopLeft"/>
              <a:lightRig rig="legacyFlat3" dir="t"/>
            </a:scene3d>
            <a:sp3d extrusionH="12673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질병</a:t>
              </a:r>
              <a:endParaRPr lang="en-US" altLang="ko-KR" sz="22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" name="Rectangle 19"/>
            <p:cNvSpPr>
              <a:spLocks noChangeArrowheads="1"/>
            </p:cNvSpPr>
            <p:nvPr/>
          </p:nvSpPr>
          <p:spPr bwMode="auto">
            <a:xfrm>
              <a:off x="6048375" y="2686050"/>
              <a:ext cx="2724150" cy="723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PerspectiveBottomLeft"/>
              <a:lightRig rig="legacyFlat3" dir="t"/>
            </a:scene3d>
            <a:sp3d extrusionH="12673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입맛의 변화</a:t>
              </a:r>
              <a:endParaRPr lang="en-US" altLang="ko-KR" sz="22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6048375" y="3762375"/>
              <a:ext cx="2724150" cy="723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PerspectiveLeft"/>
              <a:lightRig rig="legacyFlat3" dir="t"/>
            </a:scene3d>
            <a:sp3d extrusionH="12673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고독감</a:t>
              </a:r>
              <a:r>
                <a:rPr lang="en-US" altLang="ko-KR" sz="2200" dirty="0" smtClean="0"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스트레스</a:t>
              </a:r>
              <a:endParaRPr lang="en-US" altLang="ko-KR" sz="22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2" name="Rectangle 21"/>
            <p:cNvSpPr>
              <a:spLocks noChangeArrowheads="1"/>
            </p:cNvSpPr>
            <p:nvPr/>
          </p:nvSpPr>
          <p:spPr bwMode="auto">
            <a:xfrm>
              <a:off x="346075" y="4800600"/>
              <a:ext cx="2724150" cy="723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PerspectiveTopRight"/>
              <a:lightRig rig="legacyFlat3" dir="t"/>
            </a:scene3d>
            <a:sp3d extrusionH="12673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r"/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삶의 의욕 저하</a:t>
              </a:r>
              <a:r>
                <a:rPr lang="en-US" altLang="ko-KR" sz="2200" dirty="0" smtClean="0">
                  <a:latin typeface="HY강B" pitchFamily="18" charset="-127"/>
                  <a:ea typeface="HY강B" pitchFamily="18" charset="-127"/>
                </a:rPr>
                <a:t> </a:t>
              </a:r>
              <a:endParaRPr lang="en-US" altLang="ko-KR" sz="22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346075" y="2686050"/>
              <a:ext cx="2724150" cy="723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3" dir="t"/>
            </a:scene3d>
            <a:sp3d extrusionH="12673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r">
                <a:lnSpc>
                  <a:spcPct val="80000"/>
                </a:lnSpc>
              </a:pPr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신체적 활동감소</a:t>
              </a:r>
              <a:endParaRPr lang="en-US" altLang="ko-KR" sz="2200" dirty="0" smtClean="0">
                <a:latin typeface="HY강B" pitchFamily="18" charset="-127"/>
                <a:ea typeface="HY강B" pitchFamily="18" charset="-127"/>
              </a:endParaRPr>
            </a:p>
            <a:p>
              <a:pPr algn="r">
                <a:lnSpc>
                  <a:spcPct val="80000"/>
                </a:lnSpc>
              </a:pPr>
              <a:r>
                <a:rPr lang="en-US" altLang="ko-KR" sz="2200" dirty="0" smtClean="0">
                  <a:latin typeface="HY강B" pitchFamily="18" charset="-127"/>
                  <a:ea typeface="HY강B" pitchFamily="18" charset="-127"/>
                </a:rPr>
                <a:t>(</a:t>
              </a:r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칼로리 요구량 감소</a:t>
              </a:r>
              <a:r>
                <a:rPr lang="en-US" altLang="ko-KR" sz="2200" dirty="0" smtClean="0">
                  <a:latin typeface="HY강B" pitchFamily="18" charset="-127"/>
                  <a:ea typeface="HY강B" pitchFamily="18" charset="-127"/>
                </a:rPr>
                <a:t>)</a:t>
              </a:r>
              <a:endParaRPr lang="en-US" altLang="ko-KR" sz="22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4" name="Rectangle 23"/>
            <p:cNvSpPr>
              <a:spLocks noChangeArrowheads="1"/>
            </p:cNvSpPr>
            <p:nvPr/>
          </p:nvSpPr>
          <p:spPr bwMode="auto">
            <a:xfrm>
              <a:off x="346075" y="3767138"/>
              <a:ext cx="2724150" cy="723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PerspectiveRight"/>
              <a:lightRig rig="legacyFlat3" dir="t"/>
            </a:scene3d>
            <a:sp3d extrusionH="12673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r"/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맛과 </a:t>
              </a:r>
              <a:r>
                <a:rPr lang="ko-KR" altLang="en-US" sz="2200" dirty="0" err="1" smtClean="0">
                  <a:latin typeface="HY강B" pitchFamily="18" charset="-127"/>
                  <a:ea typeface="HY강B" pitchFamily="18" charset="-127"/>
                </a:rPr>
                <a:t>냄새등</a:t>
              </a:r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 감각의</a:t>
              </a:r>
              <a:endParaRPr lang="en-US" altLang="ko-KR" sz="2200" dirty="0" smtClean="0">
                <a:latin typeface="HY강B" pitchFamily="18" charset="-127"/>
                <a:ea typeface="HY강B" pitchFamily="18" charset="-127"/>
              </a:endParaRPr>
            </a:p>
            <a:p>
              <a:pPr algn="r"/>
              <a:r>
                <a:rPr lang="ko-KR" altLang="en-US" sz="2200" dirty="0" smtClean="0">
                  <a:latin typeface="HY강B" pitchFamily="18" charset="-127"/>
                  <a:ea typeface="HY강B" pitchFamily="18" charset="-127"/>
                </a:rPr>
                <a:t>둔화</a:t>
              </a:r>
              <a:endParaRPr lang="en-US" altLang="ko-KR" sz="2200" dirty="0"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5" name="Oval 24"/>
            <p:cNvSpPr>
              <a:spLocks noChangeArrowheads="1"/>
            </p:cNvSpPr>
            <p:nvPr/>
          </p:nvSpPr>
          <p:spPr bwMode="auto">
            <a:xfrm>
              <a:off x="3648075" y="3182938"/>
              <a:ext cx="1835150" cy="183515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ko-KR" altLang="en-US" sz="2600" b="1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rPr>
                <a:t>식욕저하의</a:t>
              </a:r>
              <a:endParaRPr lang="en-US" altLang="ko-KR" sz="26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endParaRPr>
            </a:p>
            <a:p>
              <a:pPr algn="ctr"/>
              <a:r>
                <a:rPr lang="ko-KR" altLang="en-US" sz="2600" b="1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rPr>
                <a:t>원</a:t>
              </a:r>
              <a:r>
                <a:rPr lang="ko-KR" altLang="en-US" sz="2600" b="1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rPr>
                <a:t>인</a:t>
              </a:r>
              <a:endParaRPr lang="en-US" altLang="ko-KR" sz="2600" b="1" dirty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5508626" cy="1008063"/>
            <a:chOff x="147" y="1253"/>
            <a:chExt cx="3470" cy="635"/>
          </a:xfrm>
        </p:grpSpPr>
        <p:sp>
          <p:nvSpPr>
            <p:cNvPr id="3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3048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노년의 </a:t>
              </a:r>
              <a:r>
                <a:rPr lang="ko-KR" altLang="en-US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균형잡힌</a:t>
              </a:r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식생활</a:t>
              </a:r>
              <a:endParaRPr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4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95536" y="1700808"/>
            <a:ext cx="1656184" cy="4608512"/>
            <a:chOff x="395536" y="1700808"/>
            <a:chExt cx="1656184" cy="4608512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1216088" y="4221088"/>
              <a:ext cx="0" cy="72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>
              <a:stCxn id="13" idx="2"/>
              <a:endCxn id="14" idx="0"/>
            </p:cNvCxnSpPr>
            <p:nvPr/>
          </p:nvCxnSpPr>
          <p:spPr>
            <a:xfrm>
              <a:off x="1223628" y="2924944"/>
              <a:ext cx="0" cy="72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395536" y="1700808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아이들 </a:t>
              </a:r>
              <a:r>
                <a:rPr kumimoji="0" lang="ko-KR" altLang="en-US" sz="1600" dirty="0" smtClean="0">
                  <a:solidFill>
                    <a:srgbClr val="FF0000"/>
                  </a:solidFill>
                  <a:latin typeface="HY강B" pitchFamily="18" charset="-127"/>
                  <a:ea typeface="HY강B" pitchFamily="18" charset="-127"/>
                </a:rPr>
                <a:t>이유식</a:t>
              </a: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 만큼이나 원칙을 지켜 </a:t>
              </a:r>
              <a:r>
                <a:rPr kumimoji="0" lang="ko-KR" altLang="en-US" sz="1600" dirty="0" err="1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신경쓴다</a:t>
              </a:r>
              <a:endParaRPr kumimoji="0" lang="ko-KR" altLang="en-US" sz="16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395536" y="3212976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단백질 </a:t>
              </a:r>
              <a:endParaRPr kumimoji="0"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65</a:t>
              </a:r>
              <a:r>
                <a:rPr lang="ko-KR" altLang="en-US" sz="1600" dirty="0" err="1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세이상</a:t>
              </a: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 노인</a:t>
              </a:r>
              <a:endParaRPr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남자 </a:t>
              </a:r>
              <a:r>
                <a:rPr kumimoji="0" lang="en-US" altLang="ko-KR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70g/day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여자 </a:t>
              </a:r>
              <a:r>
                <a:rPr lang="en-US" altLang="ko-KR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60g/day</a:t>
              </a:r>
              <a:endParaRPr kumimoji="0" lang="ko-KR" altLang="en-US" sz="16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5" name="AutoShape 11"/>
            <p:cNvSpPr>
              <a:spLocks noChangeArrowheads="1"/>
            </p:cNvSpPr>
            <p:nvPr/>
          </p:nvSpPr>
          <p:spPr bwMode="auto">
            <a:xfrm>
              <a:off x="395536" y="4725144"/>
              <a:ext cx="1656184" cy="1584176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rgbClr val="FF0000"/>
                  </a:solidFill>
                  <a:latin typeface="HY강B" pitchFamily="18" charset="-127"/>
                  <a:ea typeface="HY강B" pitchFamily="18" charset="-127"/>
                </a:rPr>
                <a:t>우유</a:t>
              </a: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는 하루 </a:t>
              </a:r>
              <a:r>
                <a:rPr lang="ko-KR" altLang="en-US" sz="1600" dirty="0" err="1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두잔이상</a:t>
              </a: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 섭취</a:t>
              </a:r>
              <a:endParaRPr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소화가 안되면 떠먹는 </a:t>
              </a:r>
              <a:r>
                <a:rPr kumimoji="0" lang="ko-KR" altLang="en-US" sz="1600" dirty="0" smtClean="0">
                  <a:solidFill>
                    <a:srgbClr val="FF0000"/>
                  </a:solidFill>
                  <a:latin typeface="HY강B" pitchFamily="18" charset="-127"/>
                  <a:ea typeface="HY강B" pitchFamily="18" charset="-127"/>
                </a:rPr>
                <a:t>요구르트</a:t>
              </a: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로 대신한다</a:t>
              </a:r>
              <a:r>
                <a:rPr kumimoji="0" lang="en-US" altLang="ko-KR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.</a:t>
              </a:r>
              <a:endParaRPr kumimoji="0" lang="ko-KR" altLang="en-US" sz="16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339752" y="1700808"/>
            <a:ext cx="1656184" cy="2736304"/>
            <a:chOff x="2339752" y="1700808"/>
            <a:chExt cx="1656184" cy="2736304"/>
          </a:xfrm>
        </p:grpSpPr>
        <p:cxnSp>
          <p:nvCxnSpPr>
            <p:cNvPr id="26" name="직선 연결선 25"/>
            <p:cNvCxnSpPr/>
            <p:nvPr/>
          </p:nvCxnSpPr>
          <p:spPr>
            <a:xfrm>
              <a:off x="3131840" y="2708920"/>
              <a:ext cx="0" cy="72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AutoShape 11"/>
            <p:cNvSpPr>
              <a:spLocks noChangeArrowheads="1"/>
            </p:cNvSpPr>
            <p:nvPr/>
          </p:nvSpPr>
          <p:spPr bwMode="auto">
            <a:xfrm>
              <a:off x="2339752" y="1700808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열량은 줄이되</a:t>
              </a:r>
              <a:endParaRPr kumimoji="0"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영양은 골고루</a:t>
              </a:r>
              <a:endParaRPr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섭</a:t>
              </a:r>
              <a:r>
                <a:rPr kumimoji="0" lang="ko-KR" altLang="en-US" sz="1600" dirty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취</a:t>
              </a:r>
            </a:p>
          </p:txBody>
        </p:sp>
        <p:sp>
          <p:nvSpPr>
            <p:cNvPr id="20" name="AutoShape 11"/>
            <p:cNvSpPr>
              <a:spLocks noChangeArrowheads="1"/>
            </p:cNvSpPr>
            <p:nvPr/>
          </p:nvSpPr>
          <p:spPr bwMode="auto">
            <a:xfrm>
              <a:off x="2339752" y="3212976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각종비타민과</a:t>
              </a:r>
              <a:endParaRPr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미네랄을</a:t>
              </a:r>
              <a:endParaRPr kumimoji="0"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충분히 섭취</a:t>
              </a:r>
              <a:endParaRPr kumimoji="0" lang="ko-KR" altLang="en-US" sz="16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4283968" y="1700808"/>
            <a:ext cx="1656184" cy="2736304"/>
            <a:chOff x="4283968" y="1700808"/>
            <a:chExt cx="1656184" cy="2736304"/>
          </a:xfrm>
        </p:grpSpPr>
        <p:cxnSp>
          <p:nvCxnSpPr>
            <p:cNvPr id="27" name="직선 연결선 26"/>
            <p:cNvCxnSpPr/>
            <p:nvPr/>
          </p:nvCxnSpPr>
          <p:spPr>
            <a:xfrm>
              <a:off x="5076056" y="2708920"/>
              <a:ext cx="0" cy="72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utoShape 11"/>
            <p:cNvSpPr>
              <a:spLocks noChangeArrowheads="1"/>
            </p:cNvSpPr>
            <p:nvPr/>
          </p:nvSpPr>
          <p:spPr bwMode="auto">
            <a:xfrm>
              <a:off x="4283968" y="1700808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골다공증과</a:t>
              </a:r>
              <a:endParaRPr kumimoji="0"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변비예방도</a:t>
              </a:r>
              <a:endParaRPr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중요하다</a:t>
              </a:r>
              <a:r>
                <a:rPr kumimoji="0" lang="en-US" altLang="ko-KR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.</a:t>
              </a:r>
              <a:endParaRPr kumimoji="0" lang="ko-KR" altLang="en-US" sz="16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1" name="AutoShape 11"/>
            <p:cNvSpPr>
              <a:spLocks noChangeArrowheads="1"/>
            </p:cNvSpPr>
            <p:nvPr/>
          </p:nvSpPr>
          <p:spPr bwMode="auto">
            <a:xfrm>
              <a:off x="4283968" y="3212976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칼슘과 </a:t>
              </a: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섬유소가 </a:t>
              </a: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풍부한 </a:t>
              </a:r>
              <a:r>
                <a:rPr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식품을 섭취</a:t>
              </a:r>
              <a:endParaRPr kumimoji="0"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228184" y="1700808"/>
            <a:ext cx="2664296" cy="2736304"/>
            <a:chOff x="6228184" y="1700808"/>
            <a:chExt cx="2664296" cy="2736304"/>
          </a:xfrm>
        </p:grpSpPr>
        <p:cxnSp>
          <p:nvCxnSpPr>
            <p:cNvPr id="28" name="직선 연결선 27"/>
            <p:cNvCxnSpPr/>
            <p:nvPr/>
          </p:nvCxnSpPr>
          <p:spPr>
            <a:xfrm>
              <a:off x="7020272" y="2708920"/>
              <a:ext cx="0" cy="72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>
              <a:off x="6228184" y="1700808"/>
              <a:ext cx="2664296" cy="1224136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err="1" smtClean="0">
                  <a:solidFill>
                    <a:srgbClr val="FF0000"/>
                  </a:solidFill>
                  <a:latin typeface="HY강B" pitchFamily="18" charset="-127"/>
                  <a:ea typeface="HY강B" pitchFamily="18" charset="-127"/>
                </a:rPr>
                <a:t>젓갈</a:t>
              </a:r>
              <a:r>
                <a:rPr kumimoji="0" lang="ko-KR" altLang="en-US" sz="1600" dirty="0" err="1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등</a:t>
              </a: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 저장식품을 피하고 필수아미노산이 많은 동물성 단백식품 섭취</a:t>
              </a:r>
              <a:endParaRPr kumimoji="0" lang="ko-KR" altLang="en-US" sz="16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2" name="AutoShape 11"/>
            <p:cNvSpPr>
              <a:spLocks noChangeArrowheads="1"/>
            </p:cNvSpPr>
            <p:nvPr/>
          </p:nvSpPr>
          <p:spPr bwMode="auto">
            <a:xfrm>
              <a:off x="6228184" y="3212976"/>
              <a:ext cx="1656184" cy="1224136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dirty="0" smtClean="0">
                  <a:solidFill>
                    <a:schemeClr val="tx1"/>
                  </a:solidFill>
                  <a:latin typeface="HY강B" pitchFamily="18" charset="-127"/>
                  <a:ea typeface="HY강B" pitchFamily="18" charset="-127"/>
                </a:rPr>
                <a:t>미각기능 저하로 짜고 자극적인 맛 추구</a:t>
              </a:r>
              <a:endParaRPr kumimoji="0" lang="en-US" altLang="ko-KR" sz="1600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dirty="0" smtClean="0">
                  <a:solidFill>
                    <a:srgbClr val="FF0000"/>
                  </a:solidFill>
                  <a:latin typeface="HY강B" pitchFamily="18" charset="-127"/>
                  <a:ea typeface="HY강B" pitchFamily="18" charset="-127"/>
                </a:rPr>
                <a:t>소금섭취 주의</a:t>
              </a:r>
              <a:endParaRPr kumimoji="0" lang="ko-KR" altLang="en-US" sz="1600" dirty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3960813" cy="1008063"/>
            <a:chOff x="147" y="1253"/>
            <a:chExt cx="2495" cy="635"/>
          </a:xfrm>
        </p:grpSpPr>
        <p:sp>
          <p:nvSpPr>
            <p:cNvPr id="3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073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식품피라미드</a:t>
              </a:r>
              <a:endParaRPr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4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5</a:t>
              </a:r>
            </a:p>
          </p:txBody>
        </p:sp>
      </p:grpSp>
      <p:pic>
        <p:nvPicPr>
          <p:cNvPr id="6" name="Picture 4" descr="UNI000006e869c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68760"/>
            <a:ext cx="8359080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 descr="영양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2016" y="3789040"/>
            <a:ext cx="2534480" cy="2877492"/>
          </a:xfrm>
          <a:prstGeom prst="rect">
            <a:avLst/>
          </a:prstGeom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5400676" cy="1008063"/>
            <a:chOff x="147" y="1253"/>
            <a:chExt cx="3402" cy="635"/>
          </a:xfrm>
        </p:grpSpPr>
        <p:sp>
          <p:nvSpPr>
            <p:cNvPr id="3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980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식단작성시 고려사항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1</a:t>
              </a:r>
              <a:endParaRPr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4" name="Picture 20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6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35496" y="1412776"/>
            <a:ext cx="8781132" cy="5168367"/>
            <a:chOff x="35496" y="1556792"/>
            <a:chExt cx="8781132" cy="5168367"/>
          </a:xfrm>
        </p:grpSpPr>
        <p:sp>
          <p:nvSpPr>
            <p:cNvPr id="6" name="AutoShape 29"/>
            <p:cNvSpPr>
              <a:spLocks noChangeArrowheads="1"/>
            </p:cNvSpPr>
            <p:nvPr/>
          </p:nvSpPr>
          <p:spPr bwMode="auto">
            <a:xfrm flipH="1" flipV="1">
              <a:off x="317722" y="6075719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" name="AutoShape 33"/>
            <p:cNvSpPr>
              <a:spLocks noChangeArrowheads="1"/>
            </p:cNvSpPr>
            <p:nvPr/>
          </p:nvSpPr>
          <p:spPr bwMode="auto">
            <a:xfrm flipH="1" flipV="1">
              <a:off x="300261" y="6075718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300261" y="6207733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kumimoji="0"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독거유무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Line 44"/>
            <p:cNvSpPr>
              <a:spLocks noChangeShapeType="1"/>
            </p:cNvSpPr>
            <p:nvPr/>
          </p:nvSpPr>
          <p:spPr bwMode="auto">
            <a:xfrm>
              <a:off x="35496" y="6725159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AutoShape 29"/>
            <p:cNvSpPr>
              <a:spLocks noChangeArrowheads="1"/>
            </p:cNvSpPr>
            <p:nvPr/>
          </p:nvSpPr>
          <p:spPr bwMode="auto">
            <a:xfrm flipH="1" flipV="1">
              <a:off x="605754" y="5427647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AutoShape 33"/>
            <p:cNvSpPr>
              <a:spLocks noChangeArrowheads="1"/>
            </p:cNvSpPr>
            <p:nvPr/>
          </p:nvSpPr>
          <p:spPr bwMode="auto">
            <a:xfrm flipH="1" flipV="1">
              <a:off x="581074" y="5427646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34"/>
            <p:cNvSpPr>
              <a:spLocks noChangeArrowheads="1"/>
            </p:cNvSpPr>
            <p:nvPr/>
          </p:nvSpPr>
          <p:spPr bwMode="auto">
            <a:xfrm>
              <a:off x="588293" y="5559661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kumimoji="0"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치아상태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4" name="Line 44"/>
            <p:cNvSpPr>
              <a:spLocks noChangeShapeType="1"/>
            </p:cNvSpPr>
            <p:nvPr/>
          </p:nvSpPr>
          <p:spPr bwMode="auto">
            <a:xfrm>
              <a:off x="323528" y="6077087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AutoShape 29"/>
            <p:cNvSpPr>
              <a:spLocks noChangeArrowheads="1"/>
            </p:cNvSpPr>
            <p:nvPr/>
          </p:nvSpPr>
          <p:spPr bwMode="auto">
            <a:xfrm flipH="1" flipV="1">
              <a:off x="893786" y="4778206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" name="AutoShape 33"/>
            <p:cNvSpPr>
              <a:spLocks noChangeArrowheads="1"/>
            </p:cNvSpPr>
            <p:nvPr/>
          </p:nvSpPr>
          <p:spPr bwMode="auto">
            <a:xfrm flipH="1" flipV="1">
              <a:off x="876325" y="4778205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Rectangle 34"/>
            <p:cNvSpPr>
              <a:spLocks noChangeArrowheads="1"/>
            </p:cNvSpPr>
            <p:nvPr/>
          </p:nvSpPr>
          <p:spPr bwMode="auto">
            <a:xfrm>
              <a:off x="876325" y="4910220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kumimoji="0"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식사섭취의 현실성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8" name="Line 44"/>
            <p:cNvSpPr>
              <a:spLocks noChangeShapeType="1"/>
            </p:cNvSpPr>
            <p:nvPr/>
          </p:nvSpPr>
          <p:spPr bwMode="auto">
            <a:xfrm>
              <a:off x="683568" y="5427646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AutoShape 29"/>
            <p:cNvSpPr>
              <a:spLocks noChangeArrowheads="1"/>
            </p:cNvSpPr>
            <p:nvPr/>
          </p:nvSpPr>
          <p:spPr bwMode="auto">
            <a:xfrm flipH="1" flipV="1">
              <a:off x="1181818" y="4147712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AutoShape 33"/>
            <p:cNvSpPr>
              <a:spLocks noChangeArrowheads="1"/>
            </p:cNvSpPr>
            <p:nvPr/>
          </p:nvSpPr>
          <p:spPr bwMode="auto">
            <a:xfrm flipH="1" flipV="1">
              <a:off x="1164357" y="4147711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1" name="Rectangle 34"/>
            <p:cNvSpPr>
              <a:spLocks noChangeArrowheads="1"/>
            </p:cNvSpPr>
            <p:nvPr/>
          </p:nvSpPr>
          <p:spPr bwMode="auto">
            <a:xfrm>
              <a:off x="1164357" y="4279726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kumimoji="0"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기호도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2" name="Line 44"/>
            <p:cNvSpPr>
              <a:spLocks noChangeShapeType="1"/>
            </p:cNvSpPr>
            <p:nvPr/>
          </p:nvSpPr>
          <p:spPr bwMode="auto">
            <a:xfrm>
              <a:off x="899592" y="4797152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3" name="AutoShape 29"/>
            <p:cNvSpPr>
              <a:spLocks noChangeArrowheads="1"/>
            </p:cNvSpPr>
            <p:nvPr/>
          </p:nvSpPr>
          <p:spPr bwMode="auto">
            <a:xfrm flipH="1" flipV="1">
              <a:off x="1469850" y="3499640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4" name="AutoShape 33"/>
            <p:cNvSpPr>
              <a:spLocks noChangeArrowheads="1"/>
            </p:cNvSpPr>
            <p:nvPr/>
          </p:nvSpPr>
          <p:spPr bwMode="auto">
            <a:xfrm flipH="1" flipV="1">
              <a:off x="1452389" y="3499639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5" name="Rectangle 34"/>
            <p:cNvSpPr>
              <a:spLocks noChangeArrowheads="1"/>
            </p:cNvSpPr>
            <p:nvPr/>
          </p:nvSpPr>
          <p:spPr bwMode="auto">
            <a:xfrm>
              <a:off x="1452389" y="3631654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질병의 유무</a:t>
              </a:r>
              <a:r>
                <a:rPr lang="en-US" altLang="ko-KR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(</a:t>
              </a:r>
              <a:r>
                <a:rPr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혈압</a:t>
              </a:r>
              <a:r>
                <a:rPr lang="en-US" altLang="ko-KR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당뇨</a:t>
              </a:r>
              <a:r>
                <a:rPr lang="en-US" altLang="ko-KR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)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6" name="Line 44"/>
            <p:cNvSpPr>
              <a:spLocks noChangeShapeType="1"/>
            </p:cNvSpPr>
            <p:nvPr/>
          </p:nvSpPr>
          <p:spPr bwMode="auto">
            <a:xfrm>
              <a:off x="1263476" y="4149080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7" name="AutoShape 29"/>
            <p:cNvSpPr>
              <a:spLocks noChangeArrowheads="1"/>
            </p:cNvSpPr>
            <p:nvPr/>
          </p:nvSpPr>
          <p:spPr bwMode="auto">
            <a:xfrm flipH="1" flipV="1">
              <a:off x="1757882" y="2852937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8" name="AutoShape 33"/>
            <p:cNvSpPr>
              <a:spLocks noChangeArrowheads="1"/>
            </p:cNvSpPr>
            <p:nvPr/>
          </p:nvSpPr>
          <p:spPr bwMode="auto">
            <a:xfrm flipH="1" flipV="1">
              <a:off x="1740421" y="2852936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9" name="Rectangle 34"/>
            <p:cNvSpPr>
              <a:spLocks noChangeArrowheads="1"/>
            </p:cNvSpPr>
            <p:nvPr/>
          </p:nvSpPr>
          <p:spPr bwMode="auto">
            <a:xfrm>
              <a:off x="1740421" y="2984951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kumimoji="0"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건강상태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30" name="Line 44"/>
            <p:cNvSpPr>
              <a:spLocks noChangeShapeType="1"/>
            </p:cNvSpPr>
            <p:nvPr/>
          </p:nvSpPr>
          <p:spPr bwMode="auto">
            <a:xfrm>
              <a:off x="1547664" y="3502377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1" name="AutoShape 29"/>
            <p:cNvSpPr>
              <a:spLocks noChangeArrowheads="1"/>
            </p:cNvSpPr>
            <p:nvPr/>
          </p:nvSpPr>
          <p:spPr bwMode="auto">
            <a:xfrm flipH="1" flipV="1">
              <a:off x="2045914" y="2204865"/>
              <a:ext cx="5586413" cy="142900"/>
            </a:xfrm>
            <a:prstGeom prst="parallelogram">
              <a:avLst>
                <a:gd name="adj" fmla="val 206225"/>
              </a:avLst>
            </a:prstGeom>
            <a:solidFill>
              <a:srgbClr val="DFDFD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" name="AutoShape 33"/>
            <p:cNvSpPr>
              <a:spLocks noChangeArrowheads="1"/>
            </p:cNvSpPr>
            <p:nvPr/>
          </p:nvSpPr>
          <p:spPr bwMode="auto">
            <a:xfrm flipH="1" flipV="1">
              <a:off x="2028453" y="2204864"/>
              <a:ext cx="2914650" cy="133375"/>
            </a:xfrm>
            <a:prstGeom prst="parallelogram">
              <a:avLst>
                <a:gd name="adj" fmla="val 229996"/>
              </a:avLst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3" name="Rectangle 34"/>
            <p:cNvSpPr>
              <a:spLocks noChangeArrowheads="1"/>
            </p:cNvSpPr>
            <p:nvPr/>
          </p:nvSpPr>
          <p:spPr bwMode="auto">
            <a:xfrm>
              <a:off x="2028453" y="2336879"/>
              <a:ext cx="5304581" cy="5174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kumimoji="0" lang="ko-KR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rPr>
                <a:t> 개인활동량</a:t>
              </a:r>
              <a:endParaRPr kumimoji="0" lang="en-US" altLang="ko-KR" sz="2400" b="1" dirty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34" name="Line 44"/>
            <p:cNvSpPr>
              <a:spLocks noChangeShapeType="1"/>
            </p:cNvSpPr>
            <p:nvPr/>
          </p:nvSpPr>
          <p:spPr bwMode="auto">
            <a:xfrm>
              <a:off x="1835696" y="2854305"/>
              <a:ext cx="6692900" cy="0"/>
            </a:xfrm>
            <a:prstGeom prst="line">
              <a:avLst/>
            </a:prstGeom>
            <a:noFill/>
            <a:ln w="12700">
              <a:solidFill>
                <a:srgbClr val="B2B2B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2123728" y="1556792"/>
              <a:ext cx="6692900" cy="649441"/>
              <a:chOff x="2123728" y="1556792"/>
              <a:chExt cx="6692900" cy="649441"/>
            </a:xfrm>
          </p:grpSpPr>
          <p:sp>
            <p:nvSpPr>
              <p:cNvPr id="35" name="AutoShape 29"/>
              <p:cNvSpPr>
                <a:spLocks noChangeArrowheads="1"/>
              </p:cNvSpPr>
              <p:nvPr/>
            </p:nvSpPr>
            <p:spPr bwMode="auto">
              <a:xfrm flipH="1" flipV="1">
                <a:off x="2330102" y="1556793"/>
                <a:ext cx="5586413" cy="142900"/>
              </a:xfrm>
              <a:prstGeom prst="parallelogram">
                <a:avLst>
                  <a:gd name="adj" fmla="val 206225"/>
                </a:avLst>
              </a:prstGeom>
              <a:solidFill>
                <a:srgbClr val="DFDFD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6" name="AutoShape 33"/>
              <p:cNvSpPr>
                <a:spLocks noChangeArrowheads="1"/>
              </p:cNvSpPr>
              <p:nvPr/>
            </p:nvSpPr>
            <p:spPr bwMode="auto">
              <a:xfrm flipH="1" flipV="1">
                <a:off x="2312641" y="1556792"/>
                <a:ext cx="2914650" cy="133375"/>
              </a:xfrm>
              <a:prstGeom prst="parallelogram">
                <a:avLst>
                  <a:gd name="adj" fmla="val 229996"/>
                </a:avLst>
              </a:prstGeom>
              <a:solidFill>
                <a:srgbClr val="AEAEAE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7" name="Rectangle 34"/>
              <p:cNvSpPr>
                <a:spLocks noChangeArrowheads="1"/>
              </p:cNvSpPr>
              <p:nvPr/>
            </p:nvSpPr>
            <p:spPr bwMode="auto">
              <a:xfrm>
                <a:off x="2312641" y="1688807"/>
                <a:ext cx="5304581" cy="517426"/>
              </a:xfrm>
              <a:prstGeom prst="rect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kumimoji="0" lang="ko-KR" altLang="en-US" sz="2400" b="1" dirty="0" smtClean="0">
                    <a:solidFill>
                      <a:schemeClr val="bg1">
                        <a:lumMod val="95000"/>
                      </a:schemeClr>
                    </a:solidFill>
                    <a:latin typeface="HY강B" pitchFamily="18" charset="-127"/>
                    <a:ea typeface="HY강B" pitchFamily="18" charset="-127"/>
                  </a:rPr>
                  <a:t> 영양적으로 </a:t>
                </a:r>
                <a:r>
                  <a:rPr kumimoji="0" lang="ko-KR" altLang="en-US" sz="2400" b="1" dirty="0" err="1" smtClean="0">
                    <a:solidFill>
                      <a:schemeClr val="bg1">
                        <a:lumMod val="95000"/>
                      </a:schemeClr>
                    </a:solidFill>
                    <a:latin typeface="HY강B" pitchFamily="18" charset="-127"/>
                    <a:ea typeface="HY강B" pitchFamily="18" charset="-127"/>
                  </a:rPr>
                  <a:t>균형잡힌</a:t>
                </a:r>
                <a:r>
                  <a:rPr kumimoji="0" lang="ko-KR" altLang="en-US" sz="2400" b="1" dirty="0" smtClean="0">
                    <a:solidFill>
                      <a:schemeClr val="bg1">
                        <a:lumMod val="95000"/>
                      </a:schemeClr>
                    </a:solidFill>
                    <a:latin typeface="HY강B" pitchFamily="18" charset="-127"/>
                    <a:ea typeface="HY강B" pitchFamily="18" charset="-127"/>
                  </a:rPr>
                  <a:t> 식사</a:t>
                </a:r>
                <a:endParaRPr kumimoji="0" lang="en-US" altLang="ko-KR" sz="2400" b="1" dirty="0">
                  <a:solidFill>
                    <a:schemeClr val="bg1">
                      <a:lumMod val="95000"/>
                    </a:schemeClr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38" name="Line 44"/>
              <p:cNvSpPr>
                <a:spLocks noChangeShapeType="1"/>
              </p:cNvSpPr>
              <p:nvPr/>
            </p:nvSpPr>
            <p:spPr bwMode="auto">
              <a:xfrm>
                <a:off x="2123728" y="2206233"/>
                <a:ext cx="6692900" cy="0"/>
              </a:xfrm>
              <a:prstGeom prst="line">
                <a:avLst/>
              </a:prstGeom>
              <a:noFill/>
              <a:ln w="12700">
                <a:solidFill>
                  <a:srgbClr val="B2B2B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179512" y="260648"/>
            <a:ext cx="5400676" cy="1008063"/>
            <a:chOff x="147" y="1253"/>
            <a:chExt cx="3402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2980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식단작성시 고려사항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6</a:t>
              </a:r>
              <a:endParaRPr lang="en-US" altLang="ko-KR" sz="3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0" name="Arc 20"/>
          <p:cNvSpPr>
            <a:spLocks/>
          </p:cNvSpPr>
          <p:nvPr/>
        </p:nvSpPr>
        <p:spPr bwMode="auto">
          <a:xfrm flipV="1">
            <a:off x="933450" y="1989138"/>
            <a:ext cx="7343775" cy="372586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1827 w 43200"/>
              <a:gd name="T1" fmla="*/ 40863 h 41943"/>
              <a:gd name="T2" fmla="*/ 28860 w 43200"/>
              <a:gd name="T3" fmla="*/ 41943 h 41943"/>
              <a:gd name="T4" fmla="*/ 21600 w 43200"/>
              <a:gd name="T5" fmla="*/ 21600 h 41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1943" fill="none" extrusionOk="0">
                <a:moveTo>
                  <a:pt x="11827" y="40862"/>
                </a:moveTo>
                <a:cubicBezTo>
                  <a:pt x="4571" y="37181"/>
                  <a:pt x="0" y="2973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0730"/>
                  <a:pt x="37459" y="38874"/>
                  <a:pt x="28860" y="41943"/>
                </a:cubicBezTo>
              </a:path>
              <a:path w="43200" h="41943" stroke="0" extrusionOk="0">
                <a:moveTo>
                  <a:pt x="11827" y="40862"/>
                </a:moveTo>
                <a:cubicBezTo>
                  <a:pt x="4571" y="37181"/>
                  <a:pt x="0" y="2973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0730"/>
                  <a:pt x="37459" y="38874"/>
                  <a:pt x="28860" y="41943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611560" y="1571625"/>
            <a:ext cx="7893680" cy="4514850"/>
            <a:chOff x="611560" y="1571625"/>
            <a:chExt cx="7893680" cy="4514850"/>
          </a:xfrm>
        </p:grpSpPr>
        <p:sp>
          <p:nvSpPr>
            <p:cNvPr id="11" name="Oval 21"/>
            <p:cNvSpPr>
              <a:spLocks noChangeArrowheads="1"/>
            </p:cNvSpPr>
            <p:nvPr/>
          </p:nvSpPr>
          <p:spPr bwMode="auto">
            <a:xfrm>
              <a:off x="1547664" y="2348880"/>
              <a:ext cx="5768975" cy="2965450"/>
            </a:xfrm>
            <a:prstGeom prst="ellipse">
              <a:avLst/>
            </a:prstGeom>
            <a:solidFill>
              <a:srgbClr val="B9C597">
                <a:alpha val="39999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611560" y="1571625"/>
              <a:ext cx="7893680" cy="4514850"/>
              <a:chOff x="611560" y="1571625"/>
              <a:chExt cx="7893680" cy="4514850"/>
            </a:xfrm>
          </p:grpSpPr>
          <p:sp>
            <p:nvSpPr>
              <p:cNvPr id="12" name="Rectangle 22"/>
              <p:cNvSpPr>
                <a:spLocks noChangeArrowheads="1"/>
              </p:cNvSpPr>
              <p:nvPr/>
            </p:nvSpPr>
            <p:spPr bwMode="auto">
              <a:xfrm>
                <a:off x="3432175" y="5705475"/>
                <a:ext cx="2133600" cy="381000"/>
              </a:xfrm>
              <a:prstGeom prst="rect">
                <a:avLst/>
              </a:prstGeom>
              <a:gradFill rotWithShape="1">
                <a:gsLst>
                  <a:gs pos="0">
                    <a:srgbClr val="00CCFF"/>
                  </a:gs>
                  <a:gs pos="100000">
                    <a:srgbClr val="00CCFF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00CC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ko-KR" altLang="en-US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지방</a:t>
                </a:r>
                <a:endParaRPr lang="en-US" altLang="ko-KR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3" name="AutoShape 23"/>
              <p:cNvSpPr>
                <a:spLocks noChangeArrowheads="1"/>
              </p:cNvSpPr>
              <p:nvPr/>
            </p:nvSpPr>
            <p:spPr bwMode="auto">
              <a:xfrm>
                <a:off x="625475" y="2943225"/>
                <a:ext cx="2647950" cy="1828800"/>
              </a:xfrm>
              <a:prstGeom prst="rightArrowCallout">
                <a:avLst>
                  <a:gd name="adj1" fmla="val 22565"/>
                  <a:gd name="adj2" fmla="val 25000"/>
                  <a:gd name="adj3" fmla="val 20774"/>
                  <a:gd name="adj4" fmla="val 77796"/>
                </a:avLst>
              </a:prstGeom>
              <a:gradFill rotWithShape="1">
                <a:gsLst>
                  <a:gs pos="0">
                    <a:srgbClr val="94B3C8">
                      <a:alpha val="89999"/>
                    </a:srgbClr>
                  </a:gs>
                  <a:gs pos="100000">
                    <a:srgbClr val="94B3C8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 w="190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4B3C8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en-US" altLang="ko-KR" sz="1100">
                  <a:solidFill>
                    <a:srgbClr val="000000"/>
                  </a:solidFill>
                  <a:latin typeface="바탕" pitchFamily="18" charset="-127"/>
                  <a:ea typeface="바탕" pitchFamily="18" charset="-127"/>
                </a:endParaRPr>
              </a:p>
              <a:p>
                <a:endParaRPr lang="en-US" altLang="ko-KR" sz="1100">
                  <a:solidFill>
                    <a:srgbClr val="000000"/>
                  </a:solidFill>
                  <a:latin typeface="바탕" pitchFamily="18" charset="-127"/>
                  <a:ea typeface="바탕" pitchFamily="18" charset="-127"/>
                </a:endParaRPr>
              </a:p>
              <a:p>
                <a:endParaRPr lang="en-US" altLang="ko-KR" sz="1100">
                  <a:solidFill>
                    <a:srgbClr val="000000"/>
                  </a:solidFill>
                  <a:latin typeface="바탕" pitchFamily="18" charset="-127"/>
                  <a:ea typeface="바탕" pitchFamily="18" charset="-127"/>
                </a:endParaRPr>
              </a:p>
              <a:p>
                <a:endParaRPr lang="en-US" altLang="ko-KR" sz="1100">
                  <a:solidFill>
                    <a:srgbClr val="000000"/>
                  </a:solidFill>
                  <a:latin typeface="바탕" pitchFamily="18" charset="-127"/>
                  <a:ea typeface="바탕" pitchFamily="18" charset="-127"/>
                </a:endParaRPr>
              </a:p>
              <a:p>
                <a:endParaRPr lang="en-US" altLang="ko-KR" sz="1100">
                  <a:solidFill>
                    <a:srgbClr val="000000"/>
                  </a:solidFill>
                  <a:latin typeface="바탕" pitchFamily="18" charset="-127"/>
                  <a:ea typeface="바탕" pitchFamily="18" charset="-127"/>
                </a:endParaRPr>
              </a:p>
              <a:p>
                <a:r>
                  <a:rPr lang="en-US" altLang="ko-KR" sz="1100">
                    <a:solidFill>
                      <a:srgbClr val="000000"/>
                    </a:solidFill>
                    <a:latin typeface="바탕" pitchFamily="18" charset="-127"/>
                    <a:ea typeface="바탕" pitchFamily="18" charset="-127"/>
                  </a:rPr>
                  <a:t> </a:t>
                </a:r>
                <a:endParaRPr lang="en-US" altLang="ko-KR" sz="1100">
                  <a:solidFill>
                    <a:srgbClr val="4D4D4D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AutoShape 24"/>
              <p:cNvSpPr>
                <a:spLocks noChangeArrowheads="1"/>
              </p:cNvSpPr>
              <p:nvPr/>
            </p:nvSpPr>
            <p:spPr bwMode="auto">
              <a:xfrm>
                <a:off x="5638800" y="2943225"/>
                <a:ext cx="2819400" cy="1828800"/>
              </a:xfrm>
              <a:prstGeom prst="leftArrowCallout">
                <a:avLst>
                  <a:gd name="adj1" fmla="val 21315"/>
                  <a:gd name="adj2" fmla="val 25000"/>
                  <a:gd name="adj3" fmla="val 30469"/>
                  <a:gd name="adj4" fmla="val 74741"/>
                </a:avLst>
              </a:prstGeom>
              <a:gradFill rotWithShape="1">
                <a:gsLst>
                  <a:gs pos="0">
                    <a:srgbClr val="94B3C8">
                      <a:alpha val="89999"/>
                    </a:srgbClr>
                  </a:gs>
                  <a:gs pos="100000">
                    <a:srgbClr val="94B3C8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 w="190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4B3C8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en-US" altLang="ko-KR" sz="110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endParaRPr lang="en-US" altLang="ko-KR" sz="110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endParaRPr lang="en-US" altLang="ko-KR" sz="1100">
                  <a:solidFill>
                    <a:srgbClr val="4D4D4D"/>
                  </a:solidFill>
                  <a:latin typeface="Arial" pitchFamily="34" charset="0"/>
                </a:endParaRPr>
              </a:p>
              <a:p>
                <a:r>
                  <a:rPr lang="en-US" altLang="ko-KR" sz="1100">
                    <a:solidFill>
                      <a:srgbClr val="000000"/>
                    </a:solidFill>
                    <a:latin typeface="바탕" pitchFamily="18" charset="-127"/>
                    <a:ea typeface="바탕" pitchFamily="18" charset="-127"/>
                  </a:rPr>
                  <a:t>  </a:t>
                </a:r>
              </a:p>
              <a:p>
                <a:endParaRPr lang="en-US" altLang="ko-KR" sz="1100">
                  <a:solidFill>
                    <a:srgbClr val="000000"/>
                  </a:solidFill>
                  <a:latin typeface="바탕" pitchFamily="18" charset="-127"/>
                  <a:ea typeface="바탕" pitchFamily="18" charset="-127"/>
                </a:endParaRPr>
              </a:p>
              <a:p>
                <a:r>
                  <a:rPr lang="en-US" altLang="ko-KR" sz="1100">
                    <a:solidFill>
                      <a:srgbClr val="000000"/>
                    </a:solidFill>
                    <a:latin typeface="바탕" pitchFamily="18" charset="-127"/>
                    <a:ea typeface="바탕" pitchFamily="18" charset="-127"/>
                  </a:rPr>
                  <a:t>  </a:t>
                </a:r>
                <a:endParaRPr lang="en-US" altLang="ko-KR" sz="1100">
                  <a:solidFill>
                    <a:srgbClr val="4D4D4D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AutoShape 25"/>
              <p:cNvSpPr>
                <a:spLocks noChangeArrowheads="1"/>
              </p:cNvSpPr>
              <p:nvPr/>
            </p:nvSpPr>
            <p:spPr bwMode="auto">
              <a:xfrm>
                <a:off x="3444875" y="1571625"/>
                <a:ext cx="2133600" cy="1752600"/>
              </a:xfrm>
              <a:prstGeom prst="downArrowCallout">
                <a:avLst>
                  <a:gd name="adj1" fmla="val 33444"/>
                  <a:gd name="adj2" fmla="val 31184"/>
                  <a:gd name="adj3" fmla="val 19384"/>
                  <a:gd name="adj4" fmla="val 72102"/>
                </a:avLst>
              </a:prstGeom>
              <a:gradFill rotWithShape="1">
                <a:gsLst>
                  <a:gs pos="0">
                    <a:srgbClr val="94B3C8">
                      <a:alpha val="89999"/>
                    </a:srgbClr>
                  </a:gs>
                  <a:gs pos="100000">
                    <a:srgbClr val="94B3C8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 w="190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4B3C8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ko-KR" altLang="ko-KR" sz="1100">
                  <a:solidFill>
                    <a:schemeClr val="bg2"/>
                  </a:solidFill>
                  <a:latin typeface="Arial" pitchFamily="34" charset="0"/>
                </a:endParaRPr>
              </a:p>
            </p:txBody>
          </p:sp>
          <p:sp>
            <p:nvSpPr>
              <p:cNvPr id="16" name="AutoShape 26"/>
              <p:cNvSpPr>
                <a:spLocks noChangeArrowheads="1"/>
              </p:cNvSpPr>
              <p:nvPr/>
            </p:nvSpPr>
            <p:spPr bwMode="auto">
              <a:xfrm>
                <a:off x="3432175" y="4391025"/>
                <a:ext cx="2133600" cy="1295400"/>
              </a:xfrm>
              <a:prstGeom prst="upArrowCallout">
                <a:avLst>
                  <a:gd name="adj1" fmla="val 51593"/>
                  <a:gd name="adj2" fmla="val 41176"/>
                  <a:gd name="adj3" fmla="val 13856"/>
                  <a:gd name="adj4" fmla="val 76903"/>
                </a:avLst>
              </a:prstGeom>
              <a:gradFill rotWithShape="1">
                <a:gsLst>
                  <a:gs pos="0">
                    <a:srgbClr val="94B3C8">
                      <a:alpha val="89999"/>
                    </a:srgbClr>
                  </a:gs>
                  <a:gs pos="100000">
                    <a:srgbClr val="94B3C8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 w="190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4B3C8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ko-KR" altLang="ko-KR" sz="1100">
                  <a:latin typeface="Arial" pitchFamily="34" charset="0"/>
                </a:endParaRPr>
              </a:p>
            </p:txBody>
          </p:sp>
          <p:sp>
            <p:nvSpPr>
              <p:cNvPr id="17" name="Rectangle 27"/>
              <p:cNvSpPr>
                <a:spLocks noChangeArrowheads="1"/>
              </p:cNvSpPr>
              <p:nvPr/>
            </p:nvSpPr>
            <p:spPr bwMode="auto">
              <a:xfrm>
                <a:off x="3444875" y="1571625"/>
                <a:ext cx="2133600" cy="409575"/>
              </a:xfrm>
              <a:prstGeom prst="rect">
                <a:avLst/>
              </a:prstGeom>
              <a:gradFill rotWithShape="1">
                <a:gsLst>
                  <a:gs pos="0">
                    <a:srgbClr val="00CCFF"/>
                  </a:gs>
                  <a:gs pos="100000">
                    <a:srgbClr val="00CCFF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190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00CC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ko-KR" altLang="en-US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단백질</a:t>
                </a:r>
                <a:endParaRPr lang="en-US" altLang="ko-KR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8" name="Rectangle 28"/>
              <p:cNvSpPr>
                <a:spLocks noChangeArrowheads="1"/>
              </p:cNvSpPr>
              <p:nvPr/>
            </p:nvSpPr>
            <p:spPr bwMode="auto">
              <a:xfrm>
                <a:off x="625475" y="2943225"/>
                <a:ext cx="2057400" cy="381000"/>
              </a:xfrm>
              <a:prstGeom prst="rect">
                <a:avLst/>
              </a:prstGeom>
              <a:gradFill rotWithShape="1">
                <a:gsLst>
                  <a:gs pos="0">
                    <a:srgbClr val="00CCFF"/>
                  </a:gs>
                  <a:gs pos="100000">
                    <a:srgbClr val="00CCFF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190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00CC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ko-KR" altLang="en-US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칼슘</a:t>
                </a:r>
                <a:endParaRPr lang="en-US" altLang="ko-KR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9" name="Rectangle 29"/>
              <p:cNvSpPr>
                <a:spLocks noChangeArrowheads="1"/>
              </p:cNvSpPr>
              <p:nvPr/>
            </p:nvSpPr>
            <p:spPr bwMode="auto">
              <a:xfrm>
                <a:off x="6343650" y="2924175"/>
                <a:ext cx="2114550" cy="428625"/>
              </a:xfrm>
              <a:prstGeom prst="rect">
                <a:avLst/>
              </a:prstGeom>
              <a:gradFill rotWithShape="1">
                <a:gsLst>
                  <a:gs pos="0">
                    <a:srgbClr val="00CCFF"/>
                  </a:gs>
                  <a:gs pos="100000">
                    <a:srgbClr val="00CCFF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00CC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ko-KR" altLang="en-US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비타민</a:t>
                </a:r>
                <a:r>
                  <a:rPr lang="en-US" altLang="ko-KR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무기질</a:t>
                </a:r>
                <a:endParaRPr lang="en-US" altLang="ko-KR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21" name="Text Box 32"/>
              <p:cNvSpPr txBox="1">
                <a:spLocks noChangeArrowheads="1"/>
              </p:cNvSpPr>
              <p:nvPr/>
            </p:nvSpPr>
            <p:spPr bwMode="auto">
              <a:xfrm>
                <a:off x="3414342" y="2054680"/>
                <a:ext cx="2226892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달걀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흰살생선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두부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</a:t>
                </a:r>
              </a:p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청국장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(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양질의 단백질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)</a:t>
                </a:r>
                <a:endParaRPr lang="en-US" altLang="ko-KR" sz="1600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25" name="Text Box 32"/>
              <p:cNvSpPr txBox="1">
                <a:spLocks noChangeArrowheads="1"/>
              </p:cNvSpPr>
              <p:nvPr/>
            </p:nvSpPr>
            <p:spPr bwMode="auto">
              <a:xfrm>
                <a:off x="611560" y="3573016"/>
                <a:ext cx="2202847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85725" indent="-85725"/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뼈째먹는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 생선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(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뱅어포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</a:t>
                </a:r>
              </a:p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잔멸치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건새우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)</a:t>
                </a:r>
              </a:p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치즈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우유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발효유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26" name="Text Box 32"/>
              <p:cNvSpPr txBox="1">
                <a:spLocks noChangeArrowheads="1"/>
              </p:cNvSpPr>
              <p:nvPr/>
            </p:nvSpPr>
            <p:spPr bwMode="auto">
              <a:xfrm>
                <a:off x="6332850" y="3501008"/>
                <a:ext cx="217239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신선한 계절식품으로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야채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과일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버섯류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해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조류를 충분히 섭취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27" name="Text Box 32"/>
              <p:cNvSpPr txBox="1">
                <a:spLocks noChangeArrowheads="1"/>
              </p:cNvSpPr>
              <p:nvPr/>
            </p:nvSpPr>
            <p:spPr bwMode="auto">
              <a:xfrm>
                <a:off x="3419872" y="4644425"/>
                <a:ext cx="2262158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동물성지방 대신 식물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  <a:p>
                <a:pPr marL="85725" indent="-85725"/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성지방으로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 섭취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(</a:t>
                </a:r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콩기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  <a:p>
                <a:pPr marL="85725" indent="-85725"/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름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err="1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해바라기유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올리브</a:t>
                </a:r>
                <a:endParaRPr lang="en-US" altLang="ko-KR" sz="1600" dirty="0" smtClean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  <a:p>
                <a:pPr marL="85725" indent="-85725"/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유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참기름</a:t>
                </a:r>
                <a:r>
                  <a:rPr lang="en-US" altLang="ko-KR" sz="1600" dirty="0" smtClean="0">
                    <a:solidFill>
                      <a:srgbClr val="FFFFFF"/>
                    </a:solidFill>
                    <a:latin typeface="HY강B" pitchFamily="18" charset="-127"/>
                    <a:ea typeface="HY강B" pitchFamily="18" charset="-127"/>
                  </a:rPr>
                  <a:t>)</a:t>
                </a:r>
                <a:endParaRPr lang="en-US" altLang="ko-KR" sz="1600" dirty="0">
                  <a:solidFill>
                    <a:srgbClr val="FFFFFF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</p:grpSp>
      </p:grpSp>
      <p:sp>
        <p:nvSpPr>
          <p:cNvPr id="20" name="Oval 30"/>
          <p:cNvSpPr>
            <a:spLocks noChangeArrowheads="1"/>
          </p:cNvSpPr>
          <p:nvPr/>
        </p:nvSpPr>
        <p:spPr bwMode="auto">
          <a:xfrm>
            <a:off x="3400425" y="3524250"/>
            <a:ext cx="2051050" cy="676275"/>
          </a:xfrm>
          <a:prstGeom prst="ellipse">
            <a:avLst/>
          </a:prstGeom>
          <a:solidFill>
            <a:srgbClr val="FF3300"/>
          </a:solidFill>
          <a:ln w="9525" algn="ctr">
            <a:noFill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ko-KR" altLang="en-US" dirty="0" err="1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영양있는</a:t>
            </a:r>
            <a:r>
              <a:rPr lang="ko-KR" altLang="en-US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 식단</a:t>
            </a:r>
            <a:endParaRPr lang="en-US" altLang="ko-KR" dirty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9512" y="260648"/>
            <a:ext cx="7848601" cy="1008063"/>
            <a:chOff x="147" y="1253"/>
            <a:chExt cx="4944" cy="635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569" y="1405"/>
              <a:ext cx="4522" cy="408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66CC">
                    <a:gamma/>
                    <a:shade val="46275"/>
                    <a:invGamma/>
                  </a:srgbClr>
                </a:gs>
                <a:gs pos="5000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CCECFF"/>
              </a:solidFill>
              <a:round/>
              <a:headEnd/>
              <a:tailEnd/>
            </a:ln>
            <a:effectLst>
              <a:outerShdw dist="53882" dir="13500000" algn="ctr" rotWithShape="0">
                <a:srgbClr val="336699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ko-KR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노인의 만성질환과 영양관리 </a:t>
              </a:r>
              <a:r>
                <a:rPr lang="en-US" altLang="ko-KR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lang="ko-KR" altLang="en-US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고혈압</a:t>
              </a:r>
              <a:endParaRPr lang="ko-KR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  <p:pic>
          <p:nvPicPr>
            <p:cNvPr id="8" name="Picture 20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" y="1264"/>
              <a:ext cx="600" cy="624"/>
            </a:xfrm>
            <a:prstGeom prst="rect">
              <a:avLst/>
            </a:prstGeom>
            <a:noFill/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147" y="1253"/>
              <a:ext cx="77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3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36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</a:p>
          </p:txBody>
        </p:sp>
      </p:grp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611560" y="1484784"/>
          <a:ext cx="8208912" cy="49685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/>
                <a:gridCol w="7272808"/>
              </a:tblGrid>
              <a:tr h="7034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원인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영양의 과잉섭취로 인한 체중과다</a:t>
                      </a:r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염분과다 등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  <a:tr h="14068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대처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정상체중을 유지하는 것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정상체중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: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표준체중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의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90~110%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를 말한다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algn="l" latinLnBrk="1">
                        <a:buFontTx/>
                        <a:buNone/>
                      </a:pPr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                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표준체중 </a:t>
                      </a:r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= (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키</a:t>
                      </a:r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-100)X0.9 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  <a:tr h="28583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식이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요법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염분조절이 필수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HY강B" pitchFamily="18" charset="-127"/>
                          <a:ea typeface="HY강B" pitchFamily="18" charset="-127"/>
                        </a:rPr>
                        <a:t> ·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노인의 미각이 감퇴하기 때문에 싱겁게 느껴져 소금을 많이 </a:t>
                      </a:r>
                      <a:endParaRPr kumimoji="1" lang="en-US" altLang="ko-K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   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치게 되므로 소금을 절제하는 습관이 필요</a:t>
                      </a:r>
                      <a:endParaRPr kumimoji="1" lang="en-US" altLang="ko-K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·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소금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된장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고추장 등을 평소의 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1/3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정도로 섭취</a:t>
                      </a:r>
                      <a:endParaRPr kumimoji="1" lang="en-US" altLang="ko-K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-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포화지방산이나 콜레스테롤을 줄인다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·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간이나 곱창 등 육류 내장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오징어류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달걀노른자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, 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라면이나 </a:t>
                      </a:r>
                      <a:endParaRPr kumimoji="1" lang="en-US" altLang="ko-K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    </a:t>
                      </a:r>
                      <a:r>
                        <a:rPr kumimoji="1" lang="ko-KR" alt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커피프림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 등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1739</Words>
  <Application>Microsoft Office PowerPoint</Application>
  <PresentationFormat>화면 슬라이드 쇼(4:3)</PresentationFormat>
  <Paragraphs>369</Paragraphs>
  <Slides>27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39</cp:revision>
  <dcterms:created xsi:type="dcterms:W3CDTF">2013-10-07T06:28:54Z</dcterms:created>
  <dcterms:modified xsi:type="dcterms:W3CDTF">2013-10-30T02:15:22Z</dcterms:modified>
</cp:coreProperties>
</file>