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257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7" r:id="rId22"/>
    <p:sldId id="279" r:id="rId23"/>
    <p:sldId id="280" r:id="rId24"/>
    <p:sldId id="282" r:id="rId25"/>
    <p:sldId id="283" r:id="rId26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B1784-4C76-48EC-A48A-DB1D4E49037C}" type="datetimeFigureOut">
              <a:rPr lang="ko-KR" altLang="en-US" smtClean="0"/>
              <a:t>2014-11-27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54D5A-568F-46BD-88FC-98C574E0BB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20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E0236-DBFE-4B75-B425-975D7E89547B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4EB4F-E61F-468D-98C1-9AC251401FF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201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ko-KR" altLang="en-US" dirty="0" smtClean="0"/>
              <a:t>먼저 잠의 기능을 알아보면 다음과 같습니다</a:t>
            </a:r>
            <a:r>
              <a:rPr lang="en-US" altLang="ko-KR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잠을 자면서 휴식을 취하고 에너지 재충전할 수 있습니다 </a:t>
            </a:r>
          </a:p>
          <a:p>
            <a:pPr>
              <a:lnSpc>
                <a:spcPct val="120000"/>
              </a:lnSpc>
            </a:pPr>
            <a:r>
              <a:rPr lang="ko-KR" altLang="en-US" dirty="0" smtClean="0">
                <a:latin typeface="굴림" pitchFamily="50" charset="-127"/>
              </a:rPr>
              <a:t>▶</a:t>
            </a:r>
            <a:r>
              <a:rPr lang="ko-KR" altLang="en-US" dirty="0" smtClean="0"/>
              <a:t> 낮 동안에 있었던 일이나 </a:t>
            </a:r>
            <a:r>
              <a:rPr lang="ko-KR" altLang="en-US" dirty="0" err="1" smtClean="0"/>
              <a:t>생각중에서</a:t>
            </a:r>
            <a:r>
              <a:rPr lang="ko-KR" altLang="en-US" dirty="0" smtClean="0"/>
              <a:t> 불필요한 것은 없애고 중요한 것 </a:t>
            </a:r>
            <a:br>
              <a:rPr lang="ko-KR" altLang="en-US" dirty="0" smtClean="0"/>
            </a:br>
            <a:r>
              <a:rPr lang="ko-KR" altLang="en-US" dirty="0" smtClean="0"/>
              <a:t>     은 기억에 남도록 하는 것이 수면을 취하는 동안에 일어납니다</a:t>
            </a:r>
            <a:r>
              <a:rPr lang="en-US" altLang="ko-KR" dirty="0" smtClean="0"/>
              <a:t>..</a:t>
            </a:r>
          </a:p>
          <a:p>
            <a:pPr>
              <a:lnSpc>
                <a:spcPct val="12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체온조절 같은 생명유지를 위한 여러 생리적인 기능이 잠을 자는 동안 </a:t>
            </a:r>
            <a:br>
              <a:rPr lang="ko-KR" altLang="en-US" dirty="0" smtClean="0"/>
            </a:br>
            <a:r>
              <a:rPr lang="ko-KR" altLang="en-US" dirty="0" smtClean="0"/>
              <a:t>     </a:t>
            </a:r>
            <a:r>
              <a:rPr lang="ko-KR" altLang="en-US" dirty="0" err="1" smtClean="0"/>
              <a:t>재조절됩니다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이처럼 잠은 사람이 살아가는 데 가장 기본적이면서 </a:t>
            </a:r>
            <a:br>
              <a:rPr lang="ko-KR" altLang="en-US" dirty="0" smtClean="0"/>
            </a:br>
            <a:r>
              <a:rPr lang="ko-KR" altLang="en-US" dirty="0" smtClean="0"/>
              <a:t>     중요한 기능을 하는 시간입니다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ko-KR" altLang="en-US" dirty="0" smtClean="0">
                <a:latin typeface="굴림" pitchFamily="50" charset="-127"/>
              </a:rPr>
              <a:t>수면제는 중독이 되기 때문에 먹어서는 </a:t>
            </a:r>
            <a:r>
              <a:rPr lang="ko-KR" altLang="en-US" dirty="0" err="1" smtClean="0">
                <a:latin typeface="굴림" pitchFamily="50" charset="-127"/>
              </a:rPr>
              <a:t>안된다고</a:t>
            </a:r>
            <a:r>
              <a:rPr lang="ko-KR" altLang="en-US" dirty="0" smtClean="0">
                <a:latin typeface="굴림" pitchFamily="50" charset="-127"/>
              </a:rPr>
              <a:t> 합니다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그러나 수면제만 하더라고 여러 종류가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그리고 환자의 증상과 원인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err="1" smtClean="0">
                <a:latin typeface="굴림" pitchFamily="50" charset="-127"/>
              </a:rPr>
              <a:t>나이등에</a:t>
            </a:r>
            <a:r>
              <a:rPr lang="ko-KR" altLang="en-US" dirty="0" smtClean="0">
                <a:latin typeface="굴림" pitchFamily="50" charset="-127"/>
              </a:rPr>
              <a:t> 따라 다른 수면제가 처방 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ko-KR" altLang="en-US" dirty="0" smtClean="0">
                <a:latin typeface="굴림" pitchFamily="50" charset="-127"/>
              </a:rPr>
              <a:t>요즘은 </a:t>
            </a:r>
            <a:r>
              <a:rPr lang="ko-KR" altLang="en-US" dirty="0" err="1" smtClean="0">
                <a:latin typeface="굴림" pitchFamily="50" charset="-127"/>
              </a:rPr>
              <a:t>수면제중</a:t>
            </a:r>
            <a:r>
              <a:rPr lang="ko-KR" altLang="en-US" dirty="0" smtClean="0">
                <a:latin typeface="굴림" pitchFamily="50" charset="-127"/>
              </a:rPr>
              <a:t> 일부는 중독이나 습관성의 위험도 상당히 개선되었습니다</a:t>
            </a:r>
            <a:r>
              <a:rPr lang="en-US" altLang="ko-KR" dirty="0" smtClean="0">
                <a:latin typeface="굴림" pitchFamily="50" charset="-127"/>
              </a:rPr>
              <a:t>.  </a:t>
            </a:r>
            <a:r>
              <a:rPr lang="ko-KR" altLang="en-US" dirty="0" smtClean="0">
                <a:latin typeface="굴림" pitchFamily="50" charset="-127"/>
              </a:rPr>
              <a:t>환자에 따라서는 적절한 수면제 또는 </a:t>
            </a:r>
            <a:r>
              <a:rPr lang="ko-KR" altLang="en-US" dirty="0" err="1" smtClean="0">
                <a:latin typeface="굴림" pitchFamily="50" charset="-127"/>
              </a:rPr>
              <a:t>수면보조제를</a:t>
            </a:r>
            <a:r>
              <a:rPr lang="ko-KR" altLang="en-US" dirty="0" smtClean="0">
                <a:latin typeface="굴림" pitchFamily="50" charset="-127"/>
              </a:rPr>
              <a:t> 선택한다면 불면증의 고통도 줄이고 치료를 하는 데 훌륭한 보조수단으로 쓸 수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</a:p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ko-KR" altLang="en-US" dirty="0" smtClean="0">
                <a:latin typeface="굴림" pitchFamily="50" charset="-127"/>
              </a:rPr>
              <a:t>잠이 </a:t>
            </a:r>
            <a:r>
              <a:rPr lang="ko-KR" altLang="en-US" dirty="0" err="1" smtClean="0">
                <a:latin typeface="굴림" pitchFamily="50" charset="-127"/>
              </a:rPr>
              <a:t>안온다고</a:t>
            </a:r>
            <a:r>
              <a:rPr lang="ko-KR" altLang="en-US" dirty="0" smtClean="0">
                <a:latin typeface="굴림" pitchFamily="50" charset="-127"/>
              </a:rPr>
              <a:t> 수면제에 매달리는 것은 물론 문제입니다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그러나 중독이 무섭다고 무조건 약을 먹지 않고 버티는 것 역시 현명하지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못합니다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  <a:r>
              <a:rPr lang="ko-KR" altLang="en-US" dirty="0" smtClean="0">
                <a:latin typeface="굴림" pitchFamily="50" charset="-127"/>
              </a:rPr>
              <a:t>수면제는 의사의 처방에 따른 적절한 사용만 한다면 치료에 도움이 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굴림" pitchFamily="50" charset="-127"/>
              </a:rPr>
              <a:t>평균적으로는 하루에 </a:t>
            </a:r>
            <a:r>
              <a:rPr lang="en-US" altLang="ko-KR" dirty="0" smtClean="0">
                <a:latin typeface="굴림" pitchFamily="50" charset="-127"/>
              </a:rPr>
              <a:t>7</a:t>
            </a:r>
            <a:r>
              <a:rPr lang="ko-KR" altLang="en-US" dirty="0" smtClean="0">
                <a:latin typeface="굴림" pitchFamily="50" charset="-127"/>
              </a:rPr>
              <a:t>시간 내지 </a:t>
            </a:r>
            <a:r>
              <a:rPr lang="en-US" altLang="ko-KR" dirty="0" smtClean="0">
                <a:latin typeface="굴림" pitchFamily="50" charset="-127"/>
              </a:rPr>
              <a:t>8</a:t>
            </a:r>
            <a:r>
              <a:rPr lang="ko-KR" altLang="en-US" dirty="0" smtClean="0">
                <a:latin typeface="굴림" pitchFamily="50" charset="-127"/>
              </a:rPr>
              <a:t>시간 정도를 자는 사람이 많습니다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그러나 사람에 따라 하루 </a:t>
            </a:r>
            <a:r>
              <a:rPr lang="en-US" altLang="ko-KR" dirty="0" smtClean="0">
                <a:latin typeface="굴림" pitchFamily="50" charset="-127"/>
              </a:rPr>
              <a:t>4</a:t>
            </a:r>
            <a:r>
              <a:rPr lang="ko-KR" altLang="en-US" dirty="0" smtClean="0">
                <a:latin typeface="굴림" pitchFamily="50" charset="-127"/>
              </a:rPr>
              <a:t>시간 </a:t>
            </a:r>
            <a:r>
              <a:rPr lang="ko-KR" altLang="en-US" dirty="0" err="1" smtClean="0">
                <a:latin typeface="굴림" pitchFamily="50" charset="-127"/>
              </a:rPr>
              <a:t>부터</a:t>
            </a:r>
            <a:r>
              <a:rPr lang="ko-KR" altLang="en-US" dirty="0" smtClean="0">
                <a:latin typeface="굴림" pitchFamily="50" charset="-127"/>
              </a:rPr>
              <a:t> </a:t>
            </a:r>
            <a:r>
              <a:rPr lang="en-US" altLang="ko-KR" dirty="0" smtClean="0">
                <a:latin typeface="굴림" pitchFamily="50" charset="-127"/>
              </a:rPr>
              <a:t>10</a:t>
            </a:r>
            <a:r>
              <a:rPr lang="ko-KR" altLang="en-US" dirty="0" smtClean="0">
                <a:latin typeface="굴림" pitchFamily="50" charset="-127"/>
              </a:rPr>
              <a:t>시간까지 필요한 수면의 양은 다릅니다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수면은 단계에 따라 깊이가 있으며 깊은 잠을 자게 되면 조금만 자도 피로가 풀릴 수가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그래서 하루에 </a:t>
            </a:r>
            <a:r>
              <a:rPr lang="ko-KR" altLang="en-US" dirty="0" err="1" smtClean="0">
                <a:latin typeface="굴림" pitchFamily="50" charset="-127"/>
              </a:rPr>
              <a:t>몇시간을</a:t>
            </a:r>
            <a:r>
              <a:rPr lang="ko-KR" altLang="en-US" dirty="0" smtClean="0">
                <a:latin typeface="굴림" pitchFamily="50" charset="-127"/>
              </a:rPr>
              <a:t> 자야지만 </a:t>
            </a:r>
            <a:r>
              <a:rPr lang="ko-KR" altLang="en-US" dirty="0" err="1" smtClean="0">
                <a:latin typeface="굴림" pitchFamily="50" charset="-127"/>
              </a:rPr>
              <a:t>정상이라라고</a:t>
            </a:r>
            <a:r>
              <a:rPr lang="ko-KR" altLang="en-US" dirty="0" smtClean="0">
                <a:latin typeface="굴림" pitchFamily="50" charset="-127"/>
              </a:rPr>
              <a:t> 말할 수는 없습니다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다음날 활동하는 데 지장이 없을 정도의 잠이면 충분합니다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ko-KR" altLang="en-US" dirty="0" smtClean="0">
                <a:latin typeface="굴림" pitchFamily="50" charset="-127"/>
              </a:rPr>
              <a:t>나이가 들면 잠이 줄어든다고 알려져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실제로 노인의 경우 밤잠은 줄어들고 또한 나이가 들수록 깊은 잠이 줄고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자주 깨는 경향이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ko-KR" altLang="en-US" dirty="0" smtClean="0">
                <a:latin typeface="굴림" pitchFamily="50" charset="-127"/>
              </a:rPr>
              <a:t>그러고 이러한 영향으로 인해 낮잠이 늘어납니다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그래서 결국 밤잠과 낮잠을 다 합치면 젊은 사람들과 별로 차이가 나지 않습니다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즉 나이가 들어도 필요한 수면시간은 별로 줄지 않습니다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ko-KR" altLang="en-US" dirty="0" smtClean="0">
                <a:latin typeface="굴림" pitchFamily="50" charset="-127"/>
              </a:rPr>
              <a:t>나이가 들면 저녁에 일찍부터 졸리고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새벽에 일찍 일어나게 됩니다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br>
              <a:rPr lang="en-US" altLang="ko-KR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대개 </a:t>
            </a:r>
            <a:r>
              <a:rPr lang="en-US" altLang="ko-KR" dirty="0" smtClean="0">
                <a:latin typeface="굴림" pitchFamily="50" charset="-127"/>
              </a:rPr>
              <a:t>65</a:t>
            </a:r>
            <a:r>
              <a:rPr lang="ko-KR" altLang="en-US" dirty="0" smtClean="0">
                <a:latin typeface="굴림" pitchFamily="50" charset="-127"/>
              </a:rPr>
              <a:t>세가 넘으면 평균 </a:t>
            </a:r>
            <a:r>
              <a:rPr lang="en-US" altLang="ko-KR" dirty="0" smtClean="0">
                <a:latin typeface="굴림" pitchFamily="50" charset="-127"/>
              </a:rPr>
              <a:t>90</a:t>
            </a:r>
            <a:r>
              <a:rPr lang="ko-KR" altLang="en-US" dirty="0" smtClean="0">
                <a:latin typeface="굴림" pitchFamily="50" charset="-127"/>
              </a:rPr>
              <a:t>분 정도 잠자는 시간이 앞당겨집니다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ko-KR" altLang="en-US" dirty="0" smtClean="0">
                <a:latin typeface="굴림" pitchFamily="50" charset="-127"/>
              </a:rPr>
              <a:t>노년기의 정상적인 생리 변화로 수면 유지와 숙면이 어려워지고</a:t>
            </a:r>
            <a:r>
              <a:rPr lang="en-US" altLang="ko-KR" dirty="0" smtClean="0">
                <a:latin typeface="굴림" pitchFamily="50" charset="-127"/>
              </a:rPr>
              <a:t>,  </a:t>
            </a:r>
            <a:r>
              <a:rPr lang="ko-KR" altLang="en-US" dirty="0" smtClean="0">
                <a:latin typeface="굴림" pitchFamily="50" charset="-127"/>
              </a:rPr>
              <a:t>수면리듬이 앞당겨지는 경향이 있습니다만 일상 생활에 지장을 주거나 맞지 않는 것은 치료를 통해 도움이 될 수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</a:p>
          <a:p>
            <a:pPr>
              <a:lnSpc>
                <a:spcPct val="110000"/>
              </a:lnSpc>
            </a:pPr>
            <a:r>
              <a:rPr lang="ko-KR" altLang="en-US" dirty="0" smtClean="0">
                <a:latin typeface="굴림" pitchFamily="50" charset="-127"/>
              </a:rPr>
              <a:t>노년기 불면증의 가장 큰 특징은 젊은 성인에 비해 </a:t>
            </a:r>
            <a:r>
              <a:rPr lang="ko-KR" altLang="en-US" dirty="0" err="1" smtClean="0">
                <a:latin typeface="굴림" pitchFamily="50" charset="-127"/>
              </a:rPr>
              <a:t>이차성</a:t>
            </a:r>
            <a:r>
              <a:rPr lang="ko-KR" altLang="en-US" dirty="0" smtClean="0">
                <a:latin typeface="굴림" pitchFamily="50" charset="-127"/>
              </a:rPr>
              <a:t> 불면증 즉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신체질환이나 정신질환에 의해 생기는 불면증이 많다는 것입니다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따라서 노년기일수록 </a:t>
            </a:r>
            <a:r>
              <a:rPr lang="ko-KR" altLang="en-US" dirty="0" smtClean="0">
                <a:latin typeface="Times New Roman"/>
              </a:rPr>
              <a:t>“</a:t>
            </a:r>
            <a:r>
              <a:rPr lang="ko-KR" altLang="en-US" dirty="0" smtClean="0">
                <a:latin typeface="굴림" pitchFamily="50" charset="-127"/>
              </a:rPr>
              <a:t>나이가 많으면 원래 잠을 못 자는 거야</a:t>
            </a:r>
            <a:r>
              <a:rPr lang="ko-KR" altLang="en-US" dirty="0" smtClean="0">
                <a:latin typeface="Times New Roman"/>
              </a:rPr>
              <a:t>”</a:t>
            </a:r>
            <a:r>
              <a:rPr lang="ko-KR" altLang="en-US" dirty="0" smtClean="0">
                <a:latin typeface="굴림" pitchFamily="50" charset="-127"/>
              </a:rPr>
              <a:t>라고 그냥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넘어가서는 안되며 병원을 방문하여서 정확한 원인을 찾아보고 이에 따라 원인에 대한 치료를 해야 합니다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그렇지 않을 경우에 적절한 치료도 안되며 병을 키우는 수가 있습니다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  <a:endParaRPr lang="en-US" altLang="ko-KR" sz="1000" dirty="0" smtClean="0">
              <a:latin typeface="굴림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불면증은 매우 다양한 원인에 의해 발생합니다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적절히 치료하지 않으면 만성화되거나 우울증과 같은 정신질환을 </a:t>
            </a:r>
            <a:br>
              <a:rPr lang="ko-KR" altLang="en-US" dirty="0" smtClean="0"/>
            </a:br>
            <a:r>
              <a:rPr lang="ko-KR" altLang="en-US" dirty="0" smtClean="0"/>
              <a:t>     유발할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불면증에 대한 자가 치료나 의사의 처방 없이 약을 사용하는 것은 </a:t>
            </a:r>
            <a:br>
              <a:rPr lang="ko-KR" altLang="en-US" dirty="0" smtClean="0"/>
            </a:br>
            <a:r>
              <a:rPr lang="ko-KR" altLang="en-US" dirty="0" smtClean="0"/>
              <a:t>     불면증을 악화시킵니다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불면증은 원인에 따른 다양하고 전문적인 치료방법이 필요합니다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불면증의 원인을 밝히기 위해서는 먼저 전문가와 자세한 상담을 하는 것이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환자에 따라서는 수면다원검사와 같은 정밀</a:t>
            </a:r>
            <a:br>
              <a:rPr lang="ko-KR" altLang="en-US" dirty="0" smtClean="0"/>
            </a:br>
            <a:r>
              <a:rPr lang="ko-KR" altLang="en-US" dirty="0" smtClean="0"/>
              <a:t>검사를 받는 것이 필요하기도 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밤만 되면 잠을 잘 잘 수 있는 궁리를 한다</a:t>
            </a:r>
            <a:r>
              <a:rPr lang="en-US" altLang="ko-K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밤만 되면 잠이 안 오면 어떻게 하나 걱정을 한다</a:t>
            </a:r>
            <a:r>
              <a:rPr lang="en-US" altLang="ko-K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오는 잠을 놓치지 않기 위해 일찍부터 잠잘 준비를 한다</a:t>
            </a:r>
            <a:r>
              <a:rPr lang="en-US" altLang="ko-K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아침에 되어도 못 잔 잠을 보충하려고 늦게 까지 누워있다</a:t>
            </a:r>
            <a:r>
              <a:rPr lang="en-US" altLang="ko-KR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altLang="ko-KR" dirty="0" smtClean="0">
                <a:latin typeface="굴림" pitchFamily="50" charset="-127"/>
              </a:rPr>
              <a:t>▶</a:t>
            </a:r>
            <a:r>
              <a:rPr lang="en-US" altLang="ko-KR" dirty="0" smtClean="0"/>
              <a:t> </a:t>
            </a:r>
            <a:r>
              <a:rPr lang="ko-KR" altLang="en-US" dirty="0" smtClean="0"/>
              <a:t>몸을 피곤하게 하기 위해 밤에도 운동이나 다른 활동을 많이 한다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endParaRPr lang="en-US" altLang="ko-KR" dirty="0" smtClean="0"/>
          </a:p>
          <a:p>
            <a:pPr>
              <a:lnSpc>
                <a:spcPct val="90000"/>
              </a:lnSpc>
            </a:pPr>
            <a:r>
              <a:rPr lang="ko-KR" altLang="en-US" dirty="0" smtClean="0"/>
              <a:t>하나씩 살펴보면</a:t>
            </a:r>
            <a:r>
              <a:rPr lang="en-US" altLang="ko-KR" dirty="0" smtClean="0"/>
              <a:t>..</a:t>
            </a:r>
            <a:r>
              <a:rPr lang="ko-KR" altLang="en-US" dirty="0" smtClean="0"/>
              <a:t>다음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ko-KR" altLang="en-US" dirty="0" smtClean="0">
                <a:latin typeface="굴림" pitchFamily="50" charset="-127"/>
              </a:rPr>
              <a:t>불면증이 잠은 자려고 애쓰면 도망갑니다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먼저 잠을 자야겠다는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생각을 떨쳐 버려야 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▶ </a:t>
            </a:r>
            <a:r>
              <a:rPr lang="ko-KR" altLang="en-US" dirty="0" smtClean="0">
                <a:latin typeface="굴림" pitchFamily="50" charset="-127"/>
              </a:rPr>
              <a:t>잠에 대한 걱정을 하기 보다는 낮에 깨어 있도록 노력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    하십시오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▶ </a:t>
            </a:r>
            <a:r>
              <a:rPr lang="ko-KR" altLang="en-US" dirty="0" smtClean="0">
                <a:latin typeface="굴림" pitchFamily="50" charset="-127"/>
              </a:rPr>
              <a:t>오랫동안 누워 있는 것이 불면증을 악화시킵니다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br>
              <a:rPr lang="en-US" altLang="ko-KR" dirty="0" smtClean="0">
                <a:latin typeface="굴림" pitchFamily="50" charset="-127"/>
              </a:rPr>
            </a:br>
            <a:r>
              <a:rPr lang="en-US" altLang="ko-KR" dirty="0" smtClean="0">
                <a:latin typeface="굴림" pitchFamily="50" charset="-127"/>
              </a:rPr>
              <a:t>▶ </a:t>
            </a:r>
            <a:r>
              <a:rPr lang="ko-KR" altLang="en-US" dirty="0" smtClean="0">
                <a:latin typeface="굴림" pitchFamily="50" charset="-127"/>
              </a:rPr>
              <a:t>잠을 자기로 한 시간을 정해 놓고 이 시간 이외에는 눕지 마십시오</a:t>
            </a:r>
            <a:r>
              <a:rPr lang="en-US" altLang="ko-KR" sz="2400" dirty="0" smtClean="0">
                <a:latin typeface="굴림" pitchFamily="50" charset="-127"/>
                <a:ea typeface="HY견고딕" pitchFamily="18" charset="-127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신명조"/>
              </a:rPr>
              <a:t>정해진 시간에 잠자리에 들고 정해진 시간에 반드시 일어나야 합니다</a:t>
            </a:r>
            <a:r>
              <a:rPr lang="en-US" altLang="ko-KR" dirty="0" smtClean="0">
                <a:latin typeface="신명조"/>
              </a:rPr>
              <a:t>.</a:t>
            </a:r>
          </a:p>
          <a:p>
            <a:r>
              <a:rPr lang="ko-KR" altLang="en-US" dirty="0" smtClean="0">
                <a:latin typeface="신명조"/>
              </a:rPr>
              <a:t>곧잘 피곤하면 잠이 잘 온다고 생각하여 밤늦게 운동을 하거나 사우나</a:t>
            </a:r>
            <a:r>
              <a:rPr lang="en-US" altLang="ko-KR" dirty="0" smtClean="0">
                <a:latin typeface="신명조"/>
              </a:rPr>
              <a:t>, </a:t>
            </a:r>
            <a:br>
              <a:rPr lang="en-US" altLang="ko-KR" dirty="0" smtClean="0">
                <a:latin typeface="신명조"/>
              </a:rPr>
            </a:br>
            <a:r>
              <a:rPr lang="ko-KR" altLang="en-US" dirty="0" smtClean="0">
                <a:latin typeface="신명조"/>
              </a:rPr>
              <a:t>쇼핑을 하기도 합니다</a:t>
            </a:r>
            <a:r>
              <a:rPr lang="en-US" altLang="ko-KR" dirty="0" smtClean="0">
                <a:latin typeface="신명조"/>
              </a:rPr>
              <a:t>. </a:t>
            </a:r>
            <a:r>
              <a:rPr lang="ko-KR" altLang="en-US" dirty="0" smtClean="0">
                <a:latin typeface="신명조"/>
              </a:rPr>
              <a:t>그러나 지나친 활동은 몸을 흥분시켜서 잠을 방해합니다</a:t>
            </a:r>
            <a:r>
              <a:rPr lang="en-US" altLang="ko-KR" dirty="0" smtClean="0">
                <a:latin typeface="신명조"/>
              </a:rPr>
              <a:t>. </a:t>
            </a:r>
            <a:r>
              <a:rPr lang="ko-KR" altLang="en-US" dirty="0" smtClean="0">
                <a:latin typeface="신명조"/>
              </a:rPr>
              <a:t>저녁시간에는 일상적인 활동과 휴식을 취하는 것이 좋습니다</a:t>
            </a:r>
            <a:r>
              <a:rPr lang="en-US" altLang="ko-KR" dirty="0" smtClean="0">
                <a:latin typeface="신명조"/>
              </a:rPr>
              <a:t>.</a:t>
            </a:r>
          </a:p>
          <a:p>
            <a:r>
              <a:rPr lang="ko-KR" altLang="en-US" dirty="0" smtClean="0"/>
              <a:t>사우나는 좋지 못하지만 몸을 따뜻하게 할 정도의 샤워나 </a:t>
            </a:r>
            <a:r>
              <a:rPr lang="ko-KR" altLang="en-US" dirty="0" err="1" smtClean="0"/>
              <a:t>반신욕을</a:t>
            </a:r>
            <a:r>
              <a:rPr lang="ko-KR" altLang="en-US" dirty="0" smtClean="0"/>
              <a:t> </a:t>
            </a:r>
            <a:r>
              <a:rPr lang="en-US" altLang="ko-KR" dirty="0" smtClean="0"/>
              <a:t>10</a:t>
            </a:r>
            <a:r>
              <a:rPr lang="ko-KR" altLang="en-US" dirty="0" err="1" smtClean="0"/>
              <a:t>분이내로</a:t>
            </a:r>
            <a:r>
              <a:rPr lang="ko-KR" altLang="en-US" dirty="0" smtClean="0"/>
              <a:t> 하는 것은 수면에 도움이 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불면증이란 병명이 아니라 여러 원인에서 오는 증상입니다</a:t>
            </a:r>
            <a:r>
              <a:rPr lang="en-US" altLang="ko-KR" dirty="0" smtClean="0"/>
              <a:t>.  </a:t>
            </a:r>
            <a:r>
              <a:rPr lang="ko-KR" altLang="en-US" dirty="0" smtClean="0"/>
              <a:t>마치 두통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복통 같은 것입니다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불면증을 이루는 증상은 </a:t>
            </a:r>
            <a:r>
              <a:rPr lang="en-US" altLang="ko-KR" dirty="0" smtClean="0"/>
              <a:t>4</a:t>
            </a:r>
            <a:r>
              <a:rPr lang="ko-KR" altLang="en-US" dirty="0" smtClean="0"/>
              <a:t>가지로 구성됩니다</a:t>
            </a:r>
            <a:r>
              <a:rPr lang="en-US" altLang="ko-KR" dirty="0" smtClean="0"/>
              <a:t>.  </a:t>
            </a:r>
            <a:r>
              <a:rPr lang="ko-KR" altLang="en-US" dirty="0" smtClean="0"/>
              <a:t>어떤 증상이 주가 되던지 결국 다음날 활동을 하는데 지장을 느낄 정도로 충분한 잠을 자지 못하면 불면증이 라고 할 수 있습니다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3 </a:t>
            </a:r>
            <a:r>
              <a:rPr lang="ko-KR" altLang="en-US" dirty="0" smtClean="0">
                <a:latin typeface="굴림" pitchFamily="50" charset="-127"/>
              </a:rPr>
              <a:t>명 중 </a:t>
            </a:r>
            <a:r>
              <a:rPr lang="en-US" altLang="ko-KR" dirty="0" smtClean="0">
                <a:latin typeface="굴림" pitchFamily="50" charset="-127"/>
              </a:rPr>
              <a:t>1 </a:t>
            </a:r>
            <a:r>
              <a:rPr lang="ko-KR" altLang="en-US" dirty="0" smtClean="0">
                <a:latin typeface="굴림" pitchFamily="50" charset="-127"/>
              </a:rPr>
              <a:t>명은 </a:t>
            </a:r>
            <a:r>
              <a:rPr lang="ko-KR" altLang="en-US" dirty="0" err="1" smtClean="0">
                <a:latin typeface="굴림" pitchFamily="50" charset="-127"/>
              </a:rPr>
              <a:t>일생동안</a:t>
            </a:r>
            <a:r>
              <a:rPr lang="ko-KR" altLang="en-US" dirty="0" smtClean="0">
                <a:latin typeface="굴림" pitchFamily="50" charset="-127"/>
              </a:rPr>
              <a:t> 한번 이상은 불면증을 겪게 될 정도로 매우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흔합니다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▶ </a:t>
            </a:r>
            <a:r>
              <a:rPr lang="ko-KR" altLang="en-US" dirty="0" smtClean="0">
                <a:latin typeface="굴림" pitchFamily="50" charset="-127"/>
              </a:rPr>
              <a:t>여성이 남성보다 </a:t>
            </a:r>
            <a:r>
              <a:rPr lang="en-US" altLang="ko-KR" dirty="0" smtClean="0">
                <a:latin typeface="굴림" pitchFamily="50" charset="-127"/>
              </a:rPr>
              <a:t>1.3</a:t>
            </a:r>
            <a:r>
              <a:rPr lang="ko-KR" altLang="en-US" dirty="0" smtClean="0">
                <a:latin typeface="굴림" pitchFamily="50" charset="-127"/>
              </a:rPr>
              <a:t>배 정도 많습니다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▶ 65</a:t>
            </a:r>
            <a:r>
              <a:rPr lang="ko-KR" altLang="en-US" dirty="0" smtClean="0">
                <a:latin typeface="굴림" pitchFamily="50" charset="-127"/>
              </a:rPr>
              <a:t>세 이상이 되면 </a:t>
            </a:r>
            <a:r>
              <a:rPr lang="en-US" altLang="ko-KR" dirty="0" smtClean="0">
                <a:latin typeface="굴림" pitchFamily="50" charset="-127"/>
              </a:rPr>
              <a:t>65</a:t>
            </a:r>
            <a:r>
              <a:rPr lang="ko-KR" altLang="en-US" dirty="0" smtClean="0">
                <a:latin typeface="굴림" pitchFamily="50" charset="-127"/>
              </a:rPr>
              <a:t>세 이전에 비해 불면증이 </a:t>
            </a:r>
            <a:r>
              <a:rPr lang="en-US" altLang="ko-KR" dirty="0" smtClean="0">
                <a:latin typeface="굴림" pitchFamily="50" charset="-127"/>
              </a:rPr>
              <a:t>1.5</a:t>
            </a:r>
            <a:r>
              <a:rPr lang="ko-KR" altLang="en-US" dirty="0" smtClean="0">
                <a:latin typeface="굴림" pitchFamily="50" charset="-127"/>
              </a:rPr>
              <a:t>배 정도 많아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    집니다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▶ </a:t>
            </a:r>
            <a:r>
              <a:rPr lang="ko-KR" altLang="en-US" dirty="0" smtClean="0">
                <a:latin typeface="굴림" pitchFamily="50" charset="-127"/>
              </a:rPr>
              <a:t>한국에서는 </a:t>
            </a:r>
            <a:r>
              <a:rPr lang="en-US" altLang="ko-KR" dirty="0" smtClean="0">
                <a:latin typeface="굴림" pitchFamily="50" charset="-127"/>
              </a:rPr>
              <a:t>5 </a:t>
            </a:r>
            <a:r>
              <a:rPr lang="ko-KR" altLang="en-US" dirty="0" smtClean="0">
                <a:latin typeface="굴림" pitchFamily="50" charset="-127"/>
              </a:rPr>
              <a:t>명중 </a:t>
            </a:r>
            <a:r>
              <a:rPr lang="en-US" altLang="ko-KR" dirty="0" smtClean="0">
                <a:latin typeface="굴림" pitchFamily="50" charset="-127"/>
              </a:rPr>
              <a:t>1 </a:t>
            </a:r>
            <a:r>
              <a:rPr lang="ko-KR" altLang="en-US" dirty="0" smtClean="0">
                <a:latin typeface="굴림" pitchFamily="50" charset="-127"/>
              </a:rPr>
              <a:t>명이 주 </a:t>
            </a:r>
            <a:r>
              <a:rPr lang="en-US" altLang="ko-KR" dirty="0" smtClean="0">
                <a:latin typeface="굴림" pitchFamily="50" charset="-127"/>
              </a:rPr>
              <a:t>3 </a:t>
            </a:r>
            <a:r>
              <a:rPr lang="ko-KR" altLang="en-US" dirty="0" smtClean="0">
                <a:latin typeface="굴림" pitchFamily="50" charset="-127"/>
              </a:rPr>
              <a:t>회 이상 불면증을 겪는 것으로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    조사된바 있습니다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en-US" altLang="ko-KR" dirty="0" smtClean="0">
                <a:latin typeface="굴림" pitchFamily="50" charset="-127"/>
              </a:rPr>
              <a:t>▶ </a:t>
            </a:r>
            <a:r>
              <a:rPr lang="ko-KR" altLang="en-US" dirty="0" smtClean="0">
                <a:latin typeface="굴림" pitchFamily="50" charset="-127"/>
              </a:rPr>
              <a:t>그런데 실제 불면증 환자 중 </a:t>
            </a:r>
            <a:r>
              <a:rPr lang="en-US" altLang="ko-KR" dirty="0" smtClean="0">
                <a:latin typeface="굴림" pitchFamily="50" charset="-127"/>
              </a:rPr>
              <a:t>5%</a:t>
            </a:r>
            <a:r>
              <a:rPr lang="ko-KR" altLang="en-US" dirty="0" smtClean="0">
                <a:latin typeface="굴림" pitchFamily="50" charset="-127"/>
              </a:rPr>
              <a:t>만 전문가를 찾는 것이 문제입니다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br>
              <a:rPr lang="en-US" altLang="ko-KR" dirty="0" smtClean="0">
                <a:latin typeface="굴림" pitchFamily="50" charset="-127"/>
              </a:rPr>
            </a:br>
            <a:r>
              <a:rPr lang="en-US" altLang="ko-KR" dirty="0" smtClean="0">
                <a:latin typeface="굴림" pitchFamily="50" charset="-127"/>
              </a:rPr>
              <a:t>    </a:t>
            </a:r>
            <a:r>
              <a:rPr lang="ko-KR" altLang="en-US" dirty="0" smtClean="0">
                <a:latin typeface="굴림" pitchFamily="50" charset="-127"/>
              </a:rPr>
              <a:t>이것은 아마도 불면증을 병으로 생각하지 않거나 아니면 병원을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    찾아도 별 소용이 없을 것이라고 생각하기 때문인 듯 합니다</a:t>
            </a:r>
            <a:r>
              <a:rPr lang="en-US" altLang="ko-KR" sz="1000" b="1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잠을 </a:t>
            </a:r>
            <a:r>
              <a:rPr lang="ko-KR" altLang="en-US" dirty="0" err="1" smtClean="0"/>
              <a:t>못자면</a:t>
            </a:r>
            <a:r>
              <a:rPr lang="ko-KR" altLang="en-US" dirty="0" smtClean="0"/>
              <a:t> 피로가 회복되지 않아서 낮에도 피곤하고 졸립니다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잠을 </a:t>
            </a:r>
            <a:r>
              <a:rPr lang="ko-KR" altLang="en-US" dirty="0" err="1" smtClean="0"/>
              <a:t>못자면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여러가지</a:t>
            </a:r>
            <a:r>
              <a:rPr lang="ko-KR" altLang="en-US" dirty="0" smtClean="0"/>
              <a:t> 인체기능이 약해져서 갖가지 신체적 질환이 발생하거나 기존에 있던 질환이 악화됩니다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그래서 결국은 병원을 가거나 </a:t>
            </a:r>
            <a:br>
              <a:rPr lang="ko-KR" altLang="en-US" dirty="0" smtClean="0"/>
            </a:br>
            <a:r>
              <a:rPr lang="ko-KR" altLang="en-US" dirty="0" smtClean="0"/>
              <a:t>약을 먹게 되고 때로는 보약을 먹게 되기도 하여서 돈도 많이 들게 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잠을 </a:t>
            </a:r>
            <a:r>
              <a:rPr lang="ko-KR" altLang="en-US" dirty="0" err="1" smtClean="0"/>
              <a:t>못자면</a:t>
            </a:r>
            <a:r>
              <a:rPr lang="ko-KR" altLang="en-US" dirty="0" smtClean="0"/>
              <a:t> 기억력이나 집중력 등이 떨어집니다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그러다 보니 마음도 </a:t>
            </a:r>
            <a:br>
              <a:rPr lang="ko-KR" altLang="en-US" dirty="0" smtClean="0"/>
            </a:br>
            <a:r>
              <a:rPr lang="ko-KR" altLang="en-US" dirty="0" smtClean="0"/>
              <a:t>불안해지고 안정적으로 원하는 일에 몰두할 수도 없습니다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블면증이</a:t>
            </a:r>
            <a:r>
              <a:rPr lang="ko-KR" altLang="en-US" dirty="0" smtClean="0"/>
              <a:t> 오래될 경우 약 </a:t>
            </a:r>
            <a:r>
              <a:rPr lang="en-US" altLang="ko-KR" dirty="0" smtClean="0"/>
              <a:t>50%</a:t>
            </a:r>
            <a:r>
              <a:rPr lang="ko-KR" altLang="en-US" dirty="0" smtClean="0"/>
              <a:t>에서 나중에 우울증으로 발전한다고 </a:t>
            </a:r>
            <a:br>
              <a:rPr lang="ko-KR" altLang="en-US" dirty="0" smtClean="0"/>
            </a:br>
            <a:r>
              <a:rPr lang="ko-KR" altLang="en-US" dirty="0" smtClean="0"/>
              <a:t>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잠이 오지 않으니까 이로 인해 잠을 잘 목적으로 술을 </a:t>
            </a:r>
            <a:br>
              <a:rPr lang="ko-KR" altLang="en-US" dirty="0" smtClean="0"/>
            </a:br>
            <a:r>
              <a:rPr lang="ko-KR" altLang="en-US" dirty="0" smtClean="0"/>
              <a:t>자주 마시거나 무분별하게 약을 많이 복용하게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이것이 오래되면 알코올 중독이나 약물중독 같은 심각한 문제를 일으키게 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졸음과 피로는 현대와 같은 복잡한 사회에서는 교통사고와 같은 대형</a:t>
            </a:r>
            <a:br>
              <a:rPr lang="ko-KR" altLang="en-US" dirty="0" smtClean="0"/>
            </a:br>
            <a:r>
              <a:rPr lang="ko-KR" altLang="en-US" dirty="0" smtClean="0"/>
              <a:t>사고를 유발하기도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소련의 체르노빌 원전사고나 미국 우주왕복선 </a:t>
            </a:r>
            <a:r>
              <a:rPr lang="ko-KR" altLang="en-US" dirty="0" err="1" smtClean="0"/>
              <a:t>챌린져호</a:t>
            </a:r>
            <a:r>
              <a:rPr lang="ko-KR" altLang="en-US" dirty="0" smtClean="0"/>
              <a:t> 폭파도 원인을 밝혀 보니까 근무자의 수면부족에서 비롯한 것으로 밝혀졌습니다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사람들이 흔히 잘못 생각하고 있는 불면증에 대한 생각입니다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이럴 것들이 과연 맞는 말인지를 알아보겠습니다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>
                <a:latin typeface="굴림" pitchFamily="50" charset="-127"/>
              </a:rPr>
              <a:t>잠이 </a:t>
            </a:r>
            <a:r>
              <a:rPr lang="ko-KR" altLang="en-US" dirty="0" err="1" smtClean="0">
                <a:latin typeface="굴림" pitchFamily="50" charset="-127"/>
              </a:rPr>
              <a:t>안오면</a:t>
            </a:r>
            <a:r>
              <a:rPr lang="ko-KR" altLang="en-US" dirty="0" smtClean="0">
                <a:latin typeface="굴림" pitchFamily="50" charset="-127"/>
              </a:rPr>
              <a:t> 술을 한잔하고 자면 된다고 생각하는 분들이 많습니다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br>
              <a:rPr lang="en-US" altLang="ko-KR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그러나 술은 </a:t>
            </a:r>
            <a:r>
              <a:rPr lang="ko-KR" altLang="en-US" dirty="0" err="1" smtClean="0">
                <a:latin typeface="굴림" pitchFamily="50" charset="-127"/>
              </a:rPr>
              <a:t>여러가지</a:t>
            </a:r>
            <a:r>
              <a:rPr lang="ko-KR" altLang="en-US" dirty="0" smtClean="0">
                <a:latin typeface="굴림" pitchFamily="50" charset="-127"/>
              </a:rPr>
              <a:t> 면에서 수면에 좋지 못합니다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r>
              <a:rPr lang="ko-KR" altLang="en-US" dirty="0" smtClean="0">
                <a:latin typeface="굴림" pitchFamily="50" charset="-127"/>
              </a:rPr>
              <a:t>첫째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잠은 </a:t>
            </a:r>
            <a:r>
              <a:rPr lang="en-US" altLang="ko-KR" dirty="0" smtClean="0">
                <a:latin typeface="굴림" pitchFamily="50" charset="-127"/>
              </a:rPr>
              <a:t>1</a:t>
            </a:r>
            <a:r>
              <a:rPr lang="ko-KR" altLang="en-US" dirty="0" smtClean="0">
                <a:latin typeface="굴림" pitchFamily="50" charset="-127"/>
              </a:rPr>
              <a:t>단계에서 </a:t>
            </a:r>
            <a:r>
              <a:rPr lang="en-US" altLang="ko-KR" dirty="0" smtClean="0">
                <a:latin typeface="굴림" pitchFamily="50" charset="-127"/>
              </a:rPr>
              <a:t>4</a:t>
            </a:r>
            <a:r>
              <a:rPr lang="ko-KR" altLang="en-US" dirty="0" smtClean="0">
                <a:latin typeface="굴림" pitchFamily="50" charset="-127"/>
              </a:rPr>
              <a:t>단계까지 깊이에 따라 구분할 수 있습니다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br>
              <a:rPr lang="en-US" altLang="ko-KR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술을 마시고 자면 이중 깊은 잠이라고 할 수 있는 </a:t>
            </a:r>
            <a:r>
              <a:rPr lang="en-US" altLang="ko-KR" dirty="0" smtClean="0">
                <a:latin typeface="굴림" pitchFamily="50" charset="-127"/>
              </a:rPr>
              <a:t>3</a:t>
            </a:r>
            <a:r>
              <a:rPr lang="ko-KR" altLang="en-US" dirty="0" smtClean="0">
                <a:latin typeface="굴림" pitchFamily="50" charset="-127"/>
              </a:rPr>
              <a:t>단계 및 </a:t>
            </a:r>
            <a:r>
              <a:rPr lang="en-US" altLang="ko-KR" dirty="0" smtClean="0">
                <a:latin typeface="굴림" pitchFamily="50" charset="-127"/>
              </a:rPr>
              <a:t>4</a:t>
            </a:r>
            <a:r>
              <a:rPr lang="ko-KR" altLang="en-US" dirty="0" smtClean="0">
                <a:latin typeface="굴림" pitchFamily="50" charset="-127"/>
              </a:rPr>
              <a:t>단계 잠을 줄입니다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따라서 깊은 잠 즉 숙면을 못하기 때문에 자고 나도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피곤합니다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r>
              <a:rPr lang="ko-KR" altLang="en-US" dirty="0" smtClean="0">
                <a:latin typeface="굴림" pitchFamily="50" charset="-127"/>
              </a:rPr>
              <a:t>둘째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술을 마시면 새벽에 일찍 깹니다</a:t>
            </a:r>
            <a:r>
              <a:rPr lang="en-US" altLang="ko-KR" dirty="0" smtClean="0">
                <a:latin typeface="굴림" pitchFamily="50" charset="-127"/>
              </a:rPr>
              <a:t>.(</a:t>
            </a:r>
            <a:r>
              <a:rPr lang="ko-KR" altLang="en-US" dirty="0" smtClean="0">
                <a:latin typeface="굴림" pitchFamily="50" charset="-127"/>
              </a:rPr>
              <a:t>술이 분해되면서 </a:t>
            </a:r>
            <a:r>
              <a:rPr lang="en-US" altLang="ko-KR" dirty="0" smtClean="0">
                <a:latin typeface="굴림" pitchFamily="50" charset="-127"/>
              </a:rPr>
              <a:t>rebound </a:t>
            </a:r>
            <a:r>
              <a:rPr lang="ko-KR" altLang="en-US" dirty="0" smtClean="0">
                <a:latin typeface="굴림" pitchFamily="50" charset="-127"/>
              </a:rPr>
              <a:t>로 잠이 깹니다</a:t>
            </a:r>
            <a:r>
              <a:rPr lang="en-US" altLang="ko-KR" dirty="0" smtClean="0">
                <a:latin typeface="굴림" pitchFamily="50" charset="-127"/>
              </a:rPr>
              <a:t>)</a:t>
            </a:r>
          </a:p>
          <a:p>
            <a:r>
              <a:rPr lang="ko-KR" altLang="en-US" dirty="0" smtClean="0">
                <a:latin typeface="굴림" pitchFamily="50" charset="-127"/>
              </a:rPr>
              <a:t>셋째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잠을 자기 위한 지속적인 음주는 간질환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위장질환</a:t>
            </a:r>
            <a:r>
              <a:rPr lang="en-US" altLang="ko-KR" dirty="0" smtClean="0">
                <a:latin typeface="굴림" pitchFamily="50" charset="-127"/>
              </a:rPr>
              <a:t>, </a:t>
            </a:r>
            <a:r>
              <a:rPr lang="ko-KR" altLang="en-US" dirty="0" smtClean="0">
                <a:latin typeface="굴림" pitchFamily="50" charset="-127"/>
              </a:rPr>
              <a:t>심장질환은 물론  알코올 중독과 같은 정신질환 등 심각한 문제를 일으킵니다</a:t>
            </a:r>
            <a:r>
              <a:rPr lang="en-US" altLang="ko-KR" dirty="0" smtClean="0">
                <a:latin typeface="굴림" pitchFamily="50" charset="-127"/>
              </a:rPr>
              <a:t>.</a:t>
            </a:r>
          </a:p>
          <a:p>
            <a:r>
              <a:rPr lang="ko-KR" altLang="en-US" dirty="0" smtClean="0">
                <a:latin typeface="굴림" pitchFamily="50" charset="-127"/>
              </a:rPr>
              <a:t>따라서 결코 술은 수면제의 대용이 될 수 없습니다</a:t>
            </a:r>
            <a:r>
              <a:rPr lang="en-US" altLang="ko-KR" dirty="0" smtClean="0">
                <a:latin typeface="굴림" pitchFamily="50" charset="-127"/>
              </a:rPr>
              <a:t>. </a:t>
            </a:r>
            <a:r>
              <a:rPr lang="ko-KR" altLang="en-US" dirty="0" smtClean="0">
                <a:latin typeface="굴림" pitchFamily="50" charset="-127"/>
              </a:rPr>
              <a:t>어떤 의미에서는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술을 먹는 것보다는 수면제를 먹는 것이 건강에 휠씬 덜 해롭다고 </a:t>
            </a:r>
            <a:br>
              <a:rPr lang="ko-KR" altLang="en-US" dirty="0" smtClean="0">
                <a:latin typeface="굴림" pitchFamily="50" charset="-127"/>
              </a:rPr>
            </a:br>
            <a:r>
              <a:rPr lang="ko-KR" altLang="en-US" dirty="0" smtClean="0">
                <a:latin typeface="굴림" pitchFamily="50" charset="-127"/>
              </a:rPr>
              <a:t>하겠습니다</a:t>
            </a:r>
            <a:endParaRPr lang="ko-KR" altLang="en-US" b="1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14EB4F-E61F-468D-98C1-9AC251401FF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 ExtraBold" pitchFamily="50" charset="-127"/>
                <a:ea typeface="나눔고딕 ExtraBold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7" name="그룹 6"/>
          <p:cNvGrpSpPr/>
          <p:nvPr userDrawn="1"/>
        </p:nvGrpSpPr>
        <p:grpSpPr>
          <a:xfrm>
            <a:off x="0" y="3573016"/>
            <a:ext cx="9144000" cy="216024"/>
            <a:chOff x="0" y="1412776"/>
            <a:chExt cx="9144000" cy="216024"/>
          </a:xfrm>
        </p:grpSpPr>
        <p:sp>
          <p:nvSpPr>
            <p:cNvPr id="8" name="직사각형 7"/>
            <p:cNvSpPr/>
            <p:nvPr userDrawn="1"/>
          </p:nvSpPr>
          <p:spPr>
            <a:xfrm>
              <a:off x="251520" y="1412776"/>
              <a:ext cx="720080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 userDrawn="1"/>
          </p:nvSpPr>
          <p:spPr>
            <a:xfrm>
              <a:off x="8172400" y="1412776"/>
              <a:ext cx="720080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971600" y="1412776"/>
              <a:ext cx="720080" cy="2160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 userDrawn="1"/>
          </p:nvSpPr>
          <p:spPr>
            <a:xfrm>
              <a:off x="1691680" y="1412776"/>
              <a:ext cx="720080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 userDrawn="1"/>
          </p:nvSpPr>
          <p:spPr>
            <a:xfrm>
              <a:off x="2411760" y="1412776"/>
              <a:ext cx="720080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 userDrawn="1"/>
          </p:nvSpPr>
          <p:spPr>
            <a:xfrm>
              <a:off x="3131840" y="1412776"/>
              <a:ext cx="720080" cy="2160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3851920" y="1412776"/>
              <a:ext cx="720080" cy="21602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 userDrawn="1"/>
          </p:nvSpPr>
          <p:spPr>
            <a:xfrm>
              <a:off x="4572000" y="1412776"/>
              <a:ext cx="720080" cy="21602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 userDrawn="1"/>
          </p:nvSpPr>
          <p:spPr>
            <a:xfrm>
              <a:off x="5292080" y="1412776"/>
              <a:ext cx="720080" cy="2160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 userDrawn="1"/>
          </p:nvSpPr>
          <p:spPr>
            <a:xfrm>
              <a:off x="6012160" y="1412776"/>
              <a:ext cx="720080" cy="2160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 userDrawn="1"/>
          </p:nvSpPr>
          <p:spPr>
            <a:xfrm>
              <a:off x="6732240" y="1412776"/>
              <a:ext cx="720080" cy="21602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7452320" y="1412776"/>
              <a:ext cx="720080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0" y="1412776"/>
              <a:ext cx="251520" cy="2160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8892480" y="1412776"/>
              <a:ext cx="251520" cy="2160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21" name="그룹 20"/>
          <p:cNvGrpSpPr/>
          <p:nvPr userDrawn="1"/>
        </p:nvGrpSpPr>
        <p:grpSpPr>
          <a:xfrm>
            <a:off x="0" y="1340768"/>
            <a:ext cx="9144000" cy="216024"/>
            <a:chOff x="0" y="1412776"/>
            <a:chExt cx="9144000" cy="216024"/>
          </a:xfrm>
        </p:grpSpPr>
        <p:sp>
          <p:nvSpPr>
            <p:cNvPr id="7" name="직사각형 6"/>
            <p:cNvSpPr/>
            <p:nvPr userDrawn="1"/>
          </p:nvSpPr>
          <p:spPr>
            <a:xfrm>
              <a:off x="251520" y="1412776"/>
              <a:ext cx="720080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직사각형 7"/>
            <p:cNvSpPr/>
            <p:nvPr userDrawn="1"/>
          </p:nvSpPr>
          <p:spPr>
            <a:xfrm>
              <a:off x="8172400" y="1412776"/>
              <a:ext cx="720080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 userDrawn="1"/>
          </p:nvSpPr>
          <p:spPr>
            <a:xfrm>
              <a:off x="971600" y="1412776"/>
              <a:ext cx="720080" cy="2160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 userDrawn="1"/>
          </p:nvSpPr>
          <p:spPr>
            <a:xfrm>
              <a:off x="1691680" y="1412776"/>
              <a:ext cx="720080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 userDrawn="1"/>
          </p:nvSpPr>
          <p:spPr>
            <a:xfrm>
              <a:off x="2411760" y="1412776"/>
              <a:ext cx="720080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 userDrawn="1"/>
          </p:nvSpPr>
          <p:spPr>
            <a:xfrm>
              <a:off x="3131840" y="1412776"/>
              <a:ext cx="720080" cy="2160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 userDrawn="1"/>
          </p:nvSpPr>
          <p:spPr>
            <a:xfrm>
              <a:off x="3851920" y="1412776"/>
              <a:ext cx="720080" cy="21602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 userDrawn="1"/>
          </p:nvSpPr>
          <p:spPr>
            <a:xfrm>
              <a:off x="4572000" y="1412776"/>
              <a:ext cx="720080" cy="21602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 userDrawn="1"/>
          </p:nvSpPr>
          <p:spPr>
            <a:xfrm>
              <a:off x="5292080" y="1412776"/>
              <a:ext cx="720080" cy="2160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 userDrawn="1"/>
          </p:nvSpPr>
          <p:spPr>
            <a:xfrm>
              <a:off x="6012160" y="1412776"/>
              <a:ext cx="720080" cy="2160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 userDrawn="1"/>
          </p:nvSpPr>
          <p:spPr>
            <a:xfrm>
              <a:off x="6732240" y="1412776"/>
              <a:ext cx="720080" cy="21602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직사각형 17"/>
            <p:cNvSpPr/>
            <p:nvPr userDrawn="1"/>
          </p:nvSpPr>
          <p:spPr>
            <a:xfrm>
              <a:off x="7452320" y="1412776"/>
              <a:ext cx="720080" cy="2160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0" y="1412776"/>
              <a:ext cx="251520" cy="21602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8892480" y="1412776"/>
              <a:ext cx="251520" cy="216024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7D647-235E-49AE-8197-649E511CCF9D}" type="datetimeFigureOut">
              <a:rPr lang="ko-KR" altLang="en-US" smtClean="0"/>
              <a:pPr/>
              <a:t>2014-11-27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D81F6-E8CF-4C4E-815B-85E7D9DD2D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 ExtraBold" pitchFamily="50" charset="-127"/>
          <a:ea typeface="나눔고딕 ExtraBold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불면증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홍성의료원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정신건강의학과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ko-KR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전문의 송영훈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600" dirty="0" smtClean="0"/>
              <a:t>졸리고 피곤하기 때문에 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3600" dirty="0" smtClean="0"/>
              <a:t>교통사고 등의 사고 위험이 높습니다</a:t>
            </a:r>
            <a:r>
              <a:rPr lang="en-US" altLang="ko-KR" sz="3600" dirty="0" smtClean="0"/>
              <a:t>.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685800" y="2667000"/>
            <a:ext cx="7696200" cy="3429000"/>
            <a:chOff x="480" y="1632"/>
            <a:chExt cx="4848" cy="2160"/>
          </a:xfrm>
        </p:grpSpPr>
        <p:grpSp>
          <p:nvGrpSpPr>
            <p:cNvPr id="5" name="Group 17"/>
            <p:cNvGrpSpPr>
              <a:grpSpLocks/>
            </p:cNvGrpSpPr>
            <p:nvPr/>
          </p:nvGrpSpPr>
          <p:grpSpPr bwMode="auto">
            <a:xfrm>
              <a:off x="2496" y="1632"/>
              <a:ext cx="2832" cy="1872"/>
              <a:chOff x="2496" y="1632"/>
              <a:chExt cx="2832" cy="1872"/>
            </a:xfrm>
          </p:grpSpPr>
          <p:graphicFrame>
            <p:nvGraphicFramePr>
              <p:cNvPr id="7" name="Object 14"/>
              <p:cNvGraphicFramePr>
                <a:graphicFrameLocks noChangeAspect="1"/>
              </p:cNvGraphicFramePr>
              <p:nvPr/>
            </p:nvGraphicFramePr>
            <p:xfrm>
              <a:off x="2496" y="1632"/>
              <a:ext cx="2831" cy="18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53" name="Image" r:id="rId4" imgW="4650900" imgH="3024356" progId="">
                      <p:embed/>
                    </p:oleObj>
                  </mc:Choice>
                  <mc:Fallback>
                    <p:oleObj name="Image" r:id="rId4" imgW="4650900" imgH="3024356" progId="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96" y="1632"/>
                            <a:ext cx="2831" cy="1872"/>
                          </a:xfrm>
                          <a:prstGeom prst="rect">
                            <a:avLst/>
                          </a:prstGeom>
                          <a:noFill/>
                          <a:effectLst>
                            <a:outerShdw dist="117088" dir="2436078" algn="ctr" rotWithShape="0">
                              <a:srgbClr val="808080"/>
                            </a:outerShdw>
                          </a:effectLst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" name="Rectangle 15"/>
              <p:cNvSpPr>
                <a:spLocks noChangeArrowheads="1"/>
              </p:cNvSpPr>
              <p:nvPr/>
            </p:nvSpPr>
            <p:spPr bwMode="auto">
              <a:xfrm>
                <a:off x="2496" y="1632"/>
                <a:ext cx="2832" cy="1872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6" name="Picture 12" descr="C:\WINDOWS\바탕 화면\사노피 슬라이드\불면증\일러스트\HC023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0" y="2604"/>
              <a:ext cx="2640" cy="118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불면증에 대한 흔한 오해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불면증에 대한 오해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불면증은 술 한잔 마시고 자면 해결된다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수면제는 중독되므로 먹어서는 안 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하루에 잠은 </a:t>
            </a:r>
            <a:r>
              <a:rPr lang="en-US" altLang="ko-KR" dirty="0" smtClean="0"/>
              <a:t>8</a:t>
            </a:r>
            <a:r>
              <a:rPr lang="ko-KR" altLang="en-US" dirty="0" smtClean="0"/>
              <a:t>시간은 자야 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나이가 들면 잠이 없어진다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불면증은 전문적인 치료가 필요 없다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잠이 안 올 때는 술 한잔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알코올은 깊은 잠을 방해한다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술을 마시고 자면 새벽에 일찍 깬다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간질환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위장질환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심장질환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중독을 일으킨다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Picture 12" descr="C:\WINDOWS\바탕 화면\사노피 슬라이드\불면증\술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212976"/>
            <a:ext cx="5029200" cy="16002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835696" y="5157192"/>
            <a:ext cx="6048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술이 수면제를 대체할 수 없다</a:t>
            </a:r>
            <a:r>
              <a:rPr lang="en-US" altLang="ko-KR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!!!</a:t>
            </a:r>
            <a:endParaRPr lang="ko-KR" altLang="en-US" sz="280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1187624" y="5373216"/>
            <a:ext cx="576064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 smtClean="0"/>
              <a:t>수면제는 중독이 되므로 먹어서는 안 된다</a:t>
            </a:r>
            <a:r>
              <a:rPr lang="en-US" altLang="ko-KR" sz="3600" dirty="0" smtClean="0"/>
              <a:t>?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ko-KR" altLang="en-US" dirty="0" smtClean="0"/>
              <a:t>여러 종류의 수면제가 존재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각 환자에 맞는 수면제를 사용해야 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수면제 남용도 문제지만</a:t>
            </a:r>
            <a:r>
              <a:rPr lang="en-US" altLang="ko-KR" dirty="0" smtClean="0"/>
              <a:t>, </a:t>
            </a:r>
          </a:p>
          <a:p>
            <a:pPr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무조건 기피하는 것도 문제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4879032" y="1772816"/>
          <a:ext cx="35814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Image" r:id="rId4" imgW="7205083" imgH="4765267" progId="">
                  <p:embed/>
                </p:oleObj>
              </mc:Choice>
              <mc:Fallback>
                <p:oleObj name="Image" r:id="rId4" imgW="7205083" imgH="4765267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032" y="1772816"/>
                        <a:ext cx="35814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rgbClr val="777777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35696" y="5013176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의사의 처방에 따른 적절한 사용이 </a:t>
            </a:r>
            <a:endParaRPr lang="en-US" altLang="ko-KR" sz="2800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치료에 도움이 된다</a:t>
            </a:r>
            <a:r>
              <a:rPr lang="en-US" altLang="ko-KR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  <a:endParaRPr lang="ko-KR" altLang="en-US" sz="280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1187624" y="5373216"/>
            <a:ext cx="576064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하루에 </a:t>
            </a:r>
            <a:r>
              <a:rPr lang="en-US" altLang="ko-KR" dirty="0" smtClean="0"/>
              <a:t>8</a:t>
            </a:r>
            <a:r>
              <a:rPr lang="ko-KR" altLang="en-US" dirty="0" smtClean="0"/>
              <a:t>시간은 자야 한다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수면의 양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얼마나 오래 자야 하는가는 개인마다 다르다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수면의 질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깊은 잠을 많이 잘 수록 피로회복에 도움된다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4509120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다음날 활동하는데 지장이 </a:t>
            </a:r>
            <a:endParaRPr lang="en-US" altLang="ko-KR" sz="2800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없을 정도로 자면 충분하다</a:t>
            </a:r>
            <a:r>
              <a:rPr lang="en-US" altLang="ko-KR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.</a:t>
            </a:r>
            <a:endParaRPr lang="ko-KR" altLang="en-US" sz="280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611560" y="4887163"/>
            <a:ext cx="432048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19" descr="C:\WINDOWS\바탕 화면\무제-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4304" y="3501008"/>
            <a:ext cx="2964160" cy="2964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나이가 들면 잠이 없어질까요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전체 필요한 수면 시간은 나이가 들어도 크게 변하지 않는다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밤잠이 충분하지 못하면 낮에 졸리게 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노년기 불면증은 신체적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정신적 질환에 의한 경우가 많다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Picture 18" descr="C:\WINDOWS\바탕 화면\사노피 슬라이드\불면증\일러스트\G07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6825" y="3284984"/>
            <a:ext cx="4321175" cy="1897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5714092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원인을 밝혀 치료하는 것이 중요합니다</a:t>
            </a:r>
            <a:r>
              <a:rPr lang="en-US" altLang="ko-KR" sz="28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endParaRPr lang="ko-KR" altLang="en-US" sz="280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611560" y="5877272"/>
            <a:ext cx="432048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불면증은 전문적인 치료가 필요 없다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치료하지 않으면 불면증은 만성화 될 수 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우울증과 같은 정신질환을 유발할 수도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Picture 22" descr="C:\WINDOWS\바탕 화면\무제-1.gif"/>
          <p:cNvPicPr>
            <a:picLocks noChangeAspect="1" noChangeArrowheads="1"/>
          </p:cNvPicPr>
          <p:nvPr/>
        </p:nvPicPr>
        <p:blipFill>
          <a:blip r:embed="rId3" cstate="print"/>
          <a:srcRect b="21453"/>
          <a:stretch>
            <a:fillRect/>
          </a:stretch>
        </p:blipFill>
        <p:spPr bwMode="auto">
          <a:xfrm>
            <a:off x="3646488" y="2708920"/>
            <a:ext cx="1747837" cy="2636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5733256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원인에 따른 다양하고 전문적인 치료가 필요합니다</a:t>
            </a:r>
            <a:r>
              <a:rPr lang="en-US" altLang="ko-KR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endParaRPr lang="ko-KR" altLang="en-US" sz="240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오른쪽 화살표 5"/>
          <p:cNvSpPr/>
          <p:nvPr/>
        </p:nvSpPr>
        <p:spPr>
          <a:xfrm>
            <a:off x="611560" y="5877272"/>
            <a:ext cx="432048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불면증은 원인을 밝히는 것이 중요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041400" y="2204864"/>
            <a:ext cx="7112000" cy="3200400"/>
            <a:chOff x="656" y="1632"/>
            <a:chExt cx="4480" cy="2016"/>
          </a:xfrm>
        </p:grpSpPr>
        <p:pic>
          <p:nvPicPr>
            <p:cNvPr id="5" name="Picture 10" descr="C:\WINDOWS\바탕 화면\사노피 슬라이드\불면증\일러스트\D157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6" y="1632"/>
              <a:ext cx="1456" cy="2016"/>
            </a:xfrm>
            <a:prstGeom prst="rect">
              <a:avLst/>
            </a:prstGeom>
            <a:noFill/>
          </p:spPr>
        </p:pic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2448" y="1632"/>
              <a:ext cx="2688" cy="1968"/>
              <a:chOff x="2640" y="1632"/>
              <a:chExt cx="2688" cy="1968"/>
            </a:xfrm>
          </p:grpSpPr>
          <p:pic>
            <p:nvPicPr>
              <p:cNvPr id="7" name="Picture 4" descr="C:\Documents and Settings\Administrator\My Documents\수면다원검사1.jpg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645" y="1632"/>
                <a:ext cx="2683" cy="1968"/>
              </a:xfrm>
              <a:prstGeom prst="rect">
                <a:avLst/>
              </a:prstGeom>
              <a:noFill/>
              <a:effectLst>
                <a:outerShdw dist="89803" dir="2700000" algn="ctr" rotWithShape="0">
                  <a:srgbClr val="808080"/>
                </a:outerShdw>
              </a:effectLst>
            </p:spPr>
          </p:pic>
          <p:sp>
            <p:nvSpPr>
              <p:cNvPr id="8" name="Rectangle 11"/>
              <p:cNvSpPr>
                <a:spLocks noChangeArrowheads="1"/>
              </p:cNvSpPr>
              <p:nvPr/>
            </p:nvSpPr>
            <p:spPr bwMode="auto">
              <a:xfrm>
                <a:off x="2640" y="1632"/>
                <a:ext cx="2688" cy="1968"/>
              </a:xfrm>
              <a:prstGeom prst="rect">
                <a:avLst/>
              </a:prstGeom>
              <a:noFill/>
              <a:ln w="2540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불면증은 왜 생기나요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grpSp>
        <p:nvGrpSpPr>
          <p:cNvPr id="24" name="그룹 23"/>
          <p:cNvGrpSpPr/>
          <p:nvPr/>
        </p:nvGrpSpPr>
        <p:grpSpPr>
          <a:xfrm>
            <a:off x="611560" y="1584176"/>
            <a:ext cx="7848872" cy="5157192"/>
            <a:chOff x="755576" y="1700808"/>
            <a:chExt cx="7416824" cy="4536504"/>
          </a:xfrm>
        </p:grpSpPr>
        <p:sp>
          <p:nvSpPr>
            <p:cNvPr id="4" name="타원 3"/>
            <p:cNvSpPr/>
            <p:nvPr/>
          </p:nvSpPr>
          <p:spPr>
            <a:xfrm>
              <a:off x="3635896" y="3140968"/>
              <a:ext cx="1872208" cy="72008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불면증</a:t>
              </a:r>
              <a:endParaRPr lang="ko-KR" altLang="en-US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3491880" y="1700808"/>
              <a:ext cx="2160240" cy="10081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 ExtraBold" pitchFamily="50" charset="-127"/>
                  <a:ea typeface="나눔고딕 ExtraBold" pitchFamily="50" charset="-127"/>
                </a:rPr>
                <a:t>심리적</a:t>
              </a:r>
              <a:r>
                <a:rPr lang="en-US" altLang="ko-KR" b="1" dirty="0" smtClean="0">
                  <a:latin typeface="나눔고딕 ExtraBold" pitchFamily="50" charset="-127"/>
                  <a:ea typeface="나눔고딕 ExtraBold" pitchFamily="50" charset="-127"/>
                </a:rPr>
                <a:t>, </a:t>
              </a:r>
              <a:r>
                <a:rPr lang="ko-KR" altLang="en-US" b="1" dirty="0" smtClean="0">
                  <a:latin typeface="나눔고딕 ExtraBold" pitchFamily="50" charset="-127"/>
                  <a:ea typeface="나눔고딕 ExtraBold" pitchFamily="50" charset="-127"/>
                </a:rPr>
                <a:t>사회적 </a:t>
              </a:r>
              <a:endParaRPr lang="en-US" altLang="ko-KR" b="1" dirty="0" smtClean="0">
                <a:latin typeface="나눔고딕 ExtraBold" pitchFamily="50" charset="-127"/>
                <a:ea typeface="나눔고딕 ExtraBold" pitchFamily="50" charset="-127"/>
              </a:endParaRPr>
            </a:p>
            <a:p>
              <a:pPr algn="ctr"/>
              <a:r>
                <a:rPr lang="ko-KR" altLang="en-US" b="1" dirty="0" smtClean="0">
                  <a:latin typeface="나눔고딕 ExtraBold" pitchFamily="50" charset="-127"/>
                  <a:ea typeface="나눔고딕 ExtraBold" pitchFamily="50" charset="-127"/>
                </a:rPr>
                <a:t>스트레스</a:t>
              </a:r>
              <a:endParaRPr lang="ko-KR" altLang="en-US" b="1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755576" y="1700808"/>
              <a:ext cx="2232248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나눔고딕 ExtraBold" pitchFamily="50" charset="-127"/>
                  <a:ea typeface="나눔고딕 ExtraBold" pitchFamily="50" charset="-127"/>
                </a:rPr>
                <a:t>신체질환</a:t>
              </a:r>
              <a:endParaRPr lang="ko-KR" altLang="en-US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827584" y="4365104"/>
              <a:ext cx="2160240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나눔고딕 ExtraBold" pitchFamily="50" charset="-127"/>
                  <a:ea typeface="나눔고딕 ExtraBold" pitchFamily="50" charset="-127"/>
                </a:rPr>
                <a:t>정신의학적 질환</a:t>
              </a:r>
              <a:endParaRPr lang="ko-KR" altLang="en-US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6012160" y="1700808"/>
              <a:ext cx="2160240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나눔고딕 ExtraBold" pitchFamily="50" charset="-127"/>
                  <a:ea typeface="나눔고딕 ExtraBold" pitchFamily="50" charset="-127"/>
                </a:rPr>
                <a:t>행동적 원인</a:t>
              </a:r>
              <a:endParaRPr lang="ko-KR" altLang="en-US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6012160" y="4365104"/>
              <a:ext cx="2160240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나눔고딕 ExtraBold" pitchFamily="50" charset="-127"/>
                  <a:ea typeface="나눔고딕 ExtraBold" pitchFamily="50" charset="-127"/>
                </a:rPr>
                <a:t>특정수면질환</a:t>
              </a:r>
              <a:endParaRPr lang="ko-KR" altLang="en-US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55576" y="2060848"/>
              <a:ext cx="2232248" cy="15121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관절염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심장병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</a:p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만성 신부전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고혈압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폐경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임신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천식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</a:p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감염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뇌졸중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……</a:t>
              </a:r>
              <a:endParaRPr lang="ko-KR" altLang="en-US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012160" y="2060848"/>
              <a:ext cx="2160240" cy="15121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정신생리적 불면증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불량한 수면 위생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과도한 낮잠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……</a:t>
              </a:r>
              <a:endParaRPr lang="ko-KR" altLang="en-US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7584" y="4725144"/>
              <a:ext cx="2160240" cy="15121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우울증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불안장애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조현병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약물남용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치매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……</a:t>
              </a:r>
              <a:endParaRPr lang="ko-KR" altLang="en-US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012160" y="4725144"/>
              <a:ext cx="2160240" cy="15121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주기적 사지 </a:t>
              </a:r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운동증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ctr"/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하지불안증후군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</a:t>
              </a:r>
            </a:p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수면무호흡증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</a:p>
            <a:p>
              <a:pPr algn="ctr"/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코골이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……</a:t>
              </a: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3491880" y="4365104"/>
              <a:ext cx="2160240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나눔고딕 ExtraBold" pitchFamily="50" charset="-127"/>
                  <a:ea typeface="나눔고딕 ExtraBold" pitchFamily="50" charset="-127"/>
                </a:rPr>
                <a:t>약물</a:t>
              </a:r>
              <a:endParaRPr lang="ko-KR" altLang="en-US" dirty="0"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491880" y="4725144"/>
              <a:ext cx="2160240" cy="151216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알코올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진통제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</a:p>
            <a:p>
              <a:pPr algn="ctr"/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부신피질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호르몬제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기관지 </a:t>
              </a:r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확장제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</a:p>
            <a:p>
              <a:pPr algn="ctr"/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혈압강하제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니코틴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b="1" dirty="0" smtClean="0">
                  <a:latin typeface="나눔고딕" pitchFamily="50" charset="-127"/>
                  <a:ea typeface="나눔고딕" pitchFamily="50" charset="-127"/>
                </a:rPr>
                <a:t>갑상선 </a:t>
              </a:r>
              <a:r>
                <a:rPr lang="ko-KR" altLang="en-US" b="1" dirty="0" err="1" smtClean="0">
                  <a:latin typeface="나눔고딕" pitchFamily="50" charset="-127"/>
                  <a:ea typeface="나눔고딕" pitchFamily="50" charset="-127"/>
                </a:rPr>
                <a:t>호르몬제</a:t>
              </a:r>
              <a:r>
                <a:rPr lang="en-US" altLang="ko-KR" b="1" dirty="0" smtClean="0">
                  <a:latin typeface="나눔고딕" pitchFamily="50" charset="-127"/>
                  <a:ea typeface="나눔고딕" pitchFamily="50" charset="-127"/>
                </a:rPr>
                <a:t>...</a:t>
              </a:r>
              <a:endParaRPr lang="ko-KR" altLang="en-US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8" name="아래쪽 화살표 17"/>
            <p:cNvSpPr/>
            <p:nvPr/>
          </p:nvSpPr>
          <p:spPr>
            <a:xfrm>
              <a:off x="4427984" y="2780928"/>
              <a:ext cx="288032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19" name="아래쪽 화살표 18"/>
            <p:cNvSpPr/>
            <p:nvPr/>
          </p:nvSpPr>
          <p:spPr>
            <a:xfrm rot="10800000">
              <a:off x="4427984" y="3933056"/>
              <a:ext cx="288032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0" name="아래쪽 화살표 19"/>
            <p:cNvSpPr/>
            <p:nvPr/>
          </p:nvSpPr>
          <p:spPr>
            <a:xfrm rot="19083849">
              <a:off x="3203848" y="2996952"/>
              <a:ext cx="288032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1" name="아래쪽 화살표 20"/>
            <p:cNvSpPr/>
            <p:nvPr/>
          </p:nvSpPr>
          <p:spPr>
            <a:xfrm rot="2097457">
              <a:off x="5580112" y="2996952"/>
              <a:ext cx="288032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2" name="아래쪽 화살표 21"/>
            <p:cNvSpPr/>
            <p:nvPr/>
          </p:nvSpPr>
          <p:spPr>
            <a:xfrm rot="13407265">
              <a:off x="3131840" y="3933056"/>
              <a:ext cx="288032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23" name="아래쪽 화살표 22"/>
            <p:cNvSpPr/>
            <p:nvPr/>
          </p:nvSpPr>
          <p:spPr>
            <a:xfrm rot="7753538">
              <a:off x="5652120" y="3933056"/>
              <a:ext cx="288032" cy="28803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나눔고딕" pitchFamily="50" charset="-127"/>
                <a:ea typeface="나눔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수면</a:t>
            </a:r>
            <a:r>
              <a:rPr lang="en-US" altLang="ko-KR" dirty="0" smtClean="0"/>
              <a:t>(</a:t>
            </a:r>
            <a:r>
              <a:rPr lang="ko-KR" altLang="en-US" dirty="0" smtClean="0"/>
              <a:t>잠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역할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휴식과 에너지를 재충전하는 시간</a:t>
            </a:r>
            <a:endParaRPr lang="en-US" altLang="ko-KR" dirty="0" smtClean="0"/>
          </a:p>
          <a:p>
            <a:r>
              <a:rPr lang="ko-KR" altLang="en-US" dirty="0" smtClean="0"/>
              <a:t>하루 동안의 생각과 기억을 정리하는 시간</a:t>
            </a:r>
            <a:endParaRPr lang="en-US" altLang="ko-KR" dirty="0" smtClean="0"/>
          </a:p>
          <a:p>
            <a:r>
              <a:rPr lang="ko-KR" altLang="en-US" dirty="0" smtClean="0"/>
              <a:t>체온조절과 같은 생명유지 기능을 조절</a:t>
            </a:r>
            <a:endParaRPr lang="ko-KR" altLang="en-US" dirty="0"/>
          </a:p>
        </p:txBody>
      </p:sp>
      <p:pic>
        <p:nvPicPr>
          <p:cNvPr id="5" name="Picture 9" descr="C:\WINDOWS\바탕 화면\일어나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4024" y="3352800"/>
            <a:ext cx="4724400" cy="3124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잠 못 드는 사람들이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흔히 하는 오류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331623" y="349710"/>
            <a:ext cx="8496944" cy="6391657"/>
            <a:chOff x="1547664" y="548680"/>
            <a:chExt cx="6048672" cy="5782928"/>
          </a:xfrm>
        </p:grpSpPr>
        <p:sp>
          <p:nvSpPr>
            <p:cNvPr id="5" name="모서리가 둥근 직사각형 4"/>
            <p:cNvSpPr/>
            <p:nvPr/>
          </p:nvSpPr>
          <p:spPr>
            <a:xfrm>
              <a:off x="1547664" y="548680"/>
              <a:ext cx="6048672" cy="216024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Clr>
                  <a:schemeClr val="tx1"/>
                </a:buClr>
                <a:buFont typeface="Arial" pitchFamily="34" charset="0"/>
                <a:buChar char="•"/>
              </a:pPr>
              <a:r>
                <a:rPr lang="en-US" altLang="ko-KR" dirty="0" smtClean="0"/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밤만 되면 잠을 잘 잘 수 있는 궁리를 한다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</a:t>
              </a: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밤만 되면 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‘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잠이 안 오면 어떻게 하나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’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걱정을 한다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</a:t>
              </a: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오는 잠을 놓치지 않기 위해 일찍부터 잠 잘 준비를 한다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endParaRPr lang="ko-KR" altLang="en-US" sz="25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1547664" y="3428999"/>
              <a:ext cx="6048672" cy="290260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Clr>
                  <a:schemeClr val="tx1"/>
                </a:buClr>
                <a:buFont typeface="Arial" pitchFamily="34" charset="0"/>
                <a:buChar char="•"/>
              </a:pPr>
              <a:r>
                <a:rPr lang="en-US" altLang="ko-KR" sz="2500" dirty="0" smtClean="0"/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</a:rPr>
                <a:t>자려고 애를 쓸 수록 잠은 달아납니다</a:t>
              </a:r>
              <a:r>
                <a:rPr lang="en-US" altLang="ko-KR" sz="2500" b="1" dirty="0" smtClean="0">
                  <a:solidFill>
                    <a:schemeClr val="tx1"/>
                  </a:solidFill>
                </a:rPr>
                <a:t>. </a:t>
              </a:r>
            </a:p>
            <a:p>
              <a:r>
                <a:rPr lang="en-US" altLang="ko-KR" sz="2500" b="1" dirty="0" smtClean="0">
                  <a:solidFill>
                    <a:schemeClr val="tx1"/>
                  </a:solidFill>
                </a:rPr>
                <a:t>  </a:t>
              </a:r>
              <a:r>
                <a:rPr lang="ko-KR" altLang="en-US" sz="2500" b="1" dirty="0" smtClean="0">
                  <a:solidFill>
                    <a:schemeClr val="tx1"/>
                  </a:solidFill>
                </a:rPr>
                <a:t>잠에 대해 집착하지 마십시오</a:t>
              </a:r>
              <a:r>
                <a:rPr lang="en-US" altLang="ko-KR" sz="2500" b="1" dirty="0" smtClean="0">
                  <a:solidFill>
                    <a:schemeClr val="tx1"/>
                  </a:solidFill>
                </a:rPr>
                <a:t>.</a:t>
              </a: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잠에 대한 걱정을 하기 보다는 낮에 맑은 정신으로 깨어</a:t>
              </a: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있도록 노력하십시오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오랫동안 누워있는 것이 불면증을 악화시킵니다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</a:p>
            <a:p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일정한 시간에만 누우세요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</a:t>
              </a:r>
              <a:endParaRPr lang="ko-KR" altLang="en-US" sz="25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7" name="아래쪽 화살표 6"/>
            <p:cNvSpPr/>
            <p:nvPr/>
          </p:nvSpPr>
          <p:spPr>
            <a:xfrm>
              <a:off x="3923928" y="2924944"/>
              <a:ext cx="1296144" cy="360040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323528" y="548680"/>
            <a:ext cx="8424936" cy="5472608"/>
            <a:chOff x="1547664" y="548680"/>
            <a:chExt cx="6048672" cy="5472608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1547664" y="548680"/>
              <a:ext cx="6048672" cy="216024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Clr>
                  <a:schemeClr val="tx1"/>
                </a:buClr>
                <a:buFont typeface="Arial" pitchFamily="34" charset="0"/>
                <a:buChar char="•"/>
              </a:pPr>
              <a:r>
                <a:rPr lang="en-US" altLang="ko-KR" dirty="0" smtClean="0"/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</a:rPr>
                <a:t>아침이 되어도 못 잔 잠을 보충하려고 늦게 까지 </a:t>
              </a:r>
              <a:r>
                <a:rPr lang="ko-KR" altLang="en-US" sz="2500" b="1" dirty="0" smtClean="0">
                  <a:solidFill>
                    <a:schemeClr val="tx1"/>
                  </a:solidFill>
                </a:rPr>
                <a:t>누워</a:t>
              </a:r>
              <a:r>
                <a:rPr lang="en-US" altLang="ko-KR" sz="2500" b="1" dirty="0">
                  <a:solidFill>
                    <a:schemeClr val="tx1"/>
                  </a:solidFill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</a:rPr>
                <a:t>있는다</a:t>
              </a:r>
              <a:r>
                <a:rPr lang="en-US" altLang="ko-KR" sz="2500" b="1" dirty="0" smtClean="0">
                  <a:solidFill>
                    <a:schemeClr val="tx1"/>
                  </a:solidFill>
                </a:rPr>
                <a:t>. </a:t>
              </a: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몸을 피곤하게 하기 위해 밤에도 운동이나 다른 활동을</a:t>
              </a: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많이 한다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endParaRPr lang="ko-KR" altLang="en-US" sz="25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1547664" y="3429000"/>
              <a:ext cx="6048672" cy="259228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Clr>
                  <a:schemeClr val="tx1"/>
                </a:buClr>
                <a:buFont typeface="Arial" pitchFamily="34" charset="0"/>
                <a:buChar char="•"/>
              </a:pPr>
              <a:r>
                <a:rPr lang="en-US" altLang="ko-KR" dirty="0" smtClean="0"/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</a:rPr>
                <a:t>일정한 시간에 일어나십시오</a:t>
              </a:r>
              <a:r>
                <a:rPr lang="en-US" altLang="ko-KR" sz="2500" b="1" dirty="0" smtClean="0">
                  <a:solidFill>
                    <a:schemeClr val="tx1"/>
                  </a:solidFill>
                </a:rPr>
                <a:t>.</a:t>
              </a: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자기 전에는 운동 대신 차분한 시간을 갖도록 합니다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</a:p>
            <a:p>
              <a:pPr>
                <a:buFont typeface="Arial" pitchFamily="34" charset="0"/>
                <a:buChar char="•"/>
              </a:pP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pPr>
                <a:buFont typeface="Arial" pitchFamily="34" charset="0"/>
                <a:buChar char="•"/>
              </a:pP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몸을 훈훈하게 할 정도의 가벼운 목욕은 수면에 도움이 </a:t>
              </a:r>
              <a:endParaRPr lang="en-US" altLang="ko-KR" sz="25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  </a:t>
              </a:r>
              <a:r>
                <a:rPr lang="ko-KR" altLang="en-US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됩니다</a:t>
              </a:r>
              <a:r>
                <a:rPr lang="en-US" altLang="ko-KR" sz="2500" b="1" dirty="0" smtClean="0">
                  <a:solidFill>
                    <a:schemeClr val="tx1"/>
                  </a:solidFill>
                  <a:latin typeface="나눔고딕" pitchFamily="50" charset="-127"/>
                  <a:ea typeface="나눔고딕" pitchFamily="50" charset="-127"/>
                </a:rPr>
                <a:t>. </a:t>
              </a:r>
              <a:endParaRPr lang="ko-KR" altLang="en-US" sz="2500" b="1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6" name="아래쪽 화살표 5"/>
            <p:cNvSpPr/>
            <p:nvPr/>
          </p:nvSpPr>
          <p:spPr>
            <a:xfrm>
              <a:off x="3923928" y="2924944"/>
              <a:ext cx="1296144" cy="360040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잠을 잘 자기 위한 생활 수칙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편안한 잠자리</a:t>
            </a:r>
            <a:endParaRPr lang="en-US" altLang="ko-KR" dirty="0" smtClean="0"/>
          </a:p>
          <a:p>
            <a:r>
              <a:rPr lang="ko-KR" altLang="en-US" dirty="0" smtClean="0"/>
              <a:t>적당한 온도 </a:t>
            </a:r>
            <a:r>
              <a:rPr lang="en-US" altLang="ko-KR" dirty="0" smtClean="0"/>
              <a:t>(</a:t>
            </a:r>
            <a:r>
              <a:rPr lang="ko-KR" altLang="en-US" dirty="0" smtClean="0"/>
              <a:t>너무 춥거나 너무 덥지 않게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어두운 환경</a:t>
            </a:r>
            <a:endParaRPr lang="en-US" altLang="ko-KR" dirty="0" smtClean="0"/>
          </a:p>
          <a:p>
            <a:r>
              <a:rPr lang="ko-KR" altLang="en-US" dirty="0" smtClean="0"/>
              <a:t>규칙적인 수면시간</a:t>
            </a:r>
            <a:endParaRPr lang="en-US" altLang="ko-KR" dirty="0" smtClean="0"/>
          </a:p>
          <a:p>
            <a:r>
              <a:rPr lang="ko-KR" altLang="en-US" dirty="0" smtClean="0"/>
              <a:t>규칙적인 운동 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(</a:t>
            </a:r>
            <a:r>
              <a:rPr lang="ko-KR" altLang="en-US" dirty="0" smtClean="0"/>
              <a:t>되도록 저녁 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늦어도 잠들기 </a:t>
            </a:r>
            <a:r>
              <a:rPr lang="en-US" altLang="ko-KR" dirty="0" smtClean="0"/>
              <a:t>3</a:t>
            </a:r>
            <a:r>
              <a:rPr lang="ko-KR" altLang="en-US" dirty="0" smtClean="0"/>
              <a:t>시간 이내는 피함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잠들기 전 </a:t>
            </a:r>
            <a:r>
              <a:rPr lang="en-US" altLang="ko-KR" dirty="0" smtClean="0"/>
              <a:t>6</a:t>
            </a:r>
            <a:r>
              <a:rPr lang="ko-KR" altLang="en-US" dirty="0" smtClean="0"/>
              <a:t>시간 이내에는 커피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담배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술을 피함</a:t>
            </a:r>
            <a:endParaRPr lang="en-US" altLang="ko-KR" dirty="0" smtClean="0"/>
          </a:p>
          <a:p>
            <a:r>
              <a:rPr lang="ko-KR" altLang="en-US" dirty="0" smtClean="0"/>
              <a:t>영양적으로 균형 있는 음식 적당량 섭취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(</a:t>
            </a:r>
            <a:r>
              <a:rPr lang="ko-KR" altLang="en-US" dirty="0" smtClean="0"/>
              <a:t>잠들기 전에 과식하거나 물을 많이 마시는 것을 피함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낮잠 삼가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꼭 필요한 경우에는 정해진 시간에 </a:t>
            </a:r>
            <a:r>
              <a:rPr lang="en-US" altLang="ko-KR" dirty="0" smtClean="0"/>
              <a:t>1</a:t>
            </a:r>
            <a:r>
              <a:rPr lang="ko-KR" altLang="en-US" dirty="0" smtClean="0"/>
              <a:t>시간 이내로</a:t>
            </a:r>
            <a:endParaRPr lang="en-US" altLang="ko-KR" dirty="0" smtClean="0"/>
          </a:p>
          <a:p>
            <a:r>
              <a:rPr lang="ko-KR" altLang="en-US" dirty="0" smtClean="0"/>
              <a:t>업무나 고민은 침실 밖에 두고 잠자리에 든다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이럴 때는 전문가에게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매번 잠들기가 너무 힘들어 </a:t>
            </a:r>
            <a:r>
              <a:rPr lang="en-US" altLang="ko-KR" dirty="0" smtClean="0"/>
              <a:t>1</a:t>
            </a:r>
            <a:r>
              <a:rPr lang="ko-KR" altLang="en-US" dirty="0" smtClean="0"/>
              <a:t>시간 이상 걸릴 때</a:t>
            </a:r>
            <a:endParaRPr lang="en-US" altLang="ko-KR" dirty="0" smtClean="0"/>
          </a:p>
          <a:p>
            <a:r>
              <a:rPr lang="ko-KR" altLang="en-US" dirty="0" smtClean="0"/>
              <a:t>잠을 자려고 하면 온갖 생각이 떠올라 잠이 안 올 때</a:t>
            </a:r>
            <a:endParaRPr lang="en-US" altLang="ko-KR" dirty="0" smtClean="0"/>
          </a:p>
          <a:p>
            <a:r>
              <a:rPr lang="ko-KR" altLang="en-US" dirty="0" smtClean="0"/>
              <a:t>자다가 자주 깨고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깨면 다시 잠들기 어려울 때</a:t>
            </a:r>
            <a:endParaRPr lang="en-US" altLang="ko-KR" dirty="0" smtClean="0"/>
          </a:p>
          <a:p>
            <a:r>
              <a:rPr lang="ko-KR" altLang="en-US" dirty="0" smtClean="0"/>
              <a:t>너무 일찍 일어날 때</a:t>
            </a:r>
            <a:endParaRPr lang="en-US" altLang="ko-KR" dirty="0" smtClean="0"/>
          </a:p>
          <a:p>
            <a:r>
              <a:rPr lang="ko-KR" altLang="en-US" dirty="0" smtClean="0"/>
              <a:t>자도 나도 잔 것 같지 않고 피곤할 때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4542219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이런 문제가 </a:t>
            </a:r>
            <a:r>
              <a:rPr lang="en-US" altLang="ko-KR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1</a:t>
            </a:r>
            <a:r>
              <a:rPr lang="ko-KR" altLang="en-US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개월 이상 지속될 때는 </a:t>
            </a:r>
            <a:endParaRPr lang="en-US" altLang="ko-KR" sz="2400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r>
              <a:rPr lang="ko-KR" altLang="en-US" sz="2400" b="1" dirty="0" smtClean="0">
                <a:solidFill>
                  <a:srgbClr val="00B050"/>
                </a:solidFill>
                <a:latin typeface="나눔고딕" pitchFamily="50" charset="-127"/>
                <a:ea typeface="나눔고딕" pitchFamily="50" charset="-127"/>
              </a:rPr>
              <a:t>정신건강의학과</a:t>
            </a:r>
            <a:r>
              <a:rPr lang="ko-KR" altLang="en-US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로 찾아오시기 바랍니다</a:t>
            </a:r>
            <a:r>
              <a:rPr lang="en-US" altLang="ko-KR" sz="240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endParaRPr lang="ko-KR" altLang="en-US" sz="2400" dirty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1259632" y="4869160"/>
            <a:ext cx="432048" cy="216024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경청해 주셔서 감사합니다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불면증이란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불면증은 다음날 활동하는데 영향을 줄 정도로 양적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질적으로 충분한 잠을 못 자는 상태를 말함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불면증의 증상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잠들기가 어렵다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자주 깨고 다시 잠들기 어렵다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새벽에 일찍 깬다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자고 일어나도 피곤이 풀리지 않는다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18" descr="C:\WINDOWS\바탕 화면\하품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3057" y="3268116"/>
            <a:ext cx="1857375" cy="28971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수면 패턴 비교 </a:t>
            </a:r>
            <a:r>
              <a:rPr lang="en-US" altLang="ko-KR" dirty="0" smtClean="0"/>
              <a:t>(</a:t>
            </a:r>
            <a:r>
              <a:rPr lang="ko-KR" altLang="en-US" dirty="0" smtClean="0"/>
              <a:t>정상수면 </a:t>
            </a:r>
            <a:r>
              <a:rPr lang="en-US" altLang="ko-KR" dirty="0" smtClean="0"/>
              <a:t>VS </a:t>
            </a:r>
            <a:r>
              <a:rPr lang="ko-KR" altLang="en-US" dirty="0" smtClean="0"/>
              <a:t>불면증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pSp>
        <p:nvGrpSpPr>
          <p:cNvPr id="358" name="그룹 357"/>
          <p:cNvGrpSpPr/>
          <p:nvPr/>
        </p:nvGrpSpPr>
        <p:grpSpPr>
          <a:xfrm>
            <a:off x="107504" y="2444261"/>
            <a:ext cx="4320480" cy="2820003"/>
            <a:chOff x="107504" y="2444261"/>
            <a:chExt cx="4320480" cy="2820003"/>
          </a:xfrm>
        </p:grpSpPr>
        <p:grpSp>
          <p:nvGrpSpPr>
            <p:cNvPr id="157" name="그룹 156"/>
            <p:cNvGrpSpPr/>
            <p:nvPr/>
          </p:nvGrpSpPr>
          <p:grpSpPr>
            <a:xfrm>
              <a:off x="107504" y="2444261"/>
              <a:ext cx="4320480" cy="2208875"/>
              <a:chOff x="96064" y="1610963"/>
              <a:chExt cx="6996216" cy="4080482"/>
            </a:xfrm>
          </p:grpSpPr>
          <p:cxnSp>
            <p:nvCxnSpPr>
              <p:cNvPr id="7" name="직선 연결선 6"/>
              <p:cNvCxnSpPr/>
              <p:nvPr/>
            </p:nvCxnSpPr>
            <p:spPr>
              <a:xfrm>
                <a:off x="971600" y="1700808"/>
                <a:ext cx="0" cy="367240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/>
              <p:cNvCxnSpPr/>
              <p:nvPr/>
            </p:nvCxnSpPr>
            <p:spPr>
              <a:xfrm>
                <a:off x="827584" y="5229200"/>
                <a:ext cx="626469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14"/>
              <p:cNvCxnSpPr/>
              <p:nvPr/>
            </p:nvCxnSpPr>
            <p:spPr>
              <a:xfrm>
                <a:off x="899592" y="414908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직선 연결선 16"/>
              <p:cNvCxnSpPr/>
              <p:nvPr/>
            </p:nvCxnSpPr>
            <p:spPr>
              <a:xfrm>
                <a:off x="899592" y="486916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899592" y="342900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18"/>
              <p:cNvCxnSpPr/>
              <p:nvPr/>
            </p:nvCxnSpPr>
            <p:spPr>
              <a:xfrm>
                <a:off x="899592" y="270892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직선 연결선 22"/>
              <p:cNvCxnSpPr/>
              <p:nvPr/>
            </p:nvCxnSpPr>
            <p:spPr>
              <a:xfrm>
                <a:off x="4572000" y="5157192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직선 연결선 27"/>
              <p:cNvCxnSpPr/>
              <p:nvPr/>
            </p:nvCxnSpPr>
            <p:spPr>
              <a:xfrm>
                <a:off x="1691680" y="5166428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직선 연결선 28"/>
              <p:cNvCxnSpPr/>
              <p:nvPr/>
            </p:nvCxnSpPr>
            <p:spPr>
              <a:xfrm>
                <a:off x="5292080" y="5157192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직선 연결선 29"/>
              <p:cNvCxnSpPr/>
              <p:nvPr/>
            </p:nvCxnSpPr>
            <p:spPr>
              <a:xfrm>
                <a:off x="2411760" y="5157192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/>
              <p:cNvCxnSpPr/>
              <p:nvPr/>
            </p:nvCxnSpPr>
            <p:spPr>
              <a:xfrm>
                <a:off x="6012160" y="5157192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직선 연결선 31"/>
              <p:cNvCxnSpPr/>
              <p:nvPr/>
            </p:nvCxnSpPr>
            <p:spPr>
              <a:xfrm>
                <a:off x="3131840" y="5157192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연결선 32"/>
              <p:cNvCxnSpPr/>
              <p:nvPr/>
            </p:nvCxnSpPr>
            <p:spPr>
              <a:xfrm>
                <a:off x="6732240" y="5166428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>
                <a:off x="3851920" y="5157192"/>
                <a:ext cx="0" cy="14401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82758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0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54766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1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26774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2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98782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3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70790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4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42798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5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14806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6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586814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7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588224" y="5445224"/>
                <a:ext cx="28803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 smtClean="0">
                    <a:latin typeface="나눔고딕" pitchFamily="50" charset="-127"/>
                    <a:ea typeface="나눔고딕" pitchFamily="50" charset="-127"/>
                  </a:rPr>
                  <a:t>8</a:t>
                </a:r>
                <a:endParaRPr lang="ko-KR" altLang="en-US" sz="10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96064" y="4599295"/>
                <a:ext cx="749992" cy="397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800" b="1" dirty="0" smtClean="0">
                    <a:latin typeface="나눔고딕" pitchFamily="50" charset="-127"/>
                    <a:ea typeface="나눔고딕" pitchFamily="50" charset="-127"/>
                  </a:rPr>
                  <a:t>4</a:t>
                </a:r>
                <a:r>
                  <a:rPr lang="ko-KR" altLang="en-US" sz="800" b="1" dirty="0" smtClean="0">
                    <a:latin typeface="나눔고딕" pitchFamily="50" charset="-127"/>
                    <a:ea typeface="나눔고딕" pitchFamily="50" charset="-127"/>
                  </a:rPr>
                  <a:t>단계</a:t>
                </a:r>
                <a:endParaRPr lang="ko-KR" altLang="en-US" sz="8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96064" y="3869980"/>
                <a:ext cx="748112" cy="397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800" b="1" dirty="0" smtClean="0">
                    <a:latin typeface="나눔고딕" pitchFamily="50" charset="-127"/>
                    <a:ea typeface="나눔고딕" pitchFamily="50" charset="-127"/>
                  </a:rPr>
                  <a:t>3</a:t>
                </a:r>
                <a:r>
                  <a:rPr lang="ko-KR" altLang="en-US" sz="800" b="1" dirty="0" smtClean="0">
                    <a:latin typeface="나눔고딕" pitchFamily="50" charset="-127"/>
                    <a:ea typeface="나눔고딕" pitchFamily="50" charset="-127"/>
                  </a:rPr>
                  <a:t>단계</a:t>
                </a:r>
                <a:endParaRPr lang="ko-KR" altLang="en-US" sz="8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96064" y="3157725"/>
                <a:ext cx="749992" cy="397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800" b="1" dirty="0" smtClean="0">
                    <a:latin typeface="나눔고딕" pitchFamily="50" charset="-127"/>
                    <a:ea typeface="나눔고딕" pitchFamily="50" charset="-127"/>
                  </a:rPr>
                  <a:t>2</a:t>
                </a:r>
                <a:r>
                  <a:rPr lang="ko-KR" altLang="en-US" sz="800" b="1" dirty="0" smtClean="0">
                    <a:latin typeface="나눔고딕" pitchFamily="50" charset="-127"/>
                    <a:ea typeface="나눔고딕" pitchFamily="50" charset="-127"/>
                  </a:rPr>
                  <a:t>단계</a:t>
                </a:r>
                <a:endParaRPr lang="ko-KR" altLang="en-US" sz="8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96064" y="2481005"/>
                <a:ext cx="748112" cy="397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800" b="1" dirty="0" smtClean="0">
                    <a:latin typeface="나눔고딕" pitchFamily="50" charset="-127"/>
                    <a:ea typeface="나눔고딕" pitchFamily="50" charset="-127"/>
                  </a:rPr>
                  <a:t>1</a:t>
                </a:r>
                <a:r>
                  <a:rPr lang="ko-KR" altLang="en-US" sz="800" b="1" dirty="0" smtClean="0">
                    <a:latin typeface="나눔고딕" pitchFamily="50" charset="-127"/>
                    <a:ea typeface="나눔고딕" pitchFamily="50" charset="-127"/>
                  </a:rPr>
                  <a:t>단계</a:t>
                </a:r>
                <a:endParaRPr lang="ko-KR" altLang="en-US" sz="8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25976" y="1610963"/>
                <a:ext cx="729317" cy="8528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800" b="1" dirty="0" smtClean="0">
                    <a:latin typeface="나눔고딕" pitchFamily="50" charset="-127"/>
                    <a:ea typeface="나눔고딕" pitchFamily="50" charset="-127"/>
                  </a:rPr>
                  <a:t>깨어있는 상태</a:t>
                </a:r>
                <a:endParaRPr lang="ko-KR" altLang="en-US" sz="800" b="1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  <p:cxnSp>
            <p:nvCxnSpPr>
              <p:cNvPr id="52" name="직선 연결선 51"/>
              <p:cNvCxnSpPr/>
              <p:nvPr/>
            </p:nvCxnSpPr>
            <p:spPr>
              <a:xfrm>
                <a:off x="899592" y="198884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직선 연결선 53"/>
              <p:cNvCxnSpPr/>
              <p:nvPr/>
            </p:nvCxnSpPr>
            <p:spPr>
              <a:xfrm>
                <a:off x="1043608" y="198884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/>
              <p:cNvCxnSpPr/>
              <p:nvPr/>
            </p:nvCxnSpPr>
            <p:spPr>
              <a:xfrm>
                <a:off x="1187624" y="198884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>
                <a:off x="1187624" y="2708920"/>
                <a:ext cx="216024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/>
              <p:cNvCxnSpPr/>
              <p:nvPr/>
            </p:nvCxnSpPr>
            <p:spPr>
              <a:xfrm>
                <a:off x="1403648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/>
              <p:cNvCxnSpPr/>
              <p:nvPr/>
            </p:nvCxnSpPr>
            <p:spPr>
              <a:xfrm>
                <a:off x="1403648" y="3429000"/>
                <a:ext cx="288032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6" name="직선 연결선 65"/>
              <p:cNvCxnSpPr/>
              <p:nvPr/>
            </p:nvCxnSpPr>
            <p:spPr>
              <a:xfrm>
                <a:off x="1691680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67"/>
              <p:cNvCxnSpPr/>
              <p:nvPr/>
            </p:nvCxnSpPr>
            <p:spPr>
              <a:xfrm>
                <a:off x="1691680" y="4869160"/>
                <a:ext cx="79208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69"/>
              <p:cNvCxnSpPr/>
              <p:nvPr/>
            </p:nvCxnSpPr>
            <p:spPr>
              <a:xfrm flipV="1">
                <a:off x="2483768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2" name="직선 연결선 71"/>
              <p:cNvCxnSpPr/>
              <p:nvPr/>
            </p:nvCxnSpPr>
            <p:spPr>
              <a:xfrm>
                <a:off x="2483768" y="3429000"/>
                <a:ext cx="216024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6" name="직선 연결선 75"/>
              <p:cNvCxnSpPr/>
              <p:nvPr/>
            </p:nvCxnSpPr>
            <p:spPr>
              <a:xfrm flipV="1">
                <a:off x="2699792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1" name="직선 연결선 80"/>
              <p:cNvCxnSpPr/>
              <p:nvPr/>
            </p:nvCxnSpPr>
            <p:spPr>
              <a:xfrm>
                <a:off x="2699792" y="270892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3" name="직선 연결선 82"/>
              <p:cNvCxnSpPr/>
              <p:nvPr/>
            </p:nvCxnSpPr>
            <p:spPr>
              <a:xfrm>
                <a:off x="2843808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5" name="직선 연결선 84"/>
              <p:cNvCxnSpPr/>
              <p:nvPr/>
            </p:nvCxnSpPr>
            <p:spPr>
              <a:xfrm>
                <a:off x="2843808" y="342900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7" name="직선 연결선 86"/>
              <p:cNvCxnSpPr/>
              <p:nvPr/>
            </p:nvCxnSpPr>
            <p:spPr>
              <a:xfrm>
                <a:off x="2987824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89" name="직선 연결선 88"/>
              <p:cNvCxnSpPr/>
              <p:nvPr/>
            </p:nvCxnSpPr>
            <p:spPr>
              <a:xfrm>
                <a:off x="2987824" y="4869160"/>
                <a:ext cx="648072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1" name="직선 연결선 90"/>
              <p:cNvCxnSpPr/>
              <p:nvPr/>
            </p:nvCxnSpPr>
            <p:spPr>
              <a:xfrm flipV="1">
                <a:off x="3635896" y="1988840"/>
                <a:ext cx="0" cy="288032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3" name="직선 연결선 92"/>
              <p:cNvCxnSpPr/>
              <p:nvPr/>
            </p:nvCxnSpPr>
            <p:spPr>
              <a:xfrm>
                <a:off x="3654368" y="198884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/>
              <p:cNvCxnSpPr/>
              <p:nvPr/>
            </p:nvCxnSpPr>
            <p:spPr>
              <a:xfrm>
                <a:off x="3635896" y="3429000"/>
                <a:ext cx="216024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/>
              <p:cNvCxnSpPr/>
              <p:nvPr/>
            </p:nvCxnSpPr>
            <p:spPr>
              <a:xfrm>
                <a:off x="3851920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9" name="직선 연결선 98"/>
              <p:cNvCxnSpPr/>
              <p:nvPr/>
            </p:nvCxnSpPr>
            <p:spPr>
              <a:xfrm>
                <a:off x="3851920" y="4869160"/>
                <a:ext cx="50405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/>
              <p:cNvCxnSpPr/>
              <p:nvPr/>
            </p:nvCxnSpPr>
            <p:spPr>
              <a:xfrm flipV="1">
                <a:off x="4355976" y="2708920"/>
                <a:ext cx="0" cy="216024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3" name="직선 연결선 102"/>
              <p:cNvCxnSpPr/>
              <p:nvPr/>
            </p:nvCxnSpPr>
            <p:spPr>
              <a:xfrm>
                <a:off x="4355976" y="2708920"/>
                <a:ext cx="360040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5" name="직선 연결선 104"/>
              <p:cNvCxnSpPr/>
              <p:nvPr/>
            </p:nvCxnSpPr>
            <p:spPr>
              <a:xfrm>
                <a:off x="4716016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/>
              <p:cNvCxnSpPr/>
              <p:nvPr/>
            </p:nvCxnSpPr>
            <p:spPr>
              <a:xfrm>
                <a:off x="4716016" y="342900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/>
              <p:cNvCxnSpPr/>
              <p:nvPr/>
            </p:nvCxnSpPr>
            <p:spPr>
              <a:xfrm>
                <a:off x="4860032" y="3430082"/>
                <a:ext cx="0" cy="1440161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1" name="직선 연결선 110"/>
              <p:cNvCxnSpPr/>
              <p:nvPr/>
            </p:nvCxnSpPr>
            <p:spPr>
              <a:xfrm>
                <a:off x="4860032" y="486916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/>
              <p:cNvCxnSpPr/>
              <p:nvPr/>
            </p:nvCxnSpPr>
            <p:spPr>
              <a:xfrm flipV="1">
                <a:off x="5004048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5" name="직선 연결선 114"/>
              <p:cNvCxnSpPr/>
              <p:nvPr/>
            </p:nvCxnSpPr>
            <p:spPr>
              <a:xfrm>
                <a:off x="5004048" y="342900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148064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/>
              <p:cNvCxnSpPr/>
              <p:nvPr/>
            </p:nvCxnSpPr>
            <p:spPr>
              <a:xfrm>
                <a:off x="5148064" y="486916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1" name="직선 연결선 120"/>
              <p:cNvCxnSpPr/>
              <p:nvPr/>
            </p:nvCxnSpPr>
            <p:spPr>
              <a:xfrm flipV="1">
                <a:off x="5292080" y="2708920"/>
                <a:ext cx="0" cy="216024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4" name="직선 연결선 123"/>
              <p:cNvCxnSpPr/>
              <p:nvPr/>
            </p:nvCxnSpPr>
            <p:spPr>
              <a:xfrm>
                <a:off x="5292080" y="2708920"/>
                <a:ext cx="576064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6" name="직선 연결선 125"/>
              <p:cNvCxnSpPr/>
              <p:nvPr/>
            </p:nvCxnSpPr>
            <p:spPr>
              <a:xfrm>
                <a:off x="5868144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8" name="직선 연결선 127"/>
              <p:cNvCxnSpPr/>
              <p:nvPr/>
            </p:nvCxnSpPr>
            <p:spPr>
              <a:xfrm>
                <a:off x="5868144" y="342900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0" name="직선 연결선 129"/>
              <p:cNvCxnSpPr/>
              <p:nvPr/>
            </p:nvCxnSpPr>
            <p:spPr>
              <a:xfrm flipV="1">
                <a:off x="6012160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2" name="직선 연결선 131"/>
              <p:cNvCxnSpPr/>
              <p:nvPr/>
            </p:nvCxnSpPr>
            <p:spPr>
              <a:xfrm>
                <a:off x="6012160" y="2708920"/>
                <a:ext cx="7200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4" name="직선 연결선 133"/>
              <p:cNvCxnSpPr/>
              <p:nvPr/>
            </p:nvCxnSpPr>
            <p:spPr>
              <a:xfrm>
                <a:off x="6084168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6" name="직선 연결선 135"/>
              <p:cNvCxnSpPr/>
              <p:nvPr/>
            </p:nvCxnSpPr>
            <p:spPr>
              <a:xfrm>
                <a:off x="6084168" y="342900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8" name="직선 연결선 137"/>
              <p:cNvCxnSpPr/>
              <p:nvPr/>
            </p:nvCxnSpPr>
            <p:spPr>
              <a:xfrm>
                <a:off x="6228184" y="3429000"/>
                <a:ext cx="0" cy="144016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0" name="직선 연결선 139"/>
              <p:cNvCxnSpPr/>
              <p:nvPr/>
            </p:nvCxnSpPr>
            <p:spPr>
              <a:xfrm>
                <a:off x="6228184" y="486916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2" name="직선 연결선 141"/>
              <p:cNvCxnSpPr/>
              <p:nvPr/>
            </p:nvCxnSpPr>
            <p:spPr>
              <a:xfrm flipV="1">
                <a:off x="6372200" y="414908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4" name="직선 연결선 143"/>
              <p:cNvCxnSpPr/>
              <p:nvPr/>
            </p:nvCxnSpPr>
            <p:spPr>
              <a:xfrm>
                <a:off x="6372200" y="4149080"/>
                <a:ext cx="144016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6" name="직선 연결선 145"/>
              <p:cNvCxnSpPr/>
              <p:nvPr/>
            </p:nvCxnSpPr>
            <p:spPr>
              <a:xfrm flipV="1">
                <a:off x="6516216" y="342900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147"/>
              <p:cNvCxnSpPr/>
              <p:nvPr/>
            </p:nvCxnSpPr>
            <p:spPr>
              <a:xfrm>
                <a:off x="6516216" y="3429000"/>
                <a:ext cx="7200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0" name="직선 연결선 149"/>
              <p:cNvCxnSpPr/>
              <p:nvPr/>
            </p:nvCxnSpPr>
            <p:spPr>
              <a:xfrm flipV="1">
                <a:off x="6588224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2" name="직선 연결선 151"/>
              <p:cNvCxnSpPr/>
              <p:nvPr/>
            </p:nvCxnSpPr>
            <p:spPr>
              <a:xfrm>
                <a:off x="6588224" y="2708920"/>
                <a:ext cx="7200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4" name="직선 연결선 153"/>
              <p:cNvCxnSpPr/>
              <p:nvPr/>
            </p:nvCxnSpPr>
            <p:spPr>
              <a:xfrm flipV="1">
                <a:off x="6660232" y="198884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6" name="직선 연결선 155"/>
              <p:cNvCxnSpPr/>
              <p:nvPr/>
            </p:nvCxnSpPr>
            <p:spPr>
              <a:xfrm>
                <a:off x="6660232" y="1988840"/>
                <a:ext cx="7200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356" name="모서리가 둥근 직사각형 355"/>
            <p:cNvSpPr/>
            <p:nvPr/>
          </p:nvSpPr>
          <p:spPr>
            <a:xfrm>
              <a:off x="1457184" y="4904224"/>
              <a:ext cx="1962688" cy="36004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/>
                <a:t>정상적인 수면패턴</a:t>
              </a:r>
              <a:endParaRPr lang="ko-KR" altLang="en-US" sz="1600" dirty="0"/>
            </a:p>
          </p:txBody>
        </p:sp>
      </p:grpSp>
      <p:grpSp>
        <p:nvGrpSpPr>
          <p:cNvPr id="359" name="그룹 358"/>
          <p:cNvGrpSpPr/>
          <p:nvPr/>
        </p:nvGrpSpPr>
        <p:grpSpPr>
          <a:xfrm>
            <a:off x="4572000" y="2444261"/>
            <a:ext cx="4320480" cy="2829239"/>
            <a:chOff x="4572000" y="2444261"/>
            <a:chExt cx="4320480" cy="2829239"/>
          </a:xfrm>
        </p:grpSpPr>
        <p:grpSp>
          <p:nvGrpSpPr>
            <p:cNvPr id="354" name="그룹 353"/>
            <p:cNvGrpSpPr/>
            <p:nvPr/>
          </p:nvGrpSpPr>
          <p:grpSpPr>
            <a:xfrm>
              <a:off x="4572000" y="2444261"/>
              <a:ext cx="4320480" cy="2208875"/>
              <a:chOff x="4572000" y="2444261"/>
              <a:chExt cx="4320480" cy="2208875"/>
            </a:xfrm>
          </p:grpSpPr>
          <p:grpSp>
            <p:nvGrpSpPr>
              <p:cNvPr id="236" name="그룹 235"/>
              <p:cNvGrpSpPr/>
              <p:nvPr/>
            </p:nvGrpSpPr>
            <p:grpSpPr>
              <a:xfrm>
                <a:off x="4572000" y="2444261"/>
                <a:ext cx="4320480" cy="2208875"/>
                <a:chOff x="96064" y="1610963"/>
                <a:chExt cx="6996216" cy="4080482"/>
              </a:xfrm>
            </p:grpSpPr>
            <p:cxnSp>
              <p:nvCxnSpPr>
                <p:cNvPr id="237" name="직선 연결선 236"/>
                <p:cNvCxnSpPr/>
                <p:nvPr/>
              </p:nvCxnSpPr>
              <p:spPr>
                <a:xfrm>
                  <a:off x="971600" y="1700808"/>
                  <a:ext cx="0" cy="367240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직선 연결선 237"/>
                <p:cNvCxnSpPr/>
                <p:nvPr/>
              </p:nvCxnSpPr>
              <p:spPr>
                <a:xfrm>
                  <a:off x="827584" y="5229200"/>
                  <a:ext cx="626469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직선 연결선 238"/>
                <p:cNvCxnSpPr/>
                <p:nvPr/>
              </p:nvCxnSpPr>
              <p:spPr>
                <a:xfrm>
                  <a:off x="899592" y="414908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직선 연결선 239"/>
                <p:cNvCxnSpPr/>
                <p:nvPr/>
              </p:nvCxnSpPr>
              <p:spPr>
                <a:xfrm>
                  <a:off x="899592" y="486916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직선 연결선 240"/>
                <p:cNvCxnSpPr/>
                <p:nvPr/>
              </p:nvCxnSpPr>
              <p:spPr>
                <a:xfrm>
                  <a:off x="899592" y="342900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직선 연결선 241"/>
                <p:cNvCxnSpPr/>
                <p:nvPr/>
              </p:nvCxnSpPr>
              <p:spPr>
                <a:xfrm>
                  <a:off x="899592" y="270892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직선 연결선 242"/>
                <p:cNvCxnSpPr/>
                <p:nvPr/>
              </p:nvCxnSpPr>
              <p:spPr>
                <a:xfrm>
                  <a:off x="4572000" y="5157192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직선 연결선 243"/>
                <p:cNvCxnSpPr/>
                <p:nvPr/>
              </p:nvCxnSpPr>
              <p:spPr>
                <a:xfrm>
                  <a:off x="1691680" y="5166428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직선 연결선 244"/>
                <p:cNvCxnSpPr/>
                <p:nvPr/>
              </p:nvCxnSpPr>
              <p:spPr>
                <a:xfrm>
                  <a:off x="5292080" y="5157192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직선 연결선 245"/>
                <p:cNvCxnSpPr/>
                <p:nvPr/>
              </p:nvCxnSpPr>
              <p:spPr>
                <a:xfrm>
                  <a:off x="2411760" y="5157192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직선 연결선 246"/>
                <p:cNvCxnSpPr/>
                <p:nvPr/>
              </p:nvCxnSpPr>
              <p:spPr>
                <a:xfrm>
                  <a:off x="6012160" y="5157192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8" name="직선 연결선 247"/>
                <p:cNvCxnSpPr/>
                <p:nvPr/>
              </p:nvCxnSpPr>
              <p:spPr>
                <a:xfrm>
                  <a:off x="3131840" y="5157192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9" name="직선 연결선 248"/>
                <p:cNvCxnSpPr/>
                <p:nvPr/>
              </p:nvCxnSpPr>
              <p:spPr>
                <a:xfrm>
                  <a:off x="6732240" y="5166428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" name="직선 연결선 249"/>
                <p:cNvCxnSpPr/>
                <p:nvPr/>
              </p:nvCxnSpPr>
              <p:spPr>
                <a:xfrm>
                  <a:off x="3851920" y="5157192"/>
                  <a:ext cx="0" cy="144016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1" name="TextBox 250"/>
                <p:cNvSpPr txBox="1"/>
                <p:nvPr/>
              </p:nvSpPr>
              <p:spPr>
                <a:xfrm>
                  <a:off x="82758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0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2" name="TextBox 251"/>
                <p:cNvSpPr txBox="1"/>
                <p:nvPr/>
              </p:nvSpPr>
              <p:spPr>
                <a:xfrm>
                  <a:off x="154766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1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3" name="TextBox 252"/>
                <p:cNvSpPr txBox="1"/>
                <p:nvPr/>
              </p:nvSpPr>
              <p:spPr>
                <a:xfrm>
                  <a:off x="226774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2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4" name="TextBox 253"/>
                <p:cNvSpPr txBox="1"/>
                <p:nvPr/>
              </p:nvSpPr>
              <p:spPr>
                <a:xfrm>
                  <a:off x="298782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3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5" name="TextBox 254"/>
                <p:cNvSpPr txBox="1"/>
                <p:nvPr/>
              </p:nvSpPr>
              <p:spPr>
                <a:xfrm>
                  <a:off x="370790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4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6" name="TextBox 255"/>
                <p:cNvSpPr txBox="1"/>
                <p:nvPr/>
              </p:nvSpPr>
              <p:spPr>
                <a:xfrm>
                  <a:off x="442798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5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7" name="TextBox 256"/>
                <p:cNvSpPr txBox="1"/>
                <p:nvPr/>
              </p:nvSpPr>
              <p:spPr>
                <a:xfrm>
                  <a:off x="514806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6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8" name="TextBox 257"/>
                <p:cNvSpPr txBox="1"/>
                <p:nvPr/>
              </p:nvSpPr>
              <p:spPr>
                <a:xfrm>
                  <a:off x="586814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7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59" name="TextBox 258"/>
                <p:cNvSpPr txBox="1"/>
                <p:nvPr/>
              </p:nvSpPr>
              <p:spPr>
                <a:xfrm>
                  <a:off x="6588224" y="5445224"/>
                  <a:ext cx="2880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000" b="1" dirty="0" smtClean="0">
                      <a:latin typeface="나눔고딕" pitchFamily="50" charset="-127"/>
                      <a:ea typeface="나눔고딕" pitchFamily="50" charset="-127"/>
                    </a:rPr>
                    <a:t>8</a:t>
                  </a:r>
                  <a:endParaRPr lang="ko-KR" altLang="en-US" sz="10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60" name="TextBox 259"/>
                <p:cNvSpPr txBox="1"/>
                <p:nvPr/>
              </p:nvSpPr>
              <p:spPr>
                <a:xfrm>
                  <a:off x="96064" y="4599295"/>
                  <a:ext cx="749992" cy="397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800" b="1" dirty="0" smtClean="0">
                      <a:latin typeface="나눔고딕" pitchFamily="50" charset="-127"/>
                      <a:ea typeface="나눔고딕" pitchFamily="50" charset="-127"/>
                    </a:rPr>
                    <a:t>4</a:t>
                  </a:r>
                  <a:r>
                    <a:rPr lang="ko-KR" altLang="en-US" sz="800" b="1" dirty="0" smtClean="0">
                      <a:latin typeface="나눔고딕" pitchFamily="50" charset="-127"/>
                      <a:ea typeface="나눔고딕" pitchFamily="50" charset="-127"/>
                    </a:rPr>
                    <a:t>단계</a:t>
                  </a:r>
                  <a:endParaRPr lang="ko-KR" altLang="en-US" sz="8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61" name="TextBox 260"/>
                <p:cNvSpPr txBox="1"/>
                <p:nvPr/>
              </p:nvSpPr>
              <p:spPr>
                <a:xfrm>
                  <a:off x="96064" y="3869980"/>
                  <a:ext cx="748112" cy="397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800" b="1" dirty="0" smtClean="0">
                      <a:latin typeface="나눔고딕" pitchFamily="50" charset="-127"/>
                      <a:ea typeface="나눔고딕" pitchFamily="50" charset="-127"/>
                    </a:rPr>
                    <a:t>3</a:t>
                  </a:r>
                  <a:r>
                    <a:rPr lang="ko-KR" altLang="en-US" sz="800" b="1" dirty="0" smtClean="0">
                      <a:latin typeface="나눔고딕" pitchFamily="50" charset="-127"/>
                      <a:ea typeface="나눔고딕" pitchFamily="50" charset="-127"/>
                    </a:rPr>
                    <a:t>단계</a:t>
                  </a:r>
                  <a:endParaRPr lang="ko-KR" altLang="en-US" sz="8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62" name="TextBox 261"/>
                <p:cNvSpPr txBox="1"/>
                <p:nvPr/>
              </p:nvSpPr>
              <p:spPr>
                <a:xfrm>
                  <a:off x="96064" y="3157725"/>
                  <a:ext cx="749992" cy="397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800" b="1" dirty="0" smtClean="0">
                      <a:latin typeface="나눔고딕" pitchFamily="50" charset="-127"/>
                      <a:ea typeface="나눔고딕" pitchFamily="50" charset="-127"/>
                    </a:rPr>
                    <a:t>2</a:t>
                  </a:r>
                  <a:r>
                    <a:rPr lang="ko-KR" altLang="en-US" sz="800" b="1" dirty="0" smtClean="0">
                      <a:latin typeface="나눔고딕" pitchFamily="50" charset="-127"/>
                      <a:ea typeface="나눔고딕" pitchFamily="50" charset="-127"/>
                    </a:rPr>
                    <a:t>단계</a:t>
                  </a:r>
                  <a:endParaRPr lang="ko-KR" altLang="en-US" sz="8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63" name="TextBox 262"/>
                <p:cNvSpPr txBox="1"/>
                <p:nvPr/>
              </p:nvSpPr>
              <p:spPr>
                <a:xfrm>
                  <a:off x="96064" y="2481005"/>
                  <a:ext cx="748112" cy="397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800" b="1" dirty="0" smtClean="0">
                      <a:latin typeface="나눔고딕" pitchFamily="50" charset="-127"/>
                      <a:ea typeface="나눔고딕" pitchFamily="50" charset="-127"/>
                    </a:rPr>
                    <a:t>1</a:t>
                  </a:r>
                  <a:r>
                    <a:rPr lang="ko-KR" altLang="en-US" sz="800" b="1" dirty="0" smtClean="0">
                      <a:latin typeface="나눔고딕" pitchFamily="50" charset="-127"/>
                      <a:ea typeface="나눔고딕" pitchFamily="50" charset="-127"/>
                    </a:rPr>
                    <a:t>단계</a:t>
                  </a:r>
                  <a:endParaRPr lang="ko-KR" altLang="en-US" sz="8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sp>
              <p:nvSpPr>
                <p:cNvPr id="264" name="TextBox 263"/>
                <p:cNvSpPr txBox="1"/>
                <p:nvPr/>
              </p:nvSpPr>
              <p:spPr>
                <a:xfrm>
                  <a:off x="125976" y="1610963"/>
                  <a:ext cx="729317" cy="8528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o-KR" altLang="en-US" sz="800" b="1" dirty="0" smtClean="0">
                      <a:latin typeface="나눔고딕" pitchFamily="50" charset="-127"/>
                      <a:ea typeface="나눔고딕" pitchFamily="50" charset="-127"/>
                    </a:rPr>
                    <a:t>깨어있는 상태</a:t>
                  </a:r>
                  <a:endParaRPr lang="ko-KR" altLang="en-US" sz="800" b="1" dirty="0">
                    <a:latin typeface="나눔고딕" pitchFamily="50" charset="-127"/>
                    <a:ea typeface="나눔고딕" pitchFamily="50" charset="-127"/>
                  </a:endParaRPr>
                </a:p>
              </p:txBody>
            </p:sp>
            <p:cxnSp>
              <p:nvCxnSpPr>
                <p:cNvPr id="265" name="직선 연결선 264"/>
                <p:cNvCxnSpPr/>
                <p:nvPr/>
              </p:nvCxnSpPr>
              <p:spPr>
                <a:xfrm>
                  <a:off x="899592" y="198884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직선 연결선 265"/>
                <p:cNvCxnSpPr/>
                <p:nvPr/>
              </p:nvCxnSpPr>
              <p:spPr>
                <a:xfrm>
                  <a:off x="1043608" y="198884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직선 연결선 266"/>
                <p:cNvCxnSpPr/>
                <p:nvPr/>
              </p:nvCxnSpPr>
              <p:spPr>
                <a:xfrm>
                  <a:off x="1187624" y="1988840"/>
                  <a:ext cx="0" cy="72008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68" name="직선 연결선 267"/>
                <p:cNvCxnSpPr/>
                <p:nvPr/>
              </p:nvCxnSpPr>
              <p:spPr>
                <a:xfrm>
                  <a:off x="1187624" y="2708920"/>
                  <a:ext cx="216024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69" name="직선 연결선 268"/>
                <p:cNvCxnSpPr/>
                <p:nvPr/>
              </p:nvCxnSpPr>
              <p:spPr>
                <a:xfrm>
                  <a:off x="1403648" y="2708920"/>
                  <a:ext cx="0" cy="72008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0" name="직선 연결선 269"/>
                <p:cNvCxnSpPr/>
                <p:nvPr/>
              </p:nvCxnSpPr>
              <p:spPr>
                <a:xfrm>
                  <a:off x="1403648" y="3429000"/>
                  <a:ext cx="288032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1" name="직선 연결선 270"/>
                <p:cNvCxnSpPr/>
                <p:nvPr/>
              </p:nvCxnSpPr>
              <p:spPr>
                <a:xfrm>
                  <a:off x="1691680" y="3429000"/>
                  <a:ext cx="0" cy="144016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2" name="직선 연결선 271"/>
                <p:cNvCxnSpPr/>
                <p:nvPr/>
              </p:nvCxnSpPr>
              <p:spPr>
                <a:xfrm>
                  <a:off x="1691680" y="4869160"/>
                  <a:ext cx="386645" cy="24157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직선 연결선 272"/>
                <p:cNvCxnSpPr/>
                <p:nvPr/>
              </p:nvCxnSpPr>
              <p:spPr>
                <a:xfrm flipV="1">
                  <a:off x="2078325" y="3430083"/>
                  <a:ext cx="0" cy="1440159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직선 연결선 273"/>
                <p:cNvCxnSpPr/>
                <p:nvPr/>
              </p:nvCxnSpPr>
              <p:spPr>
                <a:xfrm>
                  <a:off x="2078325" y="3430083"/>
                  <a:ext cx="466414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직선 연결선 274"/>
                <p:cNvCxnSpPr/>
                <p:nvPr/>
              </p:nvCxnSpPr>
              <p:spPr>
                <a:xfrm flipV="1">
                  <a:off x="2544740" y="2764977"/>
                  <a:ext cx="0" cy="72008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8" name="직선 연결선 277"/>
                <p:cNvCxnSpPr/>
                <p:nvPr/>
              </p:nvCxnSpPr>
              <p:spPr>
                <a:xfrm>
                  <a:off x="2843808" y="3429000"/>
                  <a:ext cx="144016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직선 연결선 278"/>
                <p:cNvCxnSpPr/>
                <p:nvPr/>
              </p:nvCxnSpPr>
              <p:spPr>
                <a:xfrm>
                  <a:off x="2987824" y="3429000"/>
                  <a:ext cx="0" cy="144016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80" name="직선 연결선 279"/>
                <p:cNvCxnSpPr/>
                <p:nvPr/>
              </p:nvCxnSpPr>
              <p:spPr>
                <a:xfrm>
                  <a:off x="2987825" y="4869160"/>
                  <a:ext cx="256537" cy="24157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81" name="직선 연결선 280"/>
                <p:cNvCxnSpPr/>
                <p:nvPr/>
              </p:nvCxnSpPr>
              <p:spPr>
                <a:xfrm flipV="1">
                  <a:off x="3244361" y="2099871"/>
                  <a:ext cx="0" cy="288032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83" name="직선 연결선 282"/>
                <p:cNvCxnSpPr/>
                <p:nvPr/>
              </p:nvCxnSpPr>
              <p:spPr>
                <a:xfrm flipV="1">
                  <a:off x="3594172" y="3428999"/>
                  <a:ext cx="257748" cy="1084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직선 연결선 283"/>
                <p:cNvCxnSpPr/>
                <p:nvPr/>
              </p:nvCxnSpPr>
              <p:spPr>
                <a:xfrm>
                  <a:off x="3827379" y="2099871"/>
                  <a:ext cx="0" cy="1440159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285" name="직선 연결선 284"/>
                <p:cNvCxnSpPr/>
                <p:nvPr/>
              </p:nvCxnSpPr>
              <p:spPr>
                <a:xfrm>
                  <a:off x="3827379" y="2099871"/>
                  <a:ext cx="504055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직선 연결선 308"/>
                <p:cNvCxnSpPr/>
                <p:nvPr/>
              </p:nvCxnSpPr>
              <p:spPr>
                <a:xfrm>
                  <a:off x="6516216" y="3429000"/>
                  <a:ext cx="72008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10" name="직선 연결선 309"/>
                <p:cNvCxnSpPr/>
                <p:nvPr/>
              </p:nvCxnSpPr>
              <p:spPr>
                <a:xfrm flipV="1">
                  <a:off x="6588224" y="2708920"/>
                  <a:ext cx="0" cy="72008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직선 연결선 310"/>
                <p:cNvCxnSpPr/>
                <p:nvPr/>
              </p:nvCxnSpPr>
              <p:spPr>
                <a:xfrm>
                  <a:off x="6588224" y="2708920"/>
                  <a:ext cx="72008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12" name="직선 연결선 311"/>
                <p:cNvCxnSpPr/>
                <p:nvPr/>
              </p:nvCxnSpPr>
              <p:spPr>
                <a:xfrm flipV="1">
                  <a:off x="6660232" y="1988840"/>
                  <a:ext cx="0" cy="72008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  <p:cxnSp>
              <p:nvCxnSpPr>
                <p:cNvPr id="313" name="직선 연결선 312"/>
                <p:cNvCxnSpPr/>
                <p:nvPr/>
              </p:nvCxnSpPr>
              <p:spPr>
                <a:xfrm>
                  <a:off x="6660232" y="1988840"/>
                  <a:ext cx="72008" cy="0"/>
                </a:xfrm>
                <a:prstGeom prst="line">
                  <a:avLst/>
                </a:prstGeom>
              </p:spPr>
              <p:style>
                <a:lnRef idx="2">
                  <a:schemeClr val="accent6"/>
                </a:lnRef>
                <a:fillRef idx="0">
                  <a:schemeClr val="accent6"/>
                </a:fillRef>
                <a:effectRef idx="1">
                  <a:schemeClr val="accent6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0" name="직선 연결선 319"/>
              <p:cNvCxnSpPr/>
              <p:nvPr/>
            </p:nvCxnSpPr>
            <p:spPr>
              <a:xfrm>
                <a:off x="6074932" y="3068960"/>
                <a:ext cx="216024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23" name="직선 연결선 322"/>
              <p:cNvCxnSpPr/>
              <p:nvPr/>
            </p:nvCxnSpPr>
            <p:spPr>
              <a:xfrm>
                <a:off x="6300192" y="3068960"/>
                <a:ext cx="0" cy="36004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27" name="직선 연결선 326"/>
              <p:cNvCxnSpPr/>
              <p:nvPr/>
            </p:nvCxnSpPr>
            <p:spPr>
              <a:xfrm>
                <a:off x="6516216" y="2708920"/>
                <a:ext cx="216024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29" name="직선 연결선 328"/>
              <p:cNvCxnSpPr/>
              <p:nvPr/>
            </p:nvCxnSpPr>
            <p:spPr>
              <a:xfrm>
                <a:off x="6732240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34" name="직선 연결선 333"/>
              <p:cNvCxnSpPr/>
              <p:nvPr/>
            </p:nvCxnSpPr>
            <p:spPr>
              <a:xfrm>
                <a:off x="7164288" y="2708920"/>
                <a:ext cx="0" cy="36004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39" name="직선 연결선 338"/>
              <p:cNvCxnSpPr/>
              <p:nvPr/>
            </p:nvCxnSpPr>
            <p:spPr>
              <a:xfrm>
                <a:off x="7164288" y="3068960"/>
                <a:ext cx="288032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41" name="직선 연결선 340"/>
              <p:cNvCxnSpPr/>
              <p:nvPr/>
            </p:nvCxnSpPr>
            <p:spPr>
              <a:xfrm>
                <a:off x="7452320" y="3068960"/>
                <a:ext cx="0" cy="36004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43" name="직선 연결선 342"/>
              <p:cNvCxnSpPr/>
              <p:nvPr/>
            </p:nvCxnSpPr>
            <p:spPr>
              <a:xfrm>
                <a:off x="7452320" y="3429000"/>
                <a:ext cx="43204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45" name="직선 연결선 344"/>
              <p:cNvCxnSpPr/>
              <p:nvPr/>
            </p:nvCxnSpPr>
            <p:spPr>
              <a:xfrm flipV="1">
                <a:off x="7884368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47" name="직선 연결선 346"/>
              <p:cNvCxnSpPr/>
              <p:nvPr/>
            </p:nvCxnSpPr>
            <p:spPr>
              <a:xfrm>
                <a:off x="7884368" y="2708920"/>
                <a:ext cx="288032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49" name="직선 연결선 348"/>
              <p:cNvCxnSpPr/>
              <p:nvPr/>
            </p:nvCxnSpPr>
            <p:spPr>
              <a:xfrm>
                <a:off x="8172400" y="2708920"/>
                <a:ext cx="0" cy="72008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351" name="직선 연결선 350"/>
              <p:cNvCxnSpPr/>
              <p:nvPr/>
            </p:nvCxnSpPr>
            <p:spPr>
              <a:xfrm>
                <a:off x="8172400" y="3429000"/>
                <a:ext cx="43204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357" name="모서리가 둥근 직사각형 356"/>
            <p:cNvSpPr/>
            <p:nvPr/>
          </p:nvSpPr>
          <p:spPr>
            <a:xfrm>
              <a:off x="5921680" y="4913460"/>
              <a:ext cx="1962688" cy="36004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 smtClean="0"/>
                <a:t>수면장애 시</a:t>
              </a:r>
              <a:endParaRPr lang="ko-KR" altLang="en-US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불면증은 얼마나 흔한가요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성인의 세 명 중 </a:t>
            </a:r>
            <a:r>
              <a:rPr lang="en-US" altLang="ko-KR" dirty="0" smtClean="0"/>
              <a:t>1</a:t>
            </a:r>
            <a:r>
              <a:rPr lang="ko-KR" altLang="en-US" dirty="0" smtClean="0"/>
              <a:t>명</a:t>
            </a:r>
            <a:endParaRPr lang="en-US" altLang="ko-KR" dirty="0" smtClean="0"/>
          </a:p>
          <a:p>
            <a:r>
              <a:rPr lang="ko-KR" altLang="en-US" dirty="0" smtClean="0"/>
              <a:t>여성 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남성</a:t>
            </a:r>
            <a:endParaRPr lang="en-US" altLang="ko-KR" dirty="0" smtClean="0"/>
          </a:p>
          <a:p>
            <a:r>
              <a:rPr lang="en-US" altLang="ko-KR" dirty="0" smtClean="0"/>
              <a:t>65</a:t>
            </a:r>
            <a:r>
              <a:rPr lang="ko-KR" altLang="en-US" dirty="0" smtClean="0"/>
              <a:t>세 이상에서는 더욱 증가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그러나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실제로 병원을 찾는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 사람은 전체 불면증 환자의 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dirty="0" smtClean="0">
                <a:solidFill>
                  <a:srgbClr val="00B050"/>
                </a:solidFill>
              </a:rPr>
              <a:t>5%</a:t>
            </a:r>
            <a:r>
              <a:rPr lang="en-US" altLang="ko-KR" dirty="0" smtClean="0"/>
              <a:t> </a:t>
            </a:r>
            <a:r>
              <a:rPr lang="ko-KR" altLang="en-US" dirty="0" smtClean="0"/>
              <a:t>수준</a:t>
            </a:r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4499992" y="3172544"/>
            <a:ext cx="4343400" cy="3352800"/>
            <a:chOff x="4433664" y="2852936"/>
            <a:chExt cx="4343400" cy="3352800"/>
          </a:xfrm>
        </p:grpSpPr>
        <p:pic>
          <p:nvPicPr>
            <p:cNvPr id="4" name="Picture 18" descr="C:\WINDOWS\바탕 화면\3명.gif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33664" y="2913261"/>
              <a:ext cx="4038600" cy="3292475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" name="Picture 25" descr="C:\WINDOWS\바탕 화면\사노피 슬라이드\우울증 슬라이드\수정\이미지\동그라미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948264" y="2852936"/>
              <a:ext cx="18288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잠을 못 자면 어떻게 되나요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피로가 회복되지 않습니다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815975" y="3337520"/>
            <a:ext cx="7413625" cy="2971800"/>
            <a:chOff x="514" y="1920"/>
            <a:chExt cx="4670" cy="1872"/>
          </a:xfrm>
        </p:grpSpPr>
        <p:pic>
          <p:nvPicPr>
            <p:cNvPr id="5" name="Picture 12" descr="C:\WINDOWS\바탕 화면\사노피 슬라이드\불면증\117029 copy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88" y="2004"/>
              <a:ext cx="2496" cy="1784"/>
            </a:xfrm>
            <a:prstGeom prst="rect">
              <a:avLst/>
            </a:prstGeom>
            <a:ln w="127000" cap="rnd">
              <a:solidFill>
                <a:srgbClr val="FFFFFF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6" name="Rectangle 14"/>
            <p:cNvSpPr>
              <a:spLocks noChangeArrowheads="1"/>
            </p:cNvSpPr>
            <p:nvPr/>
          </p:nvSpPr>
          <p:spPr bwMode="auto">
            <a:xfrm>
              <a:off x="2688" y="2004"/>
              <a:ext cx="2496" cy="1784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7" name="Picture 24" descr="C:\WINDOWS\바탕 화면\졸지마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" y="1920"/>
              <a:ext cx="1838" cy="1872"/>
            </a:xfrm>
            <a:prstGeom prst="rect">
              <a:avLst/>
            </a:prstGeom>
            <a:ln w="127000" cap="rnd">
              <a:solidFill>
                <a:srgbClr val="FFFFFF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</p:grpSp>
      <p:sp>
        <p:nvSpPr>
          <p:cNvPr id="8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ko-KR" altLang="en-US" dirty="0" smtClean="0"/>
              <a:t>피곤함</a:t>
            </a:r>
            <a:endParaRPr lang="en-US" altLang="ko-KR" dirty="0" smtClean="0"/>
          </a:p>
          <a:p>
            <a:r>
              <a:rPr lang="ko-KR" altLang="en-US" dirty="0" smtClean="0"/>
              <a:t>신체 기능 저하</a:t>
            </a:r>
            <a:endParaRPr lang="en-US" altLang="ko-KR" dirty="0" smtClean="0"/>
          </a:p>
          <a:p>
            <a:r>
              <a:rPr lang="ko-KR" altLang="en-US" dirty="0" smtClean="0"/>
              <a:t>신체적 질환 악화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3600" dirty="0" smtClean="0"/>
              <a:t>기억력</a:t>
            </a:r>
            <a:r>
              <a:rPr lang="en-US" altLang="ko-KR" sz="3600" dirty="0" smtClean="0"/>
              <a:t>, </a:t>
            </a:r>
            <a:r>
              <a:rPr lang="ko-KR" altLang="en-US" sz="3600" dirty="0" smtClean="0"/>
              <a:t>집중력</a:t>
            </a:r>
            <a:r>
              <a:rPr lang="en-US" altLang="ko-KR" sz="3600" dirty="0" smtClean="0"/>
              <a:t>, </a:t>
            </a:r>
            <a:r>
              <a:rPr lang="ko-KR" altLang="en-US" sz="3600" dirty="0" smtClean="0"/>
              <a:t>판단력이 떨어집니다</a:t>
            </a:r>
            <a:r>
              <a:rPr lang="en-US" altLang="ko-KR" sz="3600" dirty="0" smtClean="0"/>
              <a:t>.</a:t>
            </a:r>
            <a:br>
              <a:rPr lang="en-US" altLang="ko-KR" sz="3600" dirty="0" smtClean="0"/>
            </a:br>
            <a:r>
              <a:rPr lang="ko-KR" altLang="en-US" sz="3600" dirty="0" smtClean="0"/>
              <a:t>정서도 불안정해집니다</a:t>
            </a:r>
            <a:r>
              <a:rPr lang="en-US" altLang="ko-KR" sz="3600" dirty="0" smtClean="0"/>
              <a:t>.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1054100" y="2819400"/>
            <a:ext cx="7099300" cy="2971800"/>
            <a:chOff x="664" y="1776"/>
            <a:chExt cx="4472" cy="1872"/>
          </a:xfrm>
        </p:grpSpPr>
        <p:pic>
          <p:nvPicPr>
            <p:cNvPr id="5" name="Picture 20" descr="C:\WINDOWS\바탕 화면\사노피 슬라이드\불면증\일러스트\E125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4" y="1776"/>
              <a:ext cx="1400" cy="1872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graphicFrame>
          <p:nvGraphicFramePr>
            <p:cNvPr id="6" name="Object 24"/>
            <p:cNvGraphicFramePr>
              <a:graphicFrameLocks noChangeAspect="1"/>
            </p:cNvGraphicFramePr>
            <p:nvPr/>
          </p:nvGraphicFramePr>
          <p:xfrm>
            <a:off x="2544" y="1824"/>
            <a:ext cx="2592" cy="17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Image" r:id="rId5" imgW="4650900" imgH="3024356" progId="">
                    <p:embed/>
                  </p:oleObj>
                </mc:Choice>
                <mc:Fallback>
                  <p:oleObj name="Image" r:id="rId5" imgW="4650900" imgH="3024356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1824"/>
                          <a:ext cx="2592" cy="1789"/>
                        </a:xfrm>
                        <a:prstGeom prst="rect">
                          <a:avLst/>
                        </a:prstGeom>
                        <a:noFill/>
                        <a:effectLst>
                          <a:outerShdw dist="89803" dir="2700000" algn="ctr" rotWithShape="0">
                            <a:srgbClr val="808080"/>
                          </a:outerShdw>
                        </a:effectLst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ctangle 25"/>
            <p:cNvSpPr>
              <a:spLocks noChangeArrowheads="1"/>
            </p:cNvSpPr>
            <p:nvPr/>
          </p:nvSpPr>
          <p:spPr bwMode="auto">
            <a:xfrm>
              <a:off x="2544" y="1824"/>
              <a:ext cx="2592" cy="1776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Autofit/>
          </a:bodyPr>
          <a:lstStyle/>
          <a:p>
            <a:r>
              <a:rPr lang="ko-KR" altLang="en-US" sz="3200" dirty="0" smtClean="0"/>
              <a:t>우울증</a:t>
            </a:r>
            <a:r>
              <a:rPr lang="en-US" altLang="ko-KR" sz="3200" dirty="0" smtClean="0"/>
              <a:t>, </a:t>
            </a:r>
            <a:r>
              <a:rPr lang="ko-KR" altLang="en-US" sz="3200" dirty="0" smtClean="0"/>
              <a:t>불안장애 등이 발생할 수 있습니다</a:t>
            </a:r>
            <a:r>
              <a:rPr lang="en-US" altLang="ko-KR" sz="3200" dirty="0" smtClean="0"/>
              <a:t>.</a:t>
            </a:r>
            <a:r>
              <a:rPr lang="en-US" altLang="ko-KR" sz="3200" dirty="0"/>
              <a:t/>
            </a:r>
            <a:br>
              <a:rPr lang="en-US" altLang="ko-KR" sz="3200" dirty="0"/>
            </a:br>
            <a:r>
              <a:rPr lang="ko-KR" altLang="en-US" sz="3200" dirty="0" smtClean="0"/>
              <a:t>알코올과 같은 약물의존장애도 생길 수 있습니다</a:t>
            </a:r>
            <a:r>
              <a:rPr lang="en-US" altLang="ko-KR" sz="3200" dirty="0" smtClean="0"/>
              <a:t>.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1066800" y="2895600"/>
            <a:ext cx="7239000" cy="3005138"/>
            <a:chOff x="672" y="1824"/>
            <a:chExt cx="4560" cy="1893"/>
          </a:xfrm>
        </p:grpSpPr>
        <p:grpSp>
          <p:nvGrpSpPr>
            <p:cNvPr id="10" name="Group 18"/>
            <p:cNvGrpSpPr>
              <a:grpSpLocks/>
            </p:cNvGrpSpPr>
            <p:nvPr/>
          </p:nvGrpSpPr>
          <p:grpSpPr bwMode="auto">
            <a:xfrm>
              <a:off x="2640" y="1845"/>
              <a:ext cx="2592" cy="1824"/>
              <a:chOff x="2496" y="1776"/>
              <a:chExt cx="2880" cy="2044"/>
            </a:xfrm>
          </p:grpSpPr>
          <p:pic>
            <p:nvPicPr>
              <p:cNvPr id="12" name="Picture 16" descr="C:\WINDOWS\바탕 화면\사노피 슬라이드\불면증\술2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496" y="1776"/>
                <a:ext cx="2880" cy="2044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sp>
            <p:nvSpPr>
              <p:cNvPr id="13" name="Rectangle 17"/>
              <p:cNvSpPr>
                <a:spLocks noChangeArrowheads="1"/>
              </p:cNvSpPr>
              <p:nvPr/>
            </p:nvSpPr>
            <p:spPr bwMode="auto">
              <a:xfrm>
                <a:off x="2496" y="1776"/>
                <a:ext cx="2880" cy="2044"/>
              </a:xfrm>
              <a:prstGeom prst="rect">
                <a:avLst/>
              </a:prstGeom>
              <a:noFill/>
              <a:ln w="254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pic>
          <p:nvPicPr>
            <p:cNvPr id="11" name="Picture 20" descr="C:\WINDOWS\바탕 화면\사노피 슬라이드\불면증\일러스트\E123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2" y="1824"/>
              <a:ext cx="1301" cy="18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1253</Words>
  <Application>Microsoft Office PowerPoint</Application>
  <PresentationFormat>화면 슬라이드 쇼(4:3)</PresentationFormat>
  <Paragraphs>237</Paragraphs>
  <Slides>25</Slides>
  <Notes>18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7" baseType="lpstr">
      <vt:lpstr>Office 테마</vt:lpstr>
      <vt:lpstr>Image</vt:lpstr>
      <vt:lpstr>불면증</vt:lpstr>
      <vt:lpstr>수면(잠)의 역할</vt:lpstr>
      <vt:lpstr>불면증이란?</vt:lpstr>
      <vt:lpstr>수면 패턴 비교 (정상수면 VS 불면증)</vt:lpstr>
      <vt:lpstr>불면증은 얼마나 흔한가요?</vt:lpstr>
      <vt:lpstr>잠을 못 자면 어떻게 되나요?</vt:lpstr>
      <vt:lpstr>피로가 회복되지 않습니다.</vt:lpstr>
      <vt:lpstr>기억력, 집중력, 판단력이 떨어집니다. 정서도 불안정해집니다.</vt:lpstr>
      <vt:lpstr>우울증, 불안장애 등이 발생할 수 있습니다. 알코올과 같은 약물의존장애도 생길 수 있습니다. </vt:lpstr>
      <vt:lpstr>졸리고 피곤하기 때문에  교통사고 등의 사고 위험이 높습니다. </vt:lpstr>
      <vt:lpstr>불면증에 대한 흔한 오해</vt:lpstr>
      <vt:lpstr>불면증에 대한 오해</vt:lpstr>
      <vt:lpstr>잠이 안 올 때는 술 한잔?</vt:lpstr>
      <vt:lpstr>수면제는 중독이 되므로 먹어서는 안 된다? </vt:lpstr>
      <vt:lpstr>하루에 8시간은 자야 한다?</vt:lpstr>
      <vt:lpstr>나이가 들면 잠이 없어질까요?</vt:lpstr>
      <vt:lpstr>불면증은 전문적인 치료가 필요 없다?</vt:lpstr>
      <vt:lpstr>불면증은 원인을 밝히는 것이 중요</vt:lpstr>
      <vt:lpstr>불면증은 왜 생기나요?</vt:lpstr>
      <vt:lpstr>잠 못 드는 사람들이  흔히 하는 오류</vt:lpstr>
      <vt:lpstr>PowerPoint 프레젠테이션</vt:lpstr>
      <vt:lpstr>PowerPoint 프레젠테이션</vt:lpstr>
      <vt:lpstr>잠을 잘 자기 위한 생활 수칙?</vt:lpstr>
      <vt:lpstr>이럴 때는 전문가에게</vt:lpstr>
      <vt:lpstr>경청해 주셔서 감사합니다.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불면증</dc:title>
  <dc:creator>user</dc:creator>
  <cp:lastModifiedBy>WinXP</cp:lastModifiedBy>
  <cp:revision>71</cp:revision>
  <cp:lastPrinted>2014-11-27T03:39:58Z</cp:lastPrinted>
  <dcterms:created xsi:type="dcterms:W3CDTF">2013-03-27T05:06:18Z</dcterms:created>
  <dcterms:modified xsi:type="dcterms:W3CDTF">2014-11-27T05:07:09Z</dcterms:modified>
</cp:coreProperties>
</file>