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57" r:id="rId5"/>
    <p:sldId id="258" r:id="rId6"/>
    <p:sldId id="264" r:id="rId7"/>
    <p:sldId id="259" r:id="rId8"/>
    <p:sldId id="260" r:id="rId9"/>
    <p:sldId id="265" r:id="rId10"/>
    <p:sldId id="266" r:id="rId11"/>
    <p:sldId id="267" r:id="rId12"/>
    <p:sldId id="270" r:id="rId13"/>
    <p:sldId id="268" r:id="rId14"/>
    <p:sldId id="269" r:id="rId15"/>
    <p:sldId id="271" r:id="rId16"/>
    <p:sldId id="276" r:id="rId17"/>
    <p:sldId id="277" r:id="rId18"/>
    <p:sldId id="280" r:id="rId19"/>
    <p:sldId id="273" r:id="rId20"/>
    <p:sldId id="279" r:id="rId21"/>
    <p:sldId id="272" r:id="rId22"/>
    <p:sldId id="281" r:id="rId23"/>
    <p:sldId id="282" r:id="rId24"/>
    <p:sldId id="285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46" autoAdjust="0"/>
    <p:restoredTop sz="94660"/>
  </p:normalViewPr>
  <p:slideViewPr>
    <p:cSldViewPr>
      <p:cViewPr>
        <p:scale>
          <a:sx n="102" d="100"/>
          <a:sy n="102" d="100"/>
        </p:scale>
        <p:origin x="-52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5CA1-C364-4243-8A5A-8B1EE5A560A3}" type="datetimeFigureOut">
              <a:rPr lang="ko-KR" altLang="en-US" smtClean="0"/>
              <a:t>2015-03-02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4D29-818C-44BF-AC02-F8C3E57C60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5CA1-C364-4243-8A5A-8B1EE5A560A3}" type="datetimeFigureOut">
              <a:rPr lang="ko-KR" altLang="en-US" smtClean="0"/>
              <a:t>2015-03-02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4D29-818C-44BF-AC02-F8C3E57C60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5CA1-C364-4243-8A5A-8B1EE5A560A3}" type="datetimeFigureOut">
              <a:rPr lang="ko-KR" altLang="en-US" smtClean="0"/>
              <a:t>2015-03-02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4D29-818C-44BF-AC02-F8C3E57C60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5CA1-C364-4243-8A5A-8B1EE5A560A3}" type="datetimeFigureOut">
              <a:rPr lang="ko-KR" altLang="en-US" smtClean="0"/>
              <a:t>2015-03-02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4D29-818C-44BF-AC02-F8C3E57C60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5CA1-C364-4243-8A5A-8B1EE5A560A3}" type="datetimeFigureOut">
              <a:rPr lang="ko-KR" altLang="en-US" smtClean="0"/>
              <a:t>2015-03-02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4D29-818C-44BF-AC02-F8C3E57C60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5CA1-C364-4243-8A5A-8B1EE5A560A3}" type="datetimeFigureOut">
              <a:rPr lang="ko-KR" altLang="en-US" smtClean="0"/>
              <a:t>2015-03-02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4D29-818C-44BF-AC02-F8C3E57C60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5CA1-C364-4243-8A5A-8B1EE5A560A3}" type="datetimeFigureOut">
              <a:rPr lang="ko-KR" altLang="en-US" smtClean="0"/>
              <a:t>2015-03-02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4D29-818C-44BF-AC02-F8C3E57C60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5CA1-C364-4243-8A5A-8B1EE5A560A3}" type="datetimeFigureOut">
              <a:rPr lang="ko-KR" altLang="en-US" smtClean="0"/>
              <a:t>2015-03-02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4D29-818C-44BF-AC02-F8C3E57C60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5CA1-C364-4243-8A5A-8B1EE5A560A3}" type="datetimeFigureOut">
              <a:rPr lang="ko-KR" altLang="en-US" smtClean="0"/>
              <a:t>2015-03-02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4D29-818C-44BF-AC02-F8C3E57C60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5CA1-C364-4243-8A5A-8B1EE5A560A3}" type="datetimeFigureOut">
              <a:rPr lang="ko-KR" altLang="en-US" smtClean="0"/>
              <a:t>2015-03-02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4D29-818C-44BF-AC02-F8C3E57C60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5CA1-C364-4243-8A5A-8B1EE5A560A3}" type="datetimeFigureOut">
              <a:rPr lang="ko-KR" altLang="en-US" smtClean="0"/>
              <a:t>2015-03-02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D24D29-818C-44BF-AC02-F8C3E57C60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E5CA1-C364-4243-8A5A-8B1EE5A560A3}" type="datetimeFigureOut">
              <a:rPr lang="ko-KR" altLang="en-US" smtClean="0"/>
              <a:t>2015-03-02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24D29-818C-44BF-AC02-F8C3E57C6030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6000" dirty="0" smtClean="0"/>
              <a:t>노인성 피부 질환</a:t>
            </a:r>
            <a:endParaRPr lang="ko-KR" altLang="en-US" sz="6000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피부과 </a:t>
            </a:r>
            <a:r>
              <a:rPr lang="ko-KR" altLang="en-US" dirty="0" err="1" smtClean="0"/>
              <a:t>박언재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피부에 생길 수 있는 암</a:t>
            </a:r>
            <a:r>
              <a:rPr lang="en-US" altLang="ko-KR" dirty="0" smtClean="0"/>
              <a:t> (BCC)</a:t>
            </a:r>
            <a:endParaRPr lang="ko-KR" altLang="en-US" dirty="0"/>
          </a:p>
        </p:txBody>
      </p:sp>
      <p:pic>
        <p:nvPicPr>
          <p:cNvPr id="4" name="내용 개체 틀 3" descr="bc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605756"/>
            <a:ext cx="6858000" cy="45148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피부에 생길 수 있는 암</a:t>
            </a:r>
            <a:r>
              <a:rPr lang="en-US" altLang="ko-KR" dirty="0" smtClean="0"/>
              <a:t>(BCC)</a:t>
            </a:r>
            <a:endParaRPr lang="ko-KR" altLang="en-US" dirty="0"/>
          </a:p>
        </p:txBody>
      </p:sp>
      <p:pic>
        <p:nvPicPr>
          <p:cNvPr id="6" name="내용 개체 틀 5" descr="bcc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643050"/>
            <a:ext cx="6672107" cy="43577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err="1" smtClean="0"/>
              <a:t>기저세포암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 smtClean="0"/>
              <a:t>가장</a:t>
            </a:r>
            <a:r>
              <a:rPr lang="en-US" altLang="ko-KR" sz="4000" dirty="0" smtClean="0"/>
              <a:t> </a:t>
            </a:r>
            <a:r>
              <a:rPr lang="ko-KR" altLang="en-US" sz="4000" dirty="0" smtClean="0"/>
              <a:t>흔한 피부암</a:t>
            </a:r>
            <a:endParaRPr lang="en-US" altLang="ko-KR" sz="4000" dirty="0" smtClean="0"/>
          </a:p>
          <a:p>
            <a:r>
              <a:rPr lang="ko-KR" altLang="en-US" sz="4000" dirty="0" smtClean="0"/>
              <a:t>대개 수술로 끝난다</a:t>
            </a:r>
            <a:endParaRPr lang="en-US" altLang="ko-KR" sz="4000" dirty="0"/>
          </a:p>
          <a:p>
            <a:r>
              <a:rPr lang="ko-KR" altLang="en-US" sz="4000" dirty="0" smtClean="0"/>
              <a:t>전이나 사망은 극히 드물다</a:t>
            </a:r>
            <a:endParaRPr lang="en-US" altLang="ko-KR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피부에 생길 수 있는 암</a:t>
            </a:r>
            <a:r>
              <a:rPr lang="en-US" altLang="ko-KR" dirty="0" smtClean="0"/>
              <a:t>(SCC)</a:t>
            </a:r>
            <a:endParaRPr lang="ko-KR" altLang="en-US" dirty="0"/>
          </a:p>
        </p:txBody>
      </p:sp>
      <p:pic>
        <p:nvPicPr>
          <p:cNvPr id="6" name="내용 개체 틀 5" descr="sc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3249" y="1600200"/>
            <a:ext cx="653750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피부에 생길 수 있는 암</a:t>
            </a:r>
            <a:r>
              <a:rPr lang="en-US" altLang="ko-KR" dirty="0" smtClean="0"/>
              <a:t>(SCC)</a:t>
            </a:r>
            <a:endParaRPr lang="ko-KR" altLang="en-US" dirty="0"/>
          </a:p>
        </p:txBody>
      </p:sp>
      <p:pic>
        <p:nvPicPr>
          <p:cNvPr id="6" name="내용 개체 틀 5" descr="scc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714488"/>
            <a:ext cx="6790913" cy="42862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err="1" smtClean="0"/>
              <a:t>편평세포</a:t>
            </a:r>
            <a:r>
              <a:rPr lang="ko-KR" altLang="en-US" dirty="0" err="1"/>
              <a:t>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 smtClean="0"/>
              <a:t>전이가 좀더 많이 된다 </a:t>
            </a:r>
            <a:endParaRPr lang="en-US" altLang="ko-KR" sz="4000" dirty="0" smtClean="0"/>
          </a:p>
          <a:p>
            <a:pPr>
              <a:buNone/>
            </a:pPr>
            <a:r>
              <a:rPr lang="en-US" altLang="ko-KR" sz="4000" dirty="0" smtClean="0">
                <a:sym typeface="Wingdings" pitchFamily="2" charset="2"/>
              </a:rPr>
              <a:t></a:t>
            </a:r>
            <a:r>
              <a:rPr lang="en-US" altLang="ko-KR" sz="4000" dirty="0" smtClean="0"/>
              <a:t> </a:t>
            </a:r>
            <a:r>
              <a:rPr lang="ko-KR" altLang="en-US" sz="4000" dirty="0" smtClean="0"/>
              <a:t>검사가 필요</a:t>
            </a:r>
            <a:endParaRPr lang="en-US" altLang="ko-KR" sz="4000" dirty="0" smtClean="0"/>
          </a:p>
          <a:p>
            <a:r>
              <a:rPr lang="ko-KR" altLang="en-US" sz="4000" dirty="0" smtClean="0"/>
              <a:t>그래도 수술로 끝나는 경우가 많다</a:t>
            </a:r>
            <a:endParaRPr lang="en-US" altLang="ko-KR" sz="4000" dirty="0" smtClean="0"/>
          </a:p>
          <a:p>
            <a:r>
              <a:rPr lang="ko-KR" altLang="en-US" sz="4000" dirty="0" err="1" smtClean="0"/>
              <a:t>기저세포암보다</a:t>
            </a:r>
            <a:r>
              <a:rPr lang="ko-KR" altLang="en-US" sz="4000" dirty="0" smtClean="0"/>
              <a:t> 수술의 범위가 넓은 경우가 많다</a:t>
            </a:r>
            <a:endParaRPr lang="en-US" altLang="ko-KR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피부에 생길 수 있는 암</a:t>
            </a:r>
            <a:r>
              <a:rPr lang="en-US" altLang="ko-KR" dirty="0" smtClean="0"/>
              <a:t>(Mel)</a:t>
            </a:r>
            <a:endParaRPr lang="ko-KR" altLang="en-US" dirty="0"/>
          </a:p>
        </p:txBody>
      </p:sp>
      <p:pic>
        <p:nvPicPr>
          <p:cNvPr id="5" name="내용 개체 틀 4" descr="mel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20208" y="1600200"/>
            <a:ext cx="6503583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피부에 생길 수 있는 암</a:t>
            </a:r>
            <a:r>
              <a:rPr lang="en-US" altLang="ko-KR" dirty="0" smtClean="0"/>
              <a:t>(</a:t>
            </a:r>
            <a:r>
              <a:rPr lang="en-US" altLang="ko-KR" dirty="0"/>
              <a:t>M</a:t>
            </a:r>
            <a:r>
              <a:rPr lang="en-US" altLang="ko-KR" dirty="0" smtClean="0"/>
              <a:t>el)</a:t>
            </a:r>
            <a:endParaRPr lang="ko-KR" altLang="en-US" dirty="0"/>
          </a:p>
        </p:txBody>
      </p:sp>
      <p:pic>
        <p:nvPicPr>
          <p:cNvPr id="5" name="내용 개체 틀 4" descr="mela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32" y="1714488"/>
            <a:ext cx="5076397" cy="44291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피부에 생길 수 있는 암</a:t>
            </a:r>
            <a:r>
              <a:rPr lang="en-US" altLang="ko-KR" dirty="0" smtClean="0"/>
              <a:t>(Mel)</a:t>
            </a:r>
            <a:endParaRPr lang="ko-KR" altLang="en-US" dirty="0"/>
          </a:p>
        </p:txBody>
      </p:sp>
      <p:pic>
        <p:nvPicPr>
          <p:cNvPr id="5" name="내용 개체 틀 4" descr="a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5255" y="1600200"/>
            <a:ext cx="6253489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피부에 생길 수 있는 암</a:t>
            </a:r>
            <a:r>
              <a:rPr lang="en-US" altLang="ko-KR" dirty="0" smtClean="0"/>
              <a:t>(Mel)</a:t>
            </a:r>
            <a:endParaRPr lang="ko-KR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467" t="32515" r="31355" b="18555"/>
          <a:stretch>
            <a:fillRect/>
          </a:stretch>
        </p:blipFill>
        <p:spPr bwMode="auto">
          <a:xfrm>
            <a:off x="1142976" y="1571612"/>
            <a:ext cx="6715172" cy="4841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ko-KR" altLang="en-US" sz="4000" dirty="0" smtClean="0"/>
              <a:t>건성 습진</a:t>
            </a:r>
            <a:endParaRPr lang="en-US" altLang="ko-KR" sz="4000" dirty="0" smtClean="0"/>
          </a:p>
          <a:p>
            <a:pPr marL="514350" indent="-514350">
              <a:buFont typeface="+mj-lt"/>
              <a:buAutoNum type="arabicPeriod"/>
            </a:pPr>
            <a:endParaRPr lang="en-US" altLang="ko-KR" sz="4000" dirty="0"/>
          </a:p>
          <a:p>
            <a:pPr marL="514350" indent="-514350">
              <a:buFont typeface="+mj-lt"/>
              <a:buAutoNum type="arabicPeriod"/>
            </a:pPr>
            <a:r>
              <a:rPr lang="ko-KR" altLang="en-US" sz="4000" dirty="0" smtClean="0"/>
              <a:t>단순 가려움증</a:t>
            </a:r>
            <a:endParaRPr lang="en-US" altLang="ko-KR" sz="4000" dirty="0" smtClean="0"/>
          </a:p>
          <a:p>
            <a:pPr marL="514350" indent="-514350">
              <a:buFont typeface="+mj-lt"/>
              <a:buAutoNum type="arabicPeriod"/>
            </a:pPr>
            <a:endParaRPr lang="en-US" altLang="ko-KR" sz="4000" dirty="0" smtClean="0"/>
          </a:p>
          <a:p>
            <a:pPr marL="514350" indent="-514350">
              <a:buFont typeface="+mj-lt"/>
              <a:buAutoNum type="arabicPeriod"/>
            </a:pPr>
            <a:r>
              <a:rPr lang="ko-KR" altLang="en-US" sz="4000" dirty="0" smtClean="0"/>
              <a:t>알레르기성 피부염</a:t>
            </a:r>
            <a:endParaRPr lang="en-US" altLang="ko-KR" sz="4000" dirty="0" smtClean="0"/>
          </a:p>
          <a:p>
            <a:pPr marL="514350" indent="-514350">
              <a:buFont typeface="+mj-lt"/>
              <a:buAutoNum type="arabicPeriod"/>
            </a:pPr>
            <a:endParaRPr lang="en-US" altLang="ko-KR" sz="4000" dirty="0" smtClean="0"/>
          </a:p>
          <a:p>
            <a:pPr marL="514350" indent="-514350">
              <a:buFont typeface="+mj-lt"/>
              <a:buAutoNum type="arabicPeriod"/>
            </a:pPr>
            <a:r>
              <a:rPr lang="ko-KR" altLang="en-US" sz="4000" dirty="0" smtClean="0"/>
              <a:t>발톱 무좀</a:t>
            </a:r>
            <a:endParaRPr lang="en-US" altLang="ko-KR" sz="4000" dirty="0" smtClean="0"/>
          </a:p>
          <a:p>
            <a:pPr marL="514350" indent="-514350">
              <a:buFont typeface="+mj-lt"/>
              <a:buAutoNum type="arabicPeriod"/>
            </a:pPr>
            <a:endParaRPr lang="en-US" altLang="ko-KR" sz="4000" dirty="0"/>
          </a:p>
          <a:p>
            <a:pPr marL="514350" indent="-514350">
              <a:buFont typeface="+mj-lt"/>
              <a:buAutoNum type="arabicPeriod"/>
            </a:pPr>
            <a:r>
              <a:rPr lang="ko-KR" altLang="en-US" sz="4000" dirty="0" smtClean="0"/>
              <a:t>피부에 생길 수 있는 암</a:t>
            </a:r>
            <a:endParaRPr lang="en-US" altLang="ko-KR" sz="4000" dirty="0" smtClean="0"/>
          </a:p>
          <a:p>
            <a:pPr marL="514350" indent="-514350">
              <a:buFont typeface="+mj-lt"/>
              <a:buAutoNum type="arabicPeriod"/>
            </a:pPr>
            <a:endParaRPr lang="en-US" altLang="ko-KR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피부에 생길 수 있는 암</a:t>
            </a:r>
            <a:r>
              <a:rPr lang="en-US" altLang="ko-KR" dirty="0" smtClean="0"/>
              <a:t>(Mel)</a:t>
            </a:r>
            <a:endParaRPr lang="ko-KR" altLang="en-US" dirty="0"/>
          </a:p>
        </p:txBody>
      </p:sp>
      <p:pic>
        <p:nvPicPr>
          <p:cNvPr id="5" name="내용 개체 틀 4" descr="am2.jpg"/>
          <p:cNvPicPr>
            <a:picLocks noGrp="1" noChangeAspect="1"/>
          </p:cNvPicPr>
          <p:nvPr>
            <p:ph idx="1"/>
          </p:nvPr>
        </p:nvPicPr>
        <p:blipFill>
          <a:blip r:embed="rId2"/>
          <a:srcRect t="9470" b="13188"/>
          <a:stretch>
            <a:fillRect/>
          </a:stretch>
        </p:blipFill>
        <p:spPr>
          <a:xfrm>
            <a:off x="1571604" y="1285860"/>
            <a:ext cx="6000792" cy="53739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 </a:t>
            </a:r>
            <a:r>
              <a:rPr lang="ko-KR" altLang="en-US" dirty="0" err="1" smtClean="0"/>
              <a:t>흑색</a:t>
            </a:r>
            <a:r>
              <a:rPr lang="ko-KR" altLang="en-US" dirty="0" err="1"/>
              <a:t>종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 smtClean="0"/>
              <a:t>예후가 많이 나쁘다</a:t>
            </a:r>
            <a:endParaRPr lang="en-US" altLang="ko-KR" sz="4000" dirty="0" smtClean="0"/>
          </a:p>
          <a:p>
            <a:r>
              <a:rPr lang="ko-KR" altLang="en-US" sz="4000" dirty="0" smtClean="0"/>
              <a:t>전이가 잦다</a:t>
            </a:r>
            <a:endParaRPr lang="en-US" altLang="ko-KR" sz="4000" dirty="0" smtClean="0"/>
          </a:p>
          <a:p>
            <a:r>
              <a:rPr lang="ko-KR" altLang="en-US" sz="4000" dirty="0" smtClean="0"/>
              <a:t>생각만큼 흔하지는 않다</a:t>
            </a:r>
            <a:endParaRPr lang="en-US" altLang="ko-KR" sz="4000" dirty="0" smtClean="0"/>
          </a:p>
          <a:p>
            <a:r>
              <a:rPr lang="ko-KR" altLang="en-US" sz="4000" dirty="0" smtClean="0"/>
              <a:t>어느 정도 자가 진단이 가능하다</a:t>
            </a:r>
            <a:endParaRPr lang="en-US" altLang="ko-KR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 </a:t>
            </a:r>
            <a:r>
              <a:rPr lang="ko-KR" altLang="en-US" dirty="0" err="1" smtClean="0"/>
              <a:t>흑색</a:t>
            </a:r>
            <a:r>
              <a:rPr lang="ko-KR" altLang="en-US" dirty="0" err="1"/>
              <a:t>종</a:t>
            </a:r>
            <a:endParaRPr lang="ko-KR" altLang="en-US" dirty="0"/>
          </a:p>
        </p:txBody>
      </p:sp>
      <p:pic>
        <p:nvPicPr>
          <p:cNvPr id="4" name="내용 개체 틀 3" descr="mels2.jpg"/>
          <p:cNvPicPr>
            <a:picLocks noGrp="1" noChangeAspect="1"/>
          </p:cNvPicPr>
          <p:nvPr>
            <p:ph idx="1"/>
          </p:nvPr>
        </p:nvPicPr>
        <p:blipFill>
          <a:blip r:embed="rId2"/>
          <a:srcRect b="46554"/>
          <a:stretch>
            <a:fillRect/>
          </a:stretch>
        </p:blipFill>
        <p:spPr>
          <a:xfrm>
            <a:off x="928662" y="1125536"/>
            <a:ext cx="6715172" cy="57324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 </a:t>
            </a:r>
            <a:r>
              <a:rPr lang="ko-KR" altLang="en-US" dirty="0" err="1" smtClean="0"/>
              <a:t>흑색</a:t>
            </a:r>
            <a:r>
              <a:rPr lang="ko-KR" altLang="en-US" dirty="0" err="1"/>
              <a:t>종</a:t>
            </a:r>
            <a:endParaRPr lang="ko-KR" altLang="en-US" dirty="0"/>
          </a:p>
        </p:txBody>
      </p:sp>
      <p:pic>
        <p:nvPicPr>
          <p:cNvPr id="5" name="내용 개체 틀 3" descr="mels2.jpg"/>
          <p:cNvPicPr>
            <a:picLocks noChangeAspect="1"/>
          </p:cNvPicPr>
          <p:nvPr/>
        </p:nvPicPr>
        <p:blipFill>
          <a:blip r:embed="rId2"/>
          <a:srcRect t="51919"/>
          <a:stretch>
            <a:fillRect/>
          </a:stretch>
        </p:blipFill>
        <p:spPr>
          <a:xfrm>
            <a:off x="1142976" y="1357298"/>
            <a:ext cx="6215106" cy="4772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6. </a:t>
            </a:r>
            <a:r>
              <a:rPr lang="ko-KR" altLang="en-US" dirty="0" err="1" smtClean="0"/>
              <a:t>흑색</a:t>
            </a:r>
            <a:r>
              <a:rPr lang="ko-KR" altLang="en-US" dirty="0" err="1"/>
              <a:t>종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 smtClean="0"/>
              <a:t>비대칭적이다</a:t>
            </a:r>
            <a:endParaRPr lang="en-US" altLang="ko-KR" sz="4000" dirty="0" smtClean="0"/>
          </a:p>
          <a:p>
            <a:r>
              <a:rPr lang="ko-KR" altLang="en-US" sz="4000" dirty="0" smtClean="0"/>
              <a:t>울퉁불퉁 삐쭉삐쭉</a:t>
            </a:r>
            <a:endParaRPr lang="en-US" altLang="ko-KR" sz="4000" dirty="0" smtClean="0"/>
          </a:p>
          <a:p>
            <a:r>
              <a:rPr lang="ko-KR" altLang="en-US" sz="4000" dirty="0" smtClean="0"/>
              <a:t>얼룩덜룩</a:t>
            </a:r>
            <a:endParaRPr lang="en-US" altLang="ko-KR" sz="4000" dirty="0" smtClean="0"/>
          </a:p>
          <a:p>
            <a:r>
              <a:rPr lang="ko-KR" altLang="en-US" sz="4000" dirty="0" smtClean="0"/>
              <a:t>크기가 크다</a:t>
            </a:r>
            <a:endParaRPr lang="en-US" altLang="ko-KR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건성 습진</a:t>
            </a:r>
            <a:endParaRPr lang="ko-KR" altLang="en-US" dirty="0"/>
          </a:p>
        </p:txBody>
      </p:sp>
      <p:pic>
        <p:nvPicPr>
          <p:cNvPr id="7" name="그림 6" descr="x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1857364"/>
            <a:ext cx="6159092" cy="3857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건성 습진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 smtClean="0"/>
              <a:t>건성 습진 ≠ 건선</a:t>
            </a:r>
            <a:endParaRPr lang="en-US" altLang="ko-KR" sz="4000" dirty="0" smtClean="0"/>
          </a:p>
          <a:p>
            <a:r>
              <a:rPr lang="ko-KR" altLang="en-US" sz="4000" dirty="0" smtClean="0"/>
              <a:t>피부의 노화 질환</a:t>
            </a:r>
            <a:endParaRPr lang="en-US" altLang="ko-KR" sz="4000" dirty="0" smtClean="0"/>
          </a:p>
          <a:p>
            <a:r>
              <a:rPr lang="ko-KR" altLang="en-US" sz="4000" dirty="0" smtClean="0"/>
              <a:t>예방</a:t>
            </a:r>
            <a:r>
              <a:rPr lang="en-US" altLang="ko-KR" sz="4000" dirty="0" smtClean="0"/>
              <a:t>? </a:t>
            </a:r>
            <a:r>
              <a:rPr lang="ko-KR" altLang="en-US" sz="4000" dirty="0" smtClean="0"/>
              <a:t>때를 밀면 안 된다</a:t>
            </a:r>
            <a:r>
              <a:rPr lang="en-US" altLang="ko-KR" sz="4000" dirty="0" smtClean="0"/>
              <a:t>.</a:t>
            </a:r>
          </a:p>
          <a:p>
            <a:pPr>
              <a:buNone/>
            </a:pPr>
            <a:r>
              <a:rPr lang="en-US" altLang="ko-KR" sz="4000" dirty="0"/>
              <a:t> </a:t>
            </a:r>
            <a:r>
              <a:rPr lang="en-US" altLang="ko-KR" sz="4000" dirty="0" smtClean="0"/>
              <a:t>         </a:t>
            </a:r>
            <a:r>
              <a:rPr lang="ko-KR" altLang="en-US" sz="4000" dirty="0" smtClean="0"/>
              <a:t>보습제를 자주자주 바른다</a:t>
            </a:r>
            <a:r>
              <a:rPr lang="en-US" altLang="ko-KR" sz="4000" dirty="0" smtClean="0"/>
              <a:t>.</a:t>
            </a:r>
          </a:p>
          <a:p>
            <a:r>
              <a:rPr lang="ko-KR" altLang="en-US" sz="4000" dirty="0" smtClean="0"/>
              <a:t>치료</a:t>
            </a:r>
            <a:r>
              <a:rPr lang="en-US" altLang="ko-KR" sz="4000" dirty="0" smtClean="0"/>
              <a:t>? </a:t>
            </a:r>
            <a:r>
              <a:rPr lang="ko-KR" altLang="en-US" sz="4000" dirty="0" smtClean="0"/>
              <a:t>그때 그때 처방을 받는다</a:t>
            </a:r>
            <a:r>
              <a:rPr lang="en-US" altLang="ko-KR" sz="4000" dirty="0" smtClean="0"/>
              <a:t>.</a:t>
            </a:r>
          </a:p>
          <a:p>
            <a:endParaRPr lang="en-US" altLang="ko-KR" sz="4000" dirty="0" smtClean="0"/>
          </a:p>
          <a:p>
            <a:pPr>
              <a:buNone/>
            </a:pPr>
            <a:endParaRPr lang="ko-KR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단순 가려움증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3600" dirty="0" smtClean="0"/>
              <a:t>특별하게 보이는 것 없이 가려운 경우</a:t>
            </a:r>
            <a:endParaRPr lang="en-US" altLang="ko-KR" sz="3600" dirty="0" smtClean="0"/>
          </a:p>
          <a:p>
            <a:r>
              <a:rPr lang="ko-KR" altLang="en-US" sz="3600" dirty="0" smtClean="0"/>
              <a:t>가려움의 정도가 심한 경우</a:t>
            </a:r>
            <a:endParaRPr lang="en-US" altLang="ko-KR" sz="3600" dirty="0" smtClean="0"/>
          </a:p>
          <a:p>
            <a:r>
              <a:rPr lang="ko-KR" altLang="en-US" sz="3600" dirty="0" smtClean="0"/>
              <a:t>스트레스 같은 다른 원인이 있을 수 있다</a:t>
            </a:r>
            <a:endParaRPr lang="en-US" altLang="ko-KR" sz="3600" dirty="0" smtClean="0"/>
          </a:p>
          <a:p>
            <a:r>
              <a:rPr lang="ko-KR" altLang="en-US" sz="3600" dirty="0" smtClean="0"/>
              <a:t>타과의 진료가 더 도움이 될 수 있다</a:t>
            </a:r>
            <a:r>
              <a:rPr lang="en-US" altLang="ko-KR" sz="3600" dirty="0" smtClean="0"/>
              <a:t>.</a:t>
            </a:r>
          </a:p>
          <a:p>
            <a:r>
              <a:rPr lang="ko-KR" altLang="en-US" sz="3600" dirty="0" err="1" smtClean="0"/>
              <a:t>따가움증이나</a:t>
            </a:r>
            <a:r>
              <a:rPr lang="ko-KR" altLang="en-US" sz="3600" dirty="0" smtClean="0"/>
              <a:t> 통증 또한 마찬가지 </a:t>
            </a:r>
            <a:endParaRPr lang="en-US" altLang="ko-KR" sz="3600" dirty="0" smtClean="0"/>
          </a:p>
          <a:p>
            <a:endParaRPr lang="ko-KR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알레르기 피부염</a:t>
            </a:r>
            <a:endParaRPr lang="ko-KR" altLang="en-US" dirty="0"/>
          </a:p>
        </p:txBody>
      </p:sp>
      <p:pic>
        <p:nvPicPr>
          <p:cNvPr id="4" name="내용 개체 틀 3" descr="ac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357298"/>
            <a:ext cx="6929486" cy="519711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알레르기 피부염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 smtClean="0"/>
              <a:t>염색이 흔한 원인</a:t>
            </a:r>
            <a:endParaRPr lang="en-US" altLang="ko-KR" sz="4000" dirty="0" smtClean="0"/>
          </a:p>
          <a:p>
            <a:r>
              <a:rPr lang="ko-KR" altLang="en-US" sz="4000" dirty="0" smtClean="0"/>
              <a:t>검사로 원인을 찾기는 힘들다</a:t>
            </a:r>
            <a:endParaRPr lang="en-US" altLang="ko-KR" sz="4000" dirty="0" smtClean="0"/>
          </a:p>
          <a:p>
            <a:r>
              <a:rPr lang="ko-KR" altLang="en-US" sz="4000" dirty="0" smtClean="0"/>
              <a:t>그때 그때 치료 한다</a:t>
            </a:r>
            <a:endParaRPr lang="en-US" altLang="ko-KR" sz="4000" dirty="0"/>
          </a:p>
          <a:p>
            <a:r>
              <a:rPr lang="ko-KR" altLang="en-US" sz="4000" dirty="0" smtClean="0"/>
              <a:t>너무 자주 반복될 경우 약을 길게 가져갈 수 있다</a:t>
            </a:r>
            <a:r>
              <a:rPr lang="en-US" altLang="ko-KR" sz="4000" dirty="0" smtClean="0"/>
              <a:t>.</a:t>
            </a:r>
            <a:endParaRPr lang="ko-KR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발톱 무좀</a:t>
            </a:r>
            <a:endParaRPr lang="ko-KR" altLang="en-US" dirty="0"/>
          </a:p>
        </p:txBody>
      </p:sp>
      <p:pic>
        <p:nvPicPr>
          <p:cNvPr id="4" name="내용 개체 틀 3" descr="tu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428736"/>
            <a:ext cx="6286544" cy="47070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smtClean="0"/>
              <a:t>발톱 무좀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4000" dirty="0" smtClean="0"/>
              <a:t>발 무좀 ≠ 발톱 무좀</a:t>
            </a:r>
            <a:endParaRPr lang="en-US" altLang="ko-KR" sz="4000" dirty="0" smtClean="0"/>
          </a:p>
          <a:p>
            <a:r>
              <a:rPr lang="ko-KR" altLang="en-US" sz="4000" dirty="0" smtClean="0"/>
              <a:t>먹는 약과 바르는 약</a:t>
            </a:r>
            <a:endParaRPr lang="en-US" altLang="ko-KR" sz="4000" dirty="0" smtClean="0"/>
          </a:p>
          <a:p>
            <a:r>
              <a:rPr lang="ko-KR" altLang="en-US" sz="4000" dirty="0" smtClean="0"/>
              <a:t>불편한 증상은 없다</a:t>
            </a:r>
            <a:endParaRPr lang="en-US" altLang="ko-KR" sz="4000" dirty="0" smtClean="0"/>
          </a:p>
          <a:p>
            <a:r>
              <a:rPr lang="ko-KR" altLang="en-US" sz="4000" dirty="0" smtClean="0"/>
              <a:t>미용적인 질환</a:t>
            </a:r>
            <a:r>
              <a:rPr lang="en-US" altLang="ko-KR" sz="4000" dirty="0" smtClean="0"/>
              <a:t>?</a:t>
            </a:r>
          </a:p>
          <a:p>
            <a:r>
              <a:rPr lang="ko-KR" altLang="en-US" sz="4000" dirty="0" smtClean="0"/>
              <a:t>먹는 약의 경우 </a:t>
            </a:r>
            <a:r>
              <a:rPr lang="ko-KR" altLang="en-US" sz="4000" dirty="0" err="1" smtClean="0"/>
              <a:t>간독성이</a:t>
            </a:r>
            <a:r>
              <a:rPr lang="ko-KR" altLang="en-US" sz="4000" dirty="0" smtClean="0"/>
              <a:t> 있다</a:t>
            </a:r>
            <a:endParaRPr lang="ko-KR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297</Words>
  <Application>Microsoft Office PowerPoint</Application>
  <PresentationFormat>화면 슬라이드 쇼(4:3)</PresentationFormat>
  <Paragraphs>67</Paragraphs>
  <Slides>24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5" baseType="lpstr">
      <vt:lpstr>Office 테마</vt:lpstr>
      <vt:lpstr>노인성 피부 질환</vt:lpstr>
      <vt:lpstr>PowerPoint 프레젠테이션</vt:lpstr>
      <vt:lpstr>1. 건성 습진</vt:lpstr>
      <vt:lpstr>1. 건성 습진</vt:lpstr>
      <vt:lpstr>2. 단순 가려움증</vt:lpstr>
      <vt:lpstr>3. 알레르기 피부염</vt:lpstr>
      <vt:lpstr>3. 알레르기 피부염</vt:lpstr>
      <vt:lpstr>4. 발톱 무좀</vt:lpstr>
      <vt:lpstr>4. 발톱 무좀</vt:lpstr>
      <vt:lpstr>5. 피부에 생길 수 있는 암 (BCC)</vt:lpstr>
      <vt:lpstr>5. 피부에 생길 수 있는 암(BCC)</vt:lpstr>
      <vt:lpstr>5. 기저세포암</vt:lpstr>
      <vt:lpstr>5. 피부에 생길 수 있는 암(SCC)</vt:lpstr>
      <vt:lpstr>5. 피부에 생길 수 있는 암(SCC)</vt:lpstr>
      <vt:lpstr>5. 편평세포암</vt:lpstr>
      <vt:lpstr>5. 피부에 생길 수 있는 암(Mel)</vt:lpstr>
      <vt:lpstr>5. 피부에 생길 수 있는 암(Mel)</vt:lpstr>
      <vt:lpstr>5. 피부에 생길 수 있는 암(Mel)</vt:lpstr>
      <vt:lpstr>5. 피부에 생길 수 있는 암(Mel)</vt:lpstr>
      <vt:lpstr>5. 피부에 생길 수 있는 암(Mel)</vt:lpstr>
      <vt:lpstr>6. 흑색종</vt:lpstr>
      <vt:lpstr>6. 흑색종</vt:lpstr>
      <vt:lpstr>6. 흑색종</vt:lpstr>
      <vt:lpstr>6. 흑색종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노인성 피부 질환</dc:title>
  <dc:creator>user</dc:creator>
  <cp:lastModifiedBy>WinXP</cp:lastModifiedBy>
  <cp:revision>6</cp:revision>
  <dcterms:created xsi:type="dcterms:W3CDTF">2015-02-27T00:34:29Z</dcterms:created>
  <dcterms:modified xsi:type="dcterms:W3CDTF">2015-03-02T03:22:57Z</dcterms:modified>
</cp:coreProperties>
</file>