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1" r:id="rId5"/>
    <p:sldId id="269" r:id="rId6"/>
    <p:sldId id="258" r:id="rId7"/>
    <p:sldId id="259" r:id="rId8"/>
    <p:sldId id="264" r:id="rId9"/>
    <p:sldId id="265" r:id="rId10"/>
    <p:sldId id="266" r:id="rId11"/>
    <p:sldId id="260" r:id="rId12"/>
    <p:sldId id="262" r:id="rId13"/>
    <p:sldId id="267" r:id="rId14"/>
    <p:sldId id="268" r:id="rId1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026DD-1078-4A15-995C-A1750BE6CCC9}" type="datetimeFigureOut">
              <a:rPr lang="ko-KR" altLang="en-US" smtClean="0"/>
              <a:pPr/>
              <a:t>2015-01-29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843FA-06CE-4F91-A6AD-FA24FDC63AC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그림 6" descr="로고.gi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596336" y="6237312"/>
            <a:ext cx="1333500" cy="476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026DD-1078-4A15-995C-A1750BE6CCC9}" type="datetimeFigureOut">
              <a:rPr lang="ko-KR" altLang="en-US" smtClean="0"/>
              <a:pPr/>
              <a:t>2015-01-29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843FA-06CE-4F91-A6AD-FA24FDC63AC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026DD-1078-4A15-995C-A1750BE6CCC9}" type="datetimeFigureOut">
              <a:rPr lang="ko-KR" altLang="en-US" smtClean="0"/>
              <a:pPr/>
              <a:t>2015-01-29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843FA-06CE-4F91-A6AD-FA24FDC63AC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026DD-1078-4A15-995C-A1750BE6CCC9}" type="datetimeFigureOut">
              <a:rPr lang="ko-KR" altLang="en-US" smtClean="0"/>
              <a:pPr/>
              <a:t>2015-01-29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843FA-06CE-4F91-A6AD-FA24FDC63AC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그림 6" descr="로고.gi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380312" y="6237312"/>
            <a:ext cx="1333500" cy="476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026DD-1078-4A15-995C-A1750BE6CCC9}" type="datetimeFigureOut">
              <a:rPr lang="ko-KR" altLang="en-US" smtClean="0"/>
              <a:pPr/>
              <a:t>2015-01-29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843FA-06CE-4F91-A6AD-FA24FDC63AC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026DD-1078-4A15-995C-A1750BE6CCC9}" type="datetimeFigureOut">
              <a:rPr lang="ko-KR" altLang="en-US" smtClean="0"/>
              <a:pPr/>
              <a:t>2015-01-29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843FA-06CE-4F91-A6AD-FA24FDC63AC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026DD-1078-4A15-995C-A1750BE6CCC9}" type="datetimeFigureOut">
              <a:rPr lang="ko-KR" altLang="en-US" smtClean="0"/>
              <a:pPr/>
              <a:t>2015-01-29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843FA-06CE-4F91-A6AD-FA24FDC63AC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026DD-1078-4A15-995C-A1750BE6CCC9}" type="datetimeFigureOut">
              <a:rPr lang="ko-KR" altLang="en-US" smtClean="0"/>
              <a:pPr/>
              <a:t>2015-01-29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843FA-06CE-4F91-A6AD-FA24FDC63AC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026DD-1078-4A15-995C-A1750BE6CCC9}" type="datetimeFigureOut">
              <a:rPr lang="ko-KR" altLang="en-US" smtClean="0"/>
              <a:pPr/>
              <a:t>2015-01-29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843FA-06CE-4F91-A6AD-FA24FDC63AC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026DD-1078-4A15-995C-A1750BE6CCC9}" type="datetimeFigureOut">
              <a:rPr lang="ko-KR" altLang="en-US" smtClean="0"/>
              <a:pPr/>
              <a:t>2015-01-29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843FA-06CE-4F91-A6AD-FA24FDC63AC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026DD-1078-4A15-995C-A1750BE6CCC9}" type="datetimeFigureOut">
              <a:rPr lang="ko-KR" altLang="en-US" smtClean="0"/>
              <a:pPr/>
              <a:t>2015-01-29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843FA-06CE-4F91-A6AD-FA24FDC63AC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4026DD-1078-4A15-995C-A1750BE6CCC9}" type="datetimeFigureOut">
              <a:rPr lang="ko-KR" altLang="en-US" smtClean="0"/>
              <a:pPr/>
              <a:t>2015-01-29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9843FA-06CE-4F91-A6AD-FA24FDC63AC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그림 6" descr="로고.gif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7380312" y="6237312"/>
            <a:ext cx="1333500" cy="47625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3568" y="692696"/>
            <a:ext cx="7772400" cy="1470025"/>
          </a:xfrm>
        </p:spPr>
        <p:txBody>
          <a:bodyPr/>
          <a:lstStyle/>
          <a:p>
            <a:r>
              <a:rPr lang="ko-KR" altLang="en-US" dirty="0" smtClean="0"/>
              <a:t>대상포진 후 신경통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ko-KR" altLang="en-US" dirty="0" smtClean="0">
                <a:solidFill>
                  <a:schemeClr val="tx1"/>
                </a:solidFill>
              </a:rPr>
              <a:t>홍성의료원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algn="r"/>
            <a:r>
              <a:rPr lang="ko-KR" altLang="en-US" dirty="0" smtClean="0">
                <a:solidFill>
                  <a:schemeClr val="tx1"/>
                </a:solidFill>
              </a:rPr>
              <a:t>마취통증의학과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algn="r"/>
            <a:r>
              <a:rPr lang="ko-KR" altLang="en-US" dirty="0" smtClean="0">
                <a:solidFill>
                  <a:schemeClr val="tx1"/>
                </a:solidFill>
              </a:rPr>
              <a:t>이인</a:t>
            </a:r>
            <a:r>
              <a:rPr lang="ko-KR" altLang="en-US" dirty="0">
                <a:solidFill>
                  <a:schemeClr val="tx1"/>
                </a:solidFill>
              </a:rPr>
              <a:t>호</a:t>
            </a:r>
            <a:endParaRPr lang="en-US" altLang="ko-KR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치료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 smtClean="0"/>
              <a:t>항경련제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진통제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아편유사제</a:t>
            </a:r>
            <a:r>
              <a:rPr lang="en-US" altLang="ko-KR" dirty="0" smtClean="0"/>
              <a:t>), </a:t>
            </a:r>
            <a:r>
              <a:rPr lang="ko-KR" altLang="en-US" dirty="0" smtClean="0"/>
              <a:t>항우울제</a:t>
            </a:r>
            <a:endParaRPr lang="en-US" altLang="ko-KR" dirty="0" smtClean="0"/>
          </a:p>
          <a:p>
            <a:r>
              <a:rPr lang="ko-KR" altLang="en-US" dirty="0" smtClean="0"/>
              <a:t>신경 블록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  </a:t>
            </a:r>
            <a:endParaRPr lang="ko-KR" altLang="en-US" dirty="0"/>
          </a:p>
        </p:txBody>
      </p:sp>
      <p:pic>
        <p:nvPicPr>
          <p:cNvPr id="4" name="그림 3" descr="thoraci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3068960"/>
            <a:ext cx="3456384" cy="3168352"/>
          </a:xfrm>
          <a:prstGeom prst="rect">
            <a:avLst/>
          </a:prstGeom>
        </p:spPr>
      </p:pic>
      <p:pic>
        <p:nvPicPr>
          <p:cNvPr id="5" name="그림 4" descr="cervica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3068960"/>
            <a:ext cx="3429000" cy="31683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치료</a:t>
            </a:r>
            <a:endParaRPr lang="ko-KR" altLang="en-US" dirty="0"/>
          </a:p>
        </p:txBody>
      </p:sp>
      <p:pic>
        <p:nvPicPr>
          <p:cNvPr id="6" name="내용 개체 틀 5" descr="epidural-steroid-injections-should-be-limited-to-three-times-a-yea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1556792"/>
            <a:ext cx="2540000" cy="2336800"/>
          </a:xfrm>
        </p:spPr>
      </p:pic>
      <p:pic>
        <p:nvPicPr>
          <p:cNvPr id="8" name="그림 7" descr="jkps-17-180-g002-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79912" y="2564904"/>
            <a:ext cx="4584612" cy="23017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치료</a:t>
            </a:r>
            <a:endParaRPr lang="ko-KR" altLang="en-US" dirty="0"/>
          </a:p>
        </p:txBody>
      </p:sp>
      <p:pic>
        <p:nvPicPr>
          <p:cNvPr id="4" name="내용 개체 틀 3" descr="caudal-epidura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779912" y="3861048"/>
            <a:ext cx="4467225" cy="2038350"/>
          </a:xfrm>
          <a:prstGeom prst="rect">
            <a:avLst/>
          </a:prstGeom>
        </p:spPr>
      </p:pic>
      <p:pic>
        <p:nvPicPr>
          <p:cNvPr id="5" name="그림 4" descr="images (3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1700808"/>
            <a:ext cx="2486025" cy="18383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치료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신경 파괴 블록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  50~90% alcohol, 6% phenol</a:t>
            </a:r>
          </a:p>
          <a:p>
            <a:r>
              <a:rPr lang="ko-KR" altLang="en-US" dirty="0" err="1" smtClean="0"/>
              <a:t>경피적</a:t>
            </a:r>
            <a:r>
              <a:rPr lang="en-US" altLang="ko-KR" dirty="0" smtClean="0"/>
              <a:t> </a:t>
            </a:r>
            <a:r>
              <a:rPr lang="ko-KR" altLang="en-US" dirty="0" smtClean="0"/>
              <a:t>전기신경자극 </a:t>
            </a:r>
            <a:r>
              <a:rPr lang="en-US" altLang="ko-KR" dirty="0" smtClean="0"/>
              <a:t>(TENS)</a:t>
            </a:r>
          </a:p>
          <a:p>
            <a:r>
              <a:rPr lang="ko-KR" altLang="en-US" dirty="0" smtClean="0"/>
              <a:t>척수</a:t>
            </a:r>
            <a:r>
              <a:rPr lang="en-US" altLang="ko-KR" dirty="0" smtClean="0"/>
              <a:t> </a:t>
            </a:r>
            <a:r>
              <a:rPr lang="ko-KR" altLang="en-US" dirty="0" smtClean="0"/>
              <a:t>자극</a:t>
            </a:r>
            <a:r>
              <a:rPr lang="en-US" altLang="ko-KR" dirty="0" smtClean="0"/>
              <a:t>(spinal</a:t>
            </a:r>
            <a:r>
              <a:rPr lang="ko-KR" altLang="en-US" dirty="0" smtClean="0"/>
              <a:t> </a:t>
            </a:r>
            <a:r>
              <a:rPr lang="en-US" altLang="ko-KR" dirty="0" smtClean="0"/>
              <a:t>cord stimulation)</a:t>
            </a:r>
          </a:p>
          <a:p>
            <a:pPr>
              <a:buNone/>
            </a:pPr>
            <a:r>
              <a:rPr lang="en-US" altLang="ko-KR" dirty="0" smtClean="0"/>
              <a:t>   </a:t>
            </a:r>
            <a:endParaRPr lang="ko-KR" altLang="en-US" dirty="0"/>
          </a:p>
        </p:txBody>
      </p:sp>
      <p:pic>
        <p:nvPicPr>
          <p:cNvPr id="4" name="그림 3" descr="SCS back_labl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4149080"/>
            <a:ext cx="1761728" cy="2492896"/>
          </a:xfrm>
          <a:prstGeom prst="rect">
            <a:avLst/>
          </a:prstGeom>
        </p:spPr>
      </p:pic>
      <p:pic>
        <p:nvPicPr>
          <p:cNvPr id="5" name="그림 4" descr="PE-Stim_Figure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63888" y="4149080"/>
            <a:ext cx="2381250" cy="25439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치료의 목표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일단 대상포진 후 신경통으로 넘어갈 경우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  </a:t>
            </a:r>
            <a:r>
              <a:rPr lang="ko-KR" altLang="en-US" dirty="0" smtClean="0"/>
              <a:t>만족할 만한 치료가 적다</a:t>
            </a:r>
          </a:p>
          <a:p>
            <a:r>
              <a:rPr lang="ko-KR" altLang="en-US" dirty="0" smtClean="0"/>
              <a:t>대상포진 </a:t>
            </a:r>
            <a:r>
              <a:rPr lang="ko-KR" altLang="en-US" dirty="0" err="1" smtClean="0"/>
              <a:t>급성기에</a:t>
            </a:r>
            <a:r>
              <a:rPr lang="ko-KR" altLang="en-US" dirty="0" smtClean="0"/>
              <a:t> 적극적인 신경차단으로 대상포진 후 신경통의 발생을 줄인다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통증완화</a:t>
            </a:r>
            <a:r>
              <a:rPr lang="en-US" altLang="ko-KR" dirty="0" smtClean="0"/>
              <a:t>, </a:t>
            </a:r>
            <a:r>
              <a:rPr lang="ko-KR" altLang="en-US" dirty="0" smtClean="0"/>
              <a:t>우울이나 불면증</a:t>
            </a:r>
            <a:r>
              <a:rPr lang="en-US" altLang="ko-KR" dirty="0" smtClean="0"/>
              <a:t> </a:t>
            </a:r>
            <a:r>
              <a:rPr lang="ko-KR" altLang="en-US" dirty="0" smtClean="0"/>
              <a:t>감소</a:t>
            </a:r>
            <a:endParaRPr lang="en-US" altLang="ko-KR" dirty="0" smtClean="0"/>
          </a:p>
          <a:p>
            <a:r>
              <a:rPr lang="ko-KR" altLang="en-US" dirty="0" smtClean="0"/>
              <a:t>생활의 불편을 최대한 줄이는 것이 목표</a:t>
            </a:r>
            <a:endParaRPr lang="en-US" altLang="ko-KR" dirty="0" smtClean="0"/>
          </a:p>
          <a:p>
            <a:endParaRPr lang="en-US" altLang="ko-K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원</a:t>
            </a:r>
            <a:r>
              <a:rPr lang="ko-KR" altLang="en-US" dirty="0"/>
              <a:t>인</a:t>
            </a:r>
          </a:p>
        </p:txBody>
      </p:sp>
      <p:pic>
        <p:nvPicPr>
          <p:cNvPr id="4" name="내용 개체 틀 3" descr="oWc8gY43LfEw63437093600505577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97000" y="1735931"/>
            <a:ext cx="6350000" cy="42545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원인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수두</a:t>
            </a:r>
            <a:r>
              <a:rPr lang="en-US" altLang="ko-KR" dirty="0" smtClean="0"/>
              <a:t>-</a:t>
            </a:r>
            <a:r>
              <a:rPr lang="ko-KR" altLang="en-US" dirty="0" smtClean="0"/>
              <a:t>대상포진 바이러스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  </a:t>
            </a:r>
            <a:r>
              <a:rPr lang="en-US" altLang="ko-KR" dirty="0" err="1" smtClean="0"/>
              <a:t>Varicella</a:t>
            </a:r>
            <a:r>
              <a:rPr lang="en-US" altLang="ko-KR" dirty="0" smtClean="0"/>
              <a:t>-zoster virus (VZV)</a:t>
            </a:r>
          </a:p>
          <a:p>
            <a:r>
              <a:rPr lang="ko-KR" altLang="en-US" dirty="0" smtClean="0"/>
              <a:t>척수</a:t>
            </a:r>
            <a:r>
              <a:rPr lang="en-US" altLang="ko-KR" dirty="0" smtClean="0"/>
              <a:t> </a:t>
            </a:r>
            <a:r>
              <a:rPr lang="ko-KR" altLang="en-US" dirty="0" err="1" smtClean="0"/>
              <a:t>신경절에</a:t>
            </a:r>
            <a:r>
              <a:rPr lang="ko-KR" altLang="en-US" dirty="0" smtClean="0"/>
              <a:t> 잠복</a:t>
            </a:r>
            <a:endParaRPr lang="en-US" altLang="ko-KR" dirty="0" smtClean="0"/>
          </a:p>
          <a:p>
            <a:r>
              <a:rPr lang="ko-KR" altLang="en-US" dirty="0" smtClean="0"/>
              <a:t>재활성화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 </a:t>
            </a:r>
            <a:r>
              <a:rPr lang="ko-KR" altLang="en-US" dirty="0" smtClean="0"/>
              <a:t>수술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외상</a:t>
            </a:r>
            <a:r>
              <a:rPr lang="en-US" altLang="ko-KR" dirty="0" smtClean="0"/>
              <a:t>, </a:t>
            </a:r>
            <a:r>
              <a:rPr lang="ko-KR" altLang="en-US" dirty="0" smtClean="0"/>
              <a:t>면역 </a:t>
            </a:r>
            <a:r>
              <a:rPr lang="ko-KR" altLang="en-US" dirty="0" err="1" smtClean="0"/>
              <a:t>억제제</a:t>
            </a:r>
            <a:r>
              <a:rPr lang="en-US" altLang="ko-KR" dirty="0" smtClean="0"/>
              <a:t>, </a:t>
            </a:r>
            <a:r>
              <a:rPr lang="ko-KR" altLang="en-US" dirty="0" smtClean="0"/>
              <a:t>긴장이 많은 생활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 </a:t>
            </a:r>
            <a:r>
              <a:rPr lang="ko-KR" altLang="en-US" dirty="0" smtClean="0"/>
              <a:t>감염 등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연령별 환자수</a:t>
            </a:r>
            <a:endParaRPr lang="ko-KR" altLang="en-US" dirty="0"/>
          </a:p>
        </p:txBody>
      </p:sp>
      <p:pic>
        <p:nvPicPr>
          <p:cNvPr id="4" name="내용 개체 틀 3" descr="33062_27383_252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11760" y="1916832"/>
            <a:ext cx="4248472" cy="367240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증상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</p:nvPr>
        </p:nvGraphicFramePr>
        <p:xfrm>
          <a:off x="827584" y="1628800"/>
          <a:ext cx="7211145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3715"/>
                <a:gridCol w="2403715"/>
                <a:gridCol w="2403715"/>
              </a:tblGrid>
              <a:tr h="29552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나이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세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통증발생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환자</a:t>
                      </a:r>
                      <a:r>
                        <a:rPr lang="en-US" altLang="ko-KR" dirty="0" smtClean="0"/>
                        <a:t>%)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통증</a:t>
                      </a:r>
                      <a:r>
                        <a:rPr lang="en-US" altLang="ko-KR" dirty="0" smtClean="0"/>
                        <a:t>&gt;1</a:t>
                      </a:r>
                      <a:r>
                        <a:rPr lang="ko-KR" altLang="en-US" dirty="0" smtClean="0"/>
                        <a:t>년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환자</a:t>
                      </a:r>
                      <a:r>
                        <a:rPr lang="en-US" altLang="ko-KR" dirty="0" smtClean="0"/>
                        <a:t>%)</a:t>
                      </a:r>
                      <a:endParaRPr lang="ko-KR" altLang="en-US" dirty="0"/>
                    </a:p>
                  </a:txBody>
                  <a:tcPr/>
                </a:tc>
              </a:tr>
              <a:tr h="29552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10~19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4</a:t>
                      </a:r>
                      <a:endParaRPr lang="ko-KR" altLang="en-US" dirty="0"/>
                    </a:p>
                  </a:txBody>
                  <a:tcPr/>
                </a:tc>
              </a:tr>
              <a:tr h="29552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20~29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</a:t>
                      </a:r>
                      <a:endParaRPr lang="ko-KR" altLang="en-US" dirty="0"/>
                    </a:p>
                  </a:txBody>
                  <a:tcPr/>
                </a:tc>
              </a:tr>
              <a:tr h="29552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30~39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15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10</a:t>
                      </a:r>
                      <a:endParaRPr lang="ko-KR" altLang="en-US" dirty="0"/>
                    </a:p>
                  </a:txBody>
                  <a:tcPr/>
                </a:tc>
              </a:tr>
              <a:tr h="29552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40~49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33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7</a:t>
                      </a:r>
                      <a:endParaRPr lang="ko-KR" altLang="en-US" dirty="0"/>
                    </a:p>
                  </a:txBody>
                  <a:tcPr/>
                </a:tc>
              </a:tr>
              <a:tr h="29552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50~59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49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19</a:t>
                      </a:r>
                      <a:endParaRPr lang="ko-KR" altLang="en-US" dirty="0"/>
                    </a:p>
                  </a:txBody>
                  <a:tcPr/>
                </a:tc>
              </a:tr>
              <a:tr h="29552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60~69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65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37</a:t>
                      </a:r>
                      <a:endParaRPr lang="ko-KR" altLang="en-US" dirty="0"/>
                    </a:p>
                  </a:txBody>
                  <a:tcPr/>
                </a:tc>
              </a:tr>
              <a:tr h="29552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70~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74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48</a:t>
                      </a:r>
                      <a:endParaRPr lang="ko-KR" alt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증상</a:t>
            </a:r>
            <a:endParaRPr lang="ko-KR" altLang="en-US" dirty="0"/>
          </a:p>
        </p:txBody>
      </p:sp>
      <p:pic>
        <p:nvPicPr>
          <p:cNvPr id="6" name="내용 개체 틀 5" descr="98a5f1d02ab64f4d1256d2e4da58d73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1412776"/>
            <a:ext cx="2743200" cy="2606040"/>
          </a:xfrm>
        </p:spPr>
      </p:pic>
      <p:pic>
        <p:nvPicPr>
          <p:cNvPr id="7" name="그림 6" descr="imag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1556792"/>
            <a:ext cx="2543175" cy="2232248"/>
          </a:xfrm>
          <a:prstGeom prst="rect">
            <a:avLst/>
          </a:prstGeom>
        </p:spPr>
      </p:pic>
      <p:pic>
        <p:nvPicPr>
          <p:cNvPr id="8" name="그림 7" descr="images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47664" y="4437112"/>
            <a:ext cx="2314575" cy="1981200"/>
          </a:xfrm>
          <a:prstGeom prst="rect">
            <a:avLst/>
          </a:prstGeom>
        </p:spPr>
      </p:pic>
      <p:pic>
        <p:nvPicPr>
          <p:cNvPr id="9" name="그림 8" descr="images (2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4008" y="4365104"/>
            <a:ext cx="2857500" cy="160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증상</a:t>
            </a:r>
            <a:endParaRPr lang="ko-KR" altLang="en-US" dirty="0"/>
          </a:p>
        </p:txBody>
      </p:sp>
      <p:pic>
        <p:nvPicPr>
          <p:cNvPr id="4" name="내용 개체 틀 3" descr="06-4 Radiculopath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628800"/>
            <a:ext cx="3769697" cy="4525963"/>
          </a:xfrm>
        </p:spPr>
      </p:pic>
      <p:pic>
        <p:nvPicPr>
          <p:cNvPr id="5" name="그림 4" descr="대상포진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2348880"/>
            <a:ext cx="4343400" cy="2486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증상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</p:nvPr>
        </p:nvGraphicFramePr>
        <p:xfrm>
          <a:off x="1835696" y="1916832"/>
          <a:ext cx="5554960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7480"/>
                <a:gridCol w="2777480"/>
              </a:tblGrid>
              <a:tr h="24660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부위</a:t>
                      </a:r>
                      <a:endParaRPr lang="ko-KR" altLang="en-US" dirty="0"/>
                    </a:p>
                  </a:txBody>
                  <a:tcPr marL="141205" marR="141205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빈도</a:t>
                      </a:r>
                      <a:r>
                        <a:rPr lang="en-US" altLang="ko-KR" dirty="0" smtClean="0"/>
                        <a:t>(%)</a:t>
                      </a:r>
                      <a:endParaRPr lang="ko-KR" altLang="en-US" dirty="0"/>
                    </a:p>
                  </a:txBody>
                  <a:tcPr marL="141205" marR="141205"/>
                </a:tc>
              </a:tr>
              <a:tr h="24660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가슴</a:t>
                      </a:r>
                      <a:endParaRPr lang="ko-KR" altLang="en-US" dirty="0"/>
                    </a:p>
                  </a:txBody>
                  <a:tcPr marL="141205" marR="141205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50-70</a:t>
                      </a:r>
                      <a:endParaRPr lang="ko-KR" altLang="en-US" dirty="0"/>
                    </a:p>
                  </a:txBody>
                  <a:tcPr marL="141205" marR="141205"/>
                </a:tc>
              </a:tr>
              <a:tr h="24660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err="1" smtClean="0"/>
                        <a:t>안면부</a:t>
                      </a:r>
                      <a:endParaRPr lang="ko-KR" altLang="en-US" dirty="0"/>
                    </a:p>
                  </a:txBody>
                  <a:tcPr marL="141205" marR="141205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3-20</a:t>
                      </a:r>
                      <a:endParaRPr lang="ko-KR" altLang="en-US" dirty="0"/>
                    </a:p>
                  </a:txBody>
                  <a:tcPr marL="141205" marR="141205"/>
                </a:tc>
              </a:tr>
              <a:tr h="24660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목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허리</a:t>
                      </a:r>
                      <a:endParaRPr lang="ko-KR" altLang="en-US" dirty="0"/>
                    </a:p>
                  </a:txBody>
                  <a:tcPr marL="141205" marR="141205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10-20</a:t>
                      </a:r>
                      <a:endParaRPr lang="ko-KR" altLang="en-US" dirty="0"/>
                    </a:p>
                  </a:txBody>
                  <a:tcPr marL="141205" marR="141205"/>
                </a:tc>
              </a:tr>
              <a:tr h="24660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err="1" smtClean="0"/>
                        <a:t>엉치</a:t>
                      </a:r>
                      <a:endParaRPr lang="ko-KR" altLang="en-US" dirty="0"/>
                    </a:p>
                  </a:txBody>
                  <a:tcPr marL="141205" marR="141205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2-8</a:t>
                      </a:r>
                      <a:endParaRPr lang="ko-KR" altLang="en-US" dirty="0"/>
                    </a:p>
                  </a:txBody>
                  <a:tcPr marL="141205" marR="141205"/>
                </a:tc>
              </a:tr>
              <a:tr h="24660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err="1" smtClean="0"/>
                        <a:t>양측성</a:t>
                      </a:r>
                      <a:endParaRPr lang="ko-KR" altLang="en-US" dirty="0"/>
                    </a:p>
                  </a:txBody>
                  <a:tcPr marL="141205" marR="141205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&lt;1</a:t>
                      </a:r>
                    </a:p>
                  </a:txBody>
                  <a:tcPr marL="141205" marR="141205"/>
                </a:tc>
              </a:tr>
              <a:tr h="24660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재발</a:t>
                      </a:r>
                      <a:endParaRPr lang="ko-KR" altLang="en-US" dirty="0"/>
                    </a:p>
                  </a:txBody>
                  <a:tcPr marL="141205" marR="141205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1-8</a:t>
                      </a:r>
                      <a:endParaRPr lang="ko-KR" altLang="en-US" dirty="0"/>
                    </a:p>
                  </a:txBody>
                  <a:tcPr marL="141205" marR="141205"/>
                </a:tc>
              </a:tr>
              <a:tr h="24660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동일부위 재발</a:t>
                      </a:r>
                      <a:endParaRPr lang="ko-KR" altLang="en-US" dirty="0"/>
                    </a:p>
                  </a:txBody>
                  <a:tcPr marL="141205" marR="141205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50</a:t>
                      </a:r>
                      <a:endParaRPr lang="ko-KR" altLang="en-US" dirty="0"/>
                    </a:p>
                  </a:txBody>
                  <a:tcPr marL="141205" marR="141205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증상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전구증상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  </a:t>
            </a:r>
            <a:r>
              <a:rPr lang="ko-KR" altLang="en-US" dirty="0" smtClean="0"/>
              <a:t>피부 발진 </a:t>
            </a:r>
            <a:r>
              <a:rPr lang="en-US" altLang="ko-KR" dirty="0" smtClean="0"/>
              <a:t>4~5</a:t>
            </a:r>
            <a:r>
              <a:rPr lang="ko-KR" altLang="en-US" dirty="0" smtClean="0"/>
              <a:t>일 전부터 통증 발생</a:t>
            </a:r>
            <a:endParaRPr lang="en-US" altLang="ko-KR" dirty="0" smtClean="0"/>
          </a:p>
          <a:p>
            <a:r>
              <a:rPr lang="ko-KR" altLang="en-US" dirty="0" smtClean="0"/>
              <a:t>대상포진 후 신경통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 </a:t>
            </a:r>
            <a:r>
              <a:rPr lang="ko-KR" altLang="en-US" dirty="0" smtClean="0"/>
              <a:t>통상적으로 발진 발생 </a:t>
            </a:r>
            <a:r>
              <a:rPr lang="en-US" altLang="ko-KR" dirty="0" smtClean="0"/>
              <a:t>1</a:t>
            </a:r>
            <a:r>
              <a:rPr lang="ko-KR" altLang="en-US" dirty="0" smtClean="0"/>
              <a:t>개월 후에도 통증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 </a:t>
            </a:r>
            <a:r>
              <a:rPr lang="ko-KR" altLang="en-US" dirty="0" smtClean="0"/>
              <a:t>이 잔존하는 상태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197</Words>
  <Application>Microsoft Office PowerPoint</Application>
  <PresentationFormat>화면 슬라이드 쇼(4:3)</PresentationFormat>
  <Paragraphs>81</Paragraphs>
  <Slides>14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15" baseType="lpstr">
      <vt:lpstr>Office 테마</vt:lpstr>
      <vt:lpstr>대상포진 후 신경통</vt:lpstr>
      <vt:lpstr>원인</vt:lpstr>
      <vt:lpstr>원인</vt:lpstr>
      <vt:lpstr>연령별 환자수</vt:lpstr>
      <vt:lpstr>증상</vt:lpstr>
      <vt:lpstr>증상</vt:lpstr>
      <vt:lpstr>증상</vt:lpstr>
      <vt:lpstr>증상</vt:lpstr>
      <vt:lpstr>증상</vt:lpstr>
      <vt:lpstr>치료</vt:lpstr>
      <vt:lpstr>치료</vt:lpstr>
      <vt:lpstr>치료</vt:lpstr>
      <vt:lpstr>치료</vt:lpstr>
      <vt:lpstr>치료의 목표</vt:lpstr>
    </vt:vector>
  </TitlesOfParts>
  <Company>삼성전자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대상포진 후 신경통</dc:title>
  <dc:creator>기본값</dc:creator>
  <cp:lastModifiedBy>기본값</cp:lastModifiedBy>
  <cp:revision>9</cp:revision>
  <dcterms:created xsi:type="dcterms:W3CDTF">2015-01-26T05:57:54Z</dcterms:created>
  <dcterms:modified xsi:type="dcterms:W3CDTF">2015-01-29T05:52:24Z</dcterms:modified>
</cp:coreProperties>
</file>